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64" r:id="rId2"/>
    <p:sldId id="265" r:id="rId3"/>
    <p:sldId id="266" r:id="rId4"/>
    <p:sldId id="267" r:id="rId5"/>
    <p:sldId id="268" r:id="rId6"/>
    <p:sldId id="256" r:id="rId7"/>
    <p:sldId id="257" r:id="rId8"/>
    <p:sldId id="261" r:id="rId9"/>
    <p:sldId id="258" r:id="rId10"/>
    <p:sldId id="262" r:id="rId11"/>
    <p:sldId id="259" r:id="rId12"/>
    <p:sldId id="263" r:id="rId13"/>
    <p:sldId id="260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518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8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5F40495-19BE-44A4-9B37-74123EECC4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7C47A-C6A3-4937-93FA-EC50195303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C1B1A-F947-4DBA-AEF0-D5E7FD5084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52073-0088-4887-B87D-68C4697FF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D0FC5-31D4-4C97-A223-23DED1CE8A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A951E-486A-4CEE-84AC-4146517E09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B495E-56AC-4B75-9F89-323BD20471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EAF24-2569-4A97-8209-DE474D7807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FB299-A7D5-47E3-AF87-5914B9F03C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3AB91-9FC3-4DA3-8863-82399B1093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969AF-B1F3-4FC7-806F-3927BC6AD8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10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11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13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415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415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6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6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6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416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893AD4B0-EF5D-4649-82C6-3E9DEB05D1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38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12 апреля 2011 года – 50 лет первого полёта человека в космос – полёта Ю.А. Гагарина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2214563"/>
            <a:ext cx="304800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6500834"/>
            <a:ext cx="76407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0000"/>
                </a:solidFill>
              </a:rPr>
              <a:t>Автор – А.С. Гордеев – учитель химии МБОУ «Гимназия №20» г. Донской</a:t>
            </a:r>
            <a:endParaRPr lang="ru-RU" sz="16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picture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188913"/>
            <a:ext cx="3892550" cy="64166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411163" y="1762125"/>
            <a:ext cx="4016375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Юрий Алексеевич</a:t>
            </a:r>
          </a:p>
          <a:p>
            <a:pPr>
              <a:spcBef>
                <a:spcPct val="50000"/>
              </a:spcBef>
            </a:pPr>
            <a:r>
              <a:rPr lang="ru-RU" sz="3200"/>
              <a:t>Гагарин – первый</a:t>
            </a:r>
          </a:p>
          <a:p>
            <a:pPr>
              <a:spcBef>
                <a:spcPct val="50000"/>
              </a:spcBef>
            </a:pPr>
            <a:r>
              <a:rPr lang="ru-RU" sz="3200"/>
              <a:t>человек,</a:t>
            </a:r>
          </a:p>
          <a:p>
            <a:pPr>
              <a:spcBef>
                <a:spcPct val="50000"/>
              </a:spcBef>
            </a:pPr>
            <a:r>
              <a:rPr lang="ru-RU" sz="3200"/>
              <a:t>испытавший на</a:t>
            </a:r>
          </a:p>
          <a:p>
            <a:pPr>
              <a:spcBef>
                <a:spcPct val="50000"/>
              </a:spcBef>
            </a:pPr>
            <a:r>
              <a:rPr lang="ru-RU" sz="3200"/>
              <a:t>себе влияние</a:t>
            </a:r>
          </a:p>
          <a:p>
            <a:pPr>
              <a:spcBef>
                <a:spcPct val="50000"/>
              </a:spcBef>
            </a:pPr>
            <a:r>
              <a:rPr lang="ru-RU" sz="3200"/>
              <a:t>невесомости.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Способы имитации невесомости в земных условиях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just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mtClean="0"/>
              <a:t>Кратковременное состояние невесомости во время высотных полётов самолётов.</a:t>
            </a:r>
          </a:p>
          <a:p>
            <a:pPr marL="609600" indent="-609600" algn="just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mtClean="0"/>
              <a:t>Иммерсия – погружение тела в жидкость с плотностью, примерно равной его плотности.</a:t>
            </a:r>
          </a:p>
          <a:p>
            <a:pPr marL="609600" indent="-609600" algn="just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mtClean="0"/>
              <a:t>Антиортостатическое положение человеческого тела (ноги выше головы).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picture"/>
          <p:cNvPicPr preferRelativeResize="0">
            <a:picLocks noChangeAspect="1" noChangeArrowheads="1"/>
          </p:cNvPicPr>
          <p:nvPr/>
        </p:nvPicPr>
        <p:blipFill>
          <a:blip r:embed="rId2">
            <a:lum bright="-12000"/>
          </a:blip>
          <a:srcRect/>
          <a:stretch>
            <a:fillRect/>
          </a:stretch>
        </p:blipFill>
        <p:spPr bwMode="auto">
          <a:xfrm>
            <a:off x="0" y="0"/>
            <a:ext cx="9155113" cy="58943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539750" y="6035675"/>
            <a:ext cx="80216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/>
              <a:t>Ощущение, похожее на невесомость, можно испытать </a:t>
            </a:r>
          </a:p>
          <a:p>
            <a:pPr algn="ctr"/>
            <a:r>
              <a:rPr lang="ru-RU" sz="2400"/>
              <a:t>во время подводных погружений.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Способы предупреждения полной адаптации к невесомости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609600" indent="-609600" algn="just" eaLnBrk="1" hangingPunct="1">
              <a:buFont typeface="Wingdings" pitchFamily="2" charset="2"/>
              <a:buAutoNum type="arabicPeriod"/>
              <a:defRPr/>
            </a:pPr>
            <a:r>
              <a:rPr lang="ru-RU" sz="2800" smtClean="0"/>
              <a:t>Физические тренировки на борту космического корабля (велоэргометр, бегущая дорожка).</a:t>
            </a:r>
          </a:p>
          <a:p>
            <a:pPr marL="609600" indent="-609600" algn="just" eaLnBrk="1" hangingPunct="1">
              <a:buFont typeface="Wingdings" pitchFamily="2" charset="2"/>
              <a:buAutoNum type="arabicPeriod"/>
              <a:defRPr/>
            </a:pPr>
            <a:r>
              <a:rPr lang="ru-RU" sz="2800" smtClean="0"/>
              <a:t>Использование вакуумного костюма «Чибис».</a:t>
            </a:r>
          </a:p>
          <a:p>
            <a:pPr marL="609600" indent="-609600" algn="just" eaLnBrk="1" hangingPunct="1">
              <a:buFont typeface="Wingdings" pitchFamily="2" charset="2"/>
              <a:buAutoNum type="arabicPeriod"/>
              <a:defRPr/>
            </a:pPr>
            <a:r>
              <a:rPr lang="ru-RU" sz="2800" smtClean="0"/>
              <a:t>Использование специальных водно-солевых добавок к пище, способствующих задержанию жидкости в организме, а также дополнительное употребление витаминов, аминокислот, минеральных веществ.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85750"/>
            <a:ext cx="4745038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214938" y="1428750"/>
            <a:ext cx="3725862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/>
              <a:t>Константин</a:t>
            </a:r>
          </a:p>
          <a:p>
            <a:r>
              <a:rPr lang="ru-RU" sz="3600"/>
              <a:t>Эдуардович</a:t>
            </a:r>
          </a:p>
          <a:p>
            <a:r>
              <a:rPr lang="ru-RU" sz="3600"/>
              <a:t>Циолковский –</a:t>
            </a:r>
          </a:p>
          <a:p>
            <a:r>
              <a:rPr lang="ru-RU" sz="3600"/>
              <a:t>основоположник</a:t>
            </a:r>
          </a:p>
          <a:p>
            <a:r>
              <a:rPr lang="ru-RU" sz="3600"/>
              <a:t>космонавтики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korolev00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5" y="285750"/>
            <a:ext cx="4767263" cy="633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71500" y="928688"/>
            <a:ext cx="300196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/>
              <a:t>Сергей</a:t>
            </a:r>
          </a:p>
          <a:p>
            <a:r>
              <a:rPr lang="ru-RU" sz="3600"/>
              <a:t>Павлович</a:t>
            </a:r>
          </a:p>
          <a:p>
            <a:r>
              <a:rPr lang="ru-RU" sz="3600"/>
              <a:t>Королёв –</a:t>
            </a:r>
          </a:p>
          <a:p>
            <a:r>
              <a:rPr lang="ru-RU" sz="3600"/>
              <a:t>Главный</a:t>
            </a:r>
          </a:p>
          <a:p>
            <a:r>
              <a:rPr lang="ru-RU" sz="3600"/>
              <a:t>конструктор</a:t>
            </a:r>
          </a:p>
          <a:p>
            <a:r>
              <a:rPr lang="ru-RU" sz="3600"/>
              <a:t>советских</a:t>
            </a:r>
          </a:p>
          <a:p>
            <a:r>
              <a:rPr lang="ru-RU" sz="3600"/>
              <a:t>космических </a:t>
            </a:r>
          </a:p>
          <a:p>
            <a:r>
              <a:rPr lang="ru-RU" sz="3600"/>
              <a:t>кораблей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путник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285750"/>
            <a:ext cx="566420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28625" y="4857750"/>
            <a:ext cx="82502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Первый искусственный спутник Земли запущен </a:t>
            </a:r>
          </a:p>
          <a:p>
            <a:r>
              <a:rPr lang="ru-RU" sz="2800"/>
              <a:t>в космос 4 октября 1957 года.</a:t>
            </a:r>
          </a:p>
          <a:p>
            <a:r>
              <a:rPr lang="ru-RU" sz="2800"/>
              <a:t>Этот день по праву стал началом </a:t>
            </a:r>
          </a:p>
          <a:p>
            <a:r>
              <a:rPr lang="ru-RU" sz="2800"/>
              <a:t>космической эры человечества.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тарт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357188"/>
            <a:ext cx="5276850" cy="608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715000" y="1357313"/>
            <a:ext cx="30607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/>
              <a:t>Запуск</a:t>
            </a:r>
          </a:p>
          <a:p>
            <a:r>
              <a:rPr lang="ru-RU" sz="3600"/>
              <a:t>космического</a:t>
            </a:r>
          </a:p>
          <a:p>
            <a:r>
              <a:rPr lang="ru-RU" sz="3600"/>
              <a:t>корабля</a:t>
            </a:r>
          </a:p>
          <a:p>
            <a:r>
              <a:rPr lang="ru-RU" sz="3600"/>
              <a:t>«Восток»</a:t>
            </a:r>
          </a:p>
          <a:p>
            <a:r>
              <a:rPr lang="ru-RU" sz="3600"/>
              <a:t>12 апреля</a:t>
            </a:r>
          </a:p>
          <a:p>
            <a:r>
              <a:rPr lang="ru-RU" sz="3600"/>
              <a:t>1961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Человек в невесомости</a:t>
            </a:r>
          </a:p>
        </p:txBody>
      </p:sp>
      <p:pic>
        <p:nvPicPr>
          <p:cNvPr id="2053" name="Picture 5" descr="picture"/>
          <p:cNvPicPr preferRelativeResize="0"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196975"/>
            <a:ext cx="6737350" cy="54244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2287587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smtClean="0"/>
              <a:t>Факторы, отрицательно влияющие на человека в космосе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852738"/>
            <a:ext cx="8229600" cy="3273425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mtClean="0"/>
              <a:t>Невесомость.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mtClean="0"/>
              <a:t>Космическая радиация.</a:t>
            </a:r>
          </a:p>
          <a:p>
            <a:pPr marL="609600" indent="-609600" algn="just" eaLnBrk="1" hangingPunct="1">
              <a:buFont typeface="Wingdings" pitchFamily="2" charset="2"/>
              <a:buAutoNum type="arabicPeriod"/>
              <a:defRPr/>
            </a:pPr>
            <a:r>
              <a:rPr lang="ru-RU" smtClean="0"/>
              <a:t>Нервно-эмоциональное напряжение (ощущение опасности, ограниченность жизненного пространства, общение с одними и теми же людьми).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picture"/>
          <p:cNvPicPr preferRelativeResize="0"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88" y="12700"/>
            <a:ext cx="4598987" cy="68500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5235575" y="2266950"/>
            <a:ext cx="3440113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Выход человека</a:t>
            </a:r>
          </a:p>
          <a:p>
            <a:pPr>
              <a:spcBef>
                <a:spcPct val="50000"/>
              </a:spcBef>
            </a:pPr>
            <a:r>
              <a:rPr lang="ru-RU" sz="3200"/>
              <a:t>в открытый</a:t>
            </a:r>
          </a:p>
          <a:p>
            <a:pPr>
              <a:spcBef>
                <a:spcPct val="50000"/>
              </a:spcBef>
            </a:pPr>
            <a:r>
              <a:rPr lang="ru-RU" sz="3200"/>
              <a:t>космос.</a:t>
            </a:r>
          </a:p>
          <a:p>
            <a:pPr>
              <a:spcBef>
                <a:spcPct val="50000"/>
              </a:spcBef>
            </a:pP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Последствия влияния невесомости на организм человека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60575"/>
            <a:ext cx="8229600" cy="4065588"/>
          </a:xfrm>
        </p:spPr>
        <p:txBody>
          <a:bodyPr/>
          <a:lstStyle/>
          <a:p>
            <a:pPr marL="609600" indent="-609600" algn="just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mtClean="0"/>
              <a:t>Перераспределение крови в организме.</a:t>
            </a:r>
          </a:p>
          <a:p>
            <a:pPr marL="609600" indent="-609600" algn="just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mtClean="0"/>
              <a:t>Уменьшение количества воды в организме.</a:t>
            </a:r>
          </a:p>
          <a:p>
            <a:pPr marL="609600" indent="-609600" algn="just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mtClean="0"/>
              <a:t>Детренированность сердечно-сосудистой системы.</a:t>
            </a:r>
          </a:p>
          <a:p>
            <a:pPr marL="609600" indent="-609600" algn="just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mtClean="0"/>
              <a:t>Атрофия мышц.</a:t>
            </a:r>
          </a:p>
          <a:p>
            <a:pPr marL="609600" indent="-609600" algn="just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mtClean="0"/>
              <a:t>Дезориентация в пространстве.</a:t>
            </a:r>
          </a:p>
          <a:p>
            <a:pPr marL="609600" indent="-609600" algn="just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155</TotalTime>
  <Words>261</Words>
  <Application>Microsoft Office PowerPoint</Application>
  <PresentationFormat>Экран (4:3)</PresentationFormat>
  <Paragraphs>55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Wingdings</vt:lpstr>
      <vt:lpstr>Calibri</vt:lpstr>
      <vt:lpstr>Круги</vt:lpstr>
      <vt:lpstr>12 апреля 2011 года – 50 лет первого полёта человека в космос – полёта Ю.А. Гагарина</vt:lpstr>
      <vt:lpstr>Слайд 2</vt:lpstr>
      <vt:lpstr>Слайд 3</vt:lpstr>
      <vt:lpstr>Слайд 4</vt:lpstr>
      <vt:lpstr>Слайд 5</vt:lpstr>
      <vt:lpstr>Человек в невесомости</vt:lpstr>
      <vt:lpstr>Факторы, отрицательно влияющие на человека в космосе</vt:lpstr>
      <vt:lpstr>Слайд 8</vt:lpstr>
      <vt:lpstr>Последствия влияния невесомости на организм человека</vt:lpstr>
      <vt:lpstr>Слайд 10</vt:lpstr>
      <vt:lpstr>Способы имитации невесомости в земных условиях</vt:lpstr>
      <vt:lpstr>Слайд 12</vt:lpstr>
      <vt:lpstr>Способы предупреждения полной адаптации к невесомости</vt:lpstr>
    </vt:vector>
  </TitlesOfParts>
  <Company>Домашний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 в невесомости</dc:title>
  <dc:creator>Гордеев Андрей Сергеевич</dc:creator>
  <cp:lastModifiedBy>Гордеев</cp:lastModifiedBy>
  <cp:revision>9</cp:revision>
  <dcterms:created xsi:type="dcterms:W3CDTF">2009-02-08T17:38:44Z</dcterms:created>
  <dcterms:modified xsi:type="dcterms:W3CDTF">2010-03-27T17:45:15Z</dcterms:modified>
</cp:coreProperties>
</file>