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sldIdLst>
    <p:sldId id="256" r:id="rId2"/>
    <p:sldId id="302" r:id="rId3"/>
    <p:sldId id="303" r:id="rId4"/>
    <p:sldId id="304" r:id="rId5"/>
    <p:sldId id="313" r:id="rId6"/>
    <p:sldId id="306" r:id="rId7"/>
    <p:sldId id="315" r:id="rId8"/>
    <p:sldId id="316" r:id="rId9"/>
    <p:sldId id="317" r:id="rId10"/>
    <p:sldId id="307" r:id="rId11"/>
    <p:sldId id="305" r:id="rId12"/>
    <p:sldId id="290" r:id="rId13"/>
    <p:sldId id="292" r:id="rId14"/>
    <p:sldId id="294" r:id="rId15"/>
    <p:sldId id="293" r:id="rId16"/>
    <p:sldId id="295" r:id="rId17"/>
    <p:sldId id="296" r:id="rId18"/>
    <p:sldId id="298" r:id="rId19"/>
    <p:sldId id="308" r:id="rId20"/>
    <p:sldId id="310" r:id="rId21"/>
    <p:sldId id="311" r:id="rId22"/>
    <p:sldId id="312" r:id="rId23"/>
    <p:sldId id="318" r:id="rId24"/>
    <p:sldId id="319" r:id="rId25"/>
    <p:sldId id="320" r:id="rId26"/>
    <p:sldId id="321" r:id="rId27"/>
    <p:sldId id="309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432C"/>
    <a:srgbClr val="003399"/>
    <a:srgbClr val="0033CC"/>
    <a:srgbClr val="800080"/>
    <a:srgbClr val="B43918"/>
    <a:srgbClr val="D22800"/>
    <a:srgbClr val="E5791F"/>
    <a:srgbClr val="ADCA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6" autoAdjust="0"/>
    <p:restoredTop sz="94660"/>
  </p:normalViewPr>
  <p:slideViewPr>
    <p:cSldViewPr>
      <p:cViewPr>
        <p:scale>
          <a:sx n="67" d="100"/>
          <a:sy n="67" d="100"/>
        </p:scale>
        <p:origin x="-1242" y="-9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3A98E-BE58-4845-96DC-088146F462F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9441E-8A38-439C-8796-8E223809B63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DE6AD-A945-4D70-BEEC-F833E66F46EA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1583B-3B18-4EFB-A554-BA46E54D6EF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47DC6-DB0B-4B12-B653-324CA6DBD8E1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D18F0-B5F9-4F51-8D32-821EA457A5DC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7EC2C-B87F-4F8E-8217-B6424580EC5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65108-1B07-4A7D-86E2-E616021715A9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DD031-F38F-4BFC-8AE8-ADD72080FA7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93C37-376D-40C9-84AF-5B9181915CFF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18DA1-968C-4B15-B486-81B95A84D5B4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430CF-F8E7-4797-859E-7515446D41B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DA887-A275-4CE0-9769-26ADFA463760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92C2608-3684-475C-BC67-A7862D300CC3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t="-3000" r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6" descr="http://www.stef-creaclip.com/icones/animaux/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0"/>
            <a:ext cx="1600200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932040" y="4446771"/>
            <a:ext cx="30973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Любимова Л. П.</a:t>
            </a:r>
          </a:p>
          <a:p>
            <a:r>
              <a:rPr lang="ru-RU" sz="2000" dirty="0" smtClean="0"/>
              <a:t>Учитель начальных классов </a:t>
            </a:r>
          </a:p>
          <a:p>
            <a:r>
              <a:rPr lang="ru-RU" sz="2000" dirty="0" smtClean="0"/>
              <a:t>МБОУ «СОШ №9»</a:t>
            </a:r>
          </a:p>
          <a:p>
            <a:r>
              <a:rPr lang="ru-RU" sz="2000" dirty="0" err="1" smtClean="0"/>
              <a:t>г.Нефтеюганска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425910" y="764704"/>
            <a:ext cx="70122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Мастер класс</a:t>
            </a:r>
          </a:p>
          <a:p>
            <a:pPr algn="ctr"/>
            <a:r>
              <a:rPr lang="ru-RU" sz="4000" b="1" dirty="0" smtClean="0">
                <a:solidFill>
                  <a:srgbClr val="0033CC"/>
                </a:solidFill>
                <a:latin typeface="Arial Black" pitchFamily="34" charset="0"/>
                <a:ea typeface="+mj-ea"/>
                <a:cs typeface="+mj-cs"/>
              </a:rPr>
              <a:t>«</a:t>
            </a:r>
            <a:r>
              <a:rPr lang="ru-RU" sz="4000" b="1" dirty="0">
                <a:solidFill>
                  <a:srgbClr val="0033CC"/>
                </a:solidFill>
                <a:latin typeface="Times New Roman"/>
                <a:ea typeface="Times New Roman"/>
              </a:rPr>
              <a:t>Технология ТРИЗ – как средство формирования творческих способностей учащихся</a:t>
            </a:r>
            <a:r>
              <a:rPr lang="ru-RU" sz="4000" b="1" dirty="0" smtClean="0">
                <a:solidFill>
                  <a:srgbClr val="0033CC"/>
                </a:solidFill>
                <a:latin typeface="Arial Black" pitchFamily="34" charset="0"/>
                <a:ea typeface="+mj-ea"/>
                <a:cs typeface="+mj-cs"/>
              </a:rPr>
              <a:t>»</a:t>
            </a:r>
            <a:endParaRPr lang="ru-RU" sz="3200" b="1" dirty="0">
              <a:solidFill>
                <a:srgbClr val="00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5"/>
            <a:ext cx="842493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dirty="0">
                <a:latin typeface="Times New Roman"/>
                <a:ea typeface="Times New Roman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Составление загадки 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в технологии ТРИЗ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помощью модели.</a:t>
            </a:r>
            <a:endParaRPr lang="ru-RU" sz="1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latin typeface="Times New Roman"/>
                <a:ea typeface="Times New Roman"/>
              </a:rPr>
              <a:t>Загадка –это задачка  которую нужно решить.</a:t>
            </a:r>
            <a:endParaRPr lang="ru-RU" sz="16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latin typeface="Times New Roman"/>
                <a:ea typeface="Times New Roman"/>
              </a:rPr>
              <a:t>Чтобы составить  загадку нам нужно идти по лесенке действий. </a:t>
            </a:r>
            <a:endParaRPr lang="ru-RU" sz="2800" b="1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en-US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I.</a:t>
            </a:r>
            <a:r>
              <a:rPr lang="ru-RU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Составьте алгоритм (действия в конвертах для каждой группы)</a:t>
            </a:r>
          </a:p>
          <a:p>
            <a:pPr algn="ctr">
              <a:spcAft>
                <a:spcPts val="0"/>
              </a:spcAft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1.Выбрать </a:t>
            </a:r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объект про который будем </a:t>
            </a: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             придумывать </a:t>
            </a:r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загадку.</a:t>
            </a:r>
            <a:endParaRPr lang="ru-RU" sz="1600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  </a:t>
            </a:r>
            <a:r>
              <a:rPr lang="en-US" sz="28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2. Описать </a:t>
            </a:r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несколько признаков данного объекта.</a:t>
            </a:r>
            <a:endParaRPr lang="ru-RU" sz="1600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en-US" sz="28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             </a:t>
            </a: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3.Исключить </a:t>
            </a:r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объекты обладающие такими же признаками.</a:t>
            </a:r>
            <a:endParaRPr lang="ru-RU" sz="1600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    </a:t>
            </a:r>
            <a:r>
              <a:rPr lang="en-US" sz="28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       </a:t>
            </a: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4</a:t>
            </a:r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. Отредактировать полученную загадку.</a:t>
            </a:r>
            <a:endParaRPr lang="ru-RU" sz="1600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26453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404664"/>
            <a:ext cx="7546032" cy="5400600"/>
          </a:xfrm>
        </p:spPr>
        <p:txBody>
          <a:bodyPr/>
          <a:lstStyle/>
          <a:p>
            <a:pPr marL="0" lvl="0" indent="0" eaLnBrk="1" hangingPunct="1">
              <a:spcBef>
                <a:spcPct val="0"/>
              </a:spcBef>
              <a:buNone/>
              <a:defRPr/>
            </a:pPr>
            <a:r>
              <a:rPr lang="ru-RU" sz="11000" b="1" i="1" dirty="0" smtClean="0">
                <a:solidFill>
                  <a:srgbClr val="C00000"/>
                </a:solidFill>
                <a:effectLst>
                  <a:glow rad="63500">
                    <a:srgbClr val="C0504D">
                      <a:satMod val="175000"/>
                      <a:alpha val="40000"/>
                    </a:srgbClr>
                  </a:glow>
                </a:effectLst>
                <a:latin typeface="Comic Sans MS" pitchFamily="66" charset="0"/>
              </a:rPr>
              <a:t>  Загадки</a:t>
            </a:r>
          </a:p>
          <a:p>
            <a:pPr marL="0" lvl="0" indent="0" algn="ctr" eaLnBrk="1" hangingPunct="1">
              <a:spcBef>
                <a:spcPct val="0"/>
              </a:spcBef>
              <a:buNone/>
              <a:defRPr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на примере составления загадок, используя приёмы технологии   ТРИЗ)</a:t>
            </a:r>
          </a:p>
          <a:p>
            <a:pPr marL="0" lvl="0" indent="0" algn="ctr">
              <a:buNone/>
            </a:pPr>
            <a:r>
              <a:rPr lang="ru-RU" sz="3600" b="1" dirty="0">
                <a:solidFill>
                  <a:schemeClr val="accent4">
                    <a:lumMod val="75000"/>
                  </a:schemeClr>
                </a:solidFill>
              </a:rPr>
              <a:t>Опишу я вам предмет</a:t>
            </a:r>
          </a:p>
          <a:p>
            <a:pPr marL="0" lvl="0" indent="0" algn="ctr">
              <a:buNone/>
            </a:pPr>
            <a:r>
              <a:rPr lang="ru-RU" sz="3600" b="1" dirty="0">
                <a:solidFill>
                  <a:schemeClr val="accent4">
                    <a:lumMod val="75000"/>
                  </a:schemeClr>
                </a:solidFill>
              </a:rPr>
              <a:t> Угадайте. Дав ответ</a:t>
            </a:r>
          </a:p>
          <a:p>
            <a:pPr marL="0" lvl="0" indent="0" algn="ctr">
              <a:buNone/>
            </a:pPr>
            <a:r>
              <a:rPr lang="ru-RU" sz="3600" b="1" dirty="0">
                <a:solidFill>
                  <a:schemeClr val="accent4">
                    <a:lumMod val="75000"/>
                  </a:schemeClr>
                </a:solidFill>
              </a:rPr>
              <a:t>Я сама же жду разгадку</a:t>
            </a:r>
          </a:p>
          <a:p>
            <a:pPr marL="0" lvl="0" indent="0" algn="ctr">
              <a:buNone/>
            </a:pPr>
            <a:r>
              <a:rPr lang="ru-RU" sz="3600" b="1" dirty="0">
                <a:solidFill>
                  <a:schemeClr val="accent4">
                    <a:lumMod val="75000"/>
                  </a:schemeClr>
                </a:solidFill>
              </a:rPr>
              <a:t>Потому что я…..(загадка!)</a:t>
            </a: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 algn="ctr" eaLnBrk="1" hangingPunct="1">
              <a:spcBef>
                <a:spcPct val="0"/>
              </a:spcBef>
              <a:buNone/>
              <a:defRPr/>
            </a:pPr>
            <a:endParaRPr lang="ru-RU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3980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19256" cy="903312"/>
          </a:xfrm>
        </p:spPr>
        <p:txBody>
          <a:bodyPr/>
          <a:lstStyle/>
          <a:p>
            <a:pPr lvl="0" eaLnBrk="1" hangingPunct="1"/>
            <a:r>
              <a:rPr lang="en-US" sz="3600" b="1" dirty="0" smtClean="0">
                <a:solidFill>
                  <a:srgbClr val="0070C0"/>
                </a:solidFill>
                <a:latin typeface="Times New Roman"/>
                <a:ea typeface="Times New Roman"/>
                <a:cs typeface="+mn-cs"/>
              </a:rPr>
              <a:t>II. </a:t>
            </a:r>
            <a:r>
              <a:rPr lang="ru-RU" sz="32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Три 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способа  составления 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загадок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в </a:t>
            </a:r>
            <a:r>
              <a:rPr lang="ru-RU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технологии 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ТРИЗ</a:t>
            </a:r>
            <a:r>
              <a:rPr lang="ru-RU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/>
            </a:r>
            <a:br>
              <a:rPr lang="ru-RU" sz="1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</a:br>
            <a:r>
              <a:rPr lang="ru-RU" sz="2400" dirty="0" smtClean="0">
                <a:solidFill>
                  <a:srgbClr val="7030A0"/>
                </a:solidFill>
              </a:rPr>
              <a:t>Алгоритм  </a:t>
            </a:r>
            <a:r>
              <a:rPr lang="ru-RU" sz="1800" dirty="0" smtClean="0">
                <a:solidFill>
                  <a:srgbClr val="7030A0"/>
                </a:solidFill>
                <a:latin typeface="Arial Black" panose="020B0A04020102020204" pitchFamily="34" charset="0"/>
                <a:ea typeface="+mn-ea"/>
                <a:cs typeface="+mn-cs"/>
              </a:rPr>
              <a:t>1 </a:t>
            </a:r>
            <a:r>
              <a:rPr lang="ru-RU" sz="1800" dirty="0">
                <a:solidFill>
                  <a:srgbClr val="7030A0"/>
                </a:solidFill>
                <a:latin typeface="Arial Black" panose="020B0A04020102020204" pitchFamily="34" charset="0"/>
                <a:ea typeface="+mn-ea"/>
                <a:cs typeface="+mn-cs"/>
              </a:rPr>
              <a:t>способ (загадки по похожести</a:t>
            </a:r>
            <a:r>
              <a:rPr lang="ru-RU" sz="1800" dirty="0" smtClean="0">
                <a:solidFill>
                  <a:srgbClr val="7030A0"/>
                </a:solidFill>
                <a:latin typeface="Arial Black" panose="020B0A04020102020204" pitchFamily="34" charset="0"/>
                <a:ea typeface="+mn-ea"/>
                <a:cs typeface="+mn-cs"/>
              </a:rPr>
              <a:t>)</a:t>
            </a:r>
            <a:r>
              <a:rPr lang="ru-RU" sz="3600" dirty="0">
                <a:solidFill>
                  <a:srgbClr val="7030A0"/>
                </a:solidFill>
              </a:rPr>
              <a:t/>
            </a:r>
            <a:br>
              <a:rPr lang="ru-RU" sz="3600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1.Составление  </a:t>
            </a:r>
            <a:r>
              <a:rPr lang="ru-RU" sz="2400" b="1" dirty="0"/>
              <a:t>опорной таблицы </a:t>
            </a:r>
            <a:r>
              <a:rPr lang="ru-RU" sz="2400" b="1" dirty="0" smtClean="0"/>
              <a:t>вида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400" b="1" dirty="0"/>
              <a:t>2. Выбор </a:t>
            </a:r>
            <a:r>
              <a:rPr lang="ru-RU" sz="2400" b="1" dirty="0" smtClean="0"/>
              <a:t>объекта </a:t>
            </a:r>
            <a:r>
              <a:rPr lang="ru-RU" sz="2400" b="1" dirty="0" smtClean="0">
                <a:solidFill>
                  <a:srgbClr val="7030A0"/>
                </a:solidFill>
              </a:rPr>
              <a:t>(расчёска)</a:t>
            </a:r>
            <a:endParaRPr lang="ru-RU" sz="24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400" b="1" dirty="0"/>
              <a:t>3. </a:t>
            </a:r>
            <a:r>
              <a:rPr lang="ru-RU" sz="2400" b="1" dirty="0" smtClean="0"/>
              <a:t>Заполнение </a:t>
            </a:r>
            <a:r>
              <a:rPr lang="ru-RU" sz="2400" b="1" dirty="0"/>
              <a:t>левой части </a:t>
            </a:r>
            <a:r>
              <a:rPr lang="ru-RU" sz="2400" b="1" dirty="0" smtClean="0"/>
              <a:t>таблицы; затем правой </a:t>
            </a:r>
            <a:r>
              <a:rPr lang="ru-RU" sz="2400" dirty="0" smtClean="0"/>
              <a:t>.</a:t>
            </a:r>
            <a:endParaRPr lang="ru-RU" sz="2400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  </a:t>
            </a:r>
            <a:endParaRPr lang="ru-RU" dirty="0" smtClean="0"/>
          </a:p>
          <a:p>
            <a:pPr marL="0" indent="0"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              </a:t>
            </a:r>
          </a:p>
          <a:p>
            <a:pPr marL="0" indent="0"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                    4. </a:t>
            </a:r>
            <a:r>
              <a:rPr lang="ru-RU" sz="2400" b="1" dirty="0"/>
              <a:t> </a:t>
            </a:r>
            <a:r>
              <a:rPr lang="ru-RU" sz="2400" b="1" dirty="0" smtClean="0"/>
              <a:t>Вставка </a:t>
            </a:r>
            <a:r>
              <a:rPr lang="ru-RU" sz="2400" b="1" dirty="0"/>
              <a:t>«слов – связки» - КАК, НО</a:t>
            </a:r>
            <a:r>
              <a:rPr lang="ru-RU" sz="2400" b="1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265190"/>
              </p:ext>
            </p:extLst>
          </p:nvPr>
        </p:nvGraphicFramePr>
        <p:xfrm>
          <a:off x="838200" y="2133600"/>
          <a:ext cx="6594157" cy="457200"/>
        </p:xfrm>
        <a:graphic>
          <a:graphicData uri="http://schemas.openxmlformats.org/drawingml/2006/table">
            <a:tbl>
              <a:tblPr firstRow="1" firstCol="1" bandRow="1"/>
              <a:tblGrid>
                <a:gridCol w="3296713"/>
                <a:gridCol w="3297444"/>
              </a:tblGrid>
              <a:tr h="4572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«На что похожа»</a:t>
                      </a:r>
                      <a:endParaRPr lang="ru-RU" sz="16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«Чем отличается»</a:t>
                      </a:r>
                      <a:endParaRPr lang="ru-RU" sz="16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229123"/>
              </p:ext>
            </p:extLst>
          </p:nvPr>
        </p:nvGraphicFramePr>
        <p:xfrm>
          <a:off x="1371600" y="3360738"/>
          <a:ext cx="6060757" cy="2103120"/>
        </p:xfrm>
        <a:graphic>
          <a:graphicData uri="http://schemas.openxmlformats.org/drawingml/2006/table">
            <a:tbl>
              <a:tblPr firstRow="1" firstCol="1" bandRow="1"/>
              <a:tblGrid>
                <a:gridCol w="3030042"/>
                <a:gridCol w="3030715"/>
              </a:tblGrid>
              <a:tr h="1688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«На что похожа»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«Чем отличается»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99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Забор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Пила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Трава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 </a:t>
                      </a: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Нельзя лазить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Не пилит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Не растёт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541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371600" y="838200"/>
            <a:ext cx="6858000" cy="5287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ЗАГАДКА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Как </a:t>
            </a:r>
            <a:r>
              <a:rPr lang="ru-RU" b="1" dirty="0"/>
              <a:t>забор, но нельзя лазить</a:t>
            </a:r>
          </a:p>
          <a:p>
            <a:pPr marL="0" indent="0">
              <a:buNone/>
            </a:pPr>
            <a:r>
              <a:rPr lang="ru-RU" b="1" dirty="0"/>
              <a:t>Как пила, но не пилит</a:t>
            </a:r>
          </a:p>
          <a:p>
            <a:pPr marL="0" indent="0">
              <a:buNone/>
            </a:pPr>
            <a:r>
              <a:rPr lang="ru-RU" b="1" dirty="0"/>
              <a:t>Как трава, но не </a:t>
            </a:r>
            <a:r>
              <a:rPr lang="ru-RU" b="1" dirty="0" smtClean="0"/>
              <a:t>растёт</a:t>
            </a:r>
          </a:p>
          <a:p>
            <a:pPr marL="0" indent="0">
              <a:buNone/>
            </a:pPr>
            <a:r>
              <a:rPr lang="ru-RU" b="1" dirty="0" smtClean="0"/>
              <a:t>Что это?</a:t>
            </a:r>
            <a:endParaRPr lang="ru-RU" b="1" dirty="0"/>
          </a:p>
          <a:p>
            <a:endParaRPr lang="ru-RU" dirty="0"/>
          </a:p>
        </p:txBody>
      </p:sp>
      <p:pic>
        <p:nvPicPr>
          <p:cNvPr id="4" name="Picture 3" descr="MCj0215062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971800"/>
            <a:ext cx="2739154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823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685800"/>
          </a:xfrm>
        </p:spPr>
        <p:txBody>
          <a:bodyPr/>
          <a:lstStyle/>
          <a:p>
            <a:r>
              <a:rPr lang="ru-RU" sz="2400" b="1" dirty="0">
                <a:solidFill>
                  <a:srgbClr val="0033CC"/>
                </a:solidFill>
              </a:rPr>
              <a:t>Алгоритм </a:t>
            </a:r>
            <a:br>
              <a:rPr lang="ru-RU" sz="2400" b="1" dirty="0">
                <a:solidFill>
                  <a:srgbClr val="0033CC"/>
                </a:solidFill>
              </a:rPr>
            </a:br>
            <a:r>
              <a:rPr lang="ru-RU" sz="2400" b="1" dirty="0">
                <a:solidFill>
                  <a:srgbClr val="0033CC"/>
                </a:solidFill>
              </a:rPr>
              <a:t>составления загадок по опорным таблицам</a:t>
            </a:r>
            <a:r>
              <a:rPr lang="ru-RU" dirty="0">
                <a:solidFill>
                  <a:srgbClr val="0033CC"/>
                </a:solidFill>
              </a:rPr>
              <a:t/>
            </a:r>
            <a:br>
              <a:rPr lang="ru-RU" dirty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1.Составление  </a:t>
            </a:r>
            <a:r>
              <a:rPr lang="ru-RU" sz="2400" b="1" dirty="0"/>
              <a:t>опорной таблицы </a:t>
            </a:r>
            <a:r>
              <a:rPr lang="ru-RU" sz="2400" b="1" dirty="0" smtClean="0"/>
              <a:t>вида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400" b="1" dirty="0"/>
              <a:t>2. Выбор </a:t>
            </a:r>
            <a:r>
              <a:rPr lang="ru-RU" sz="2400" b="1" dirty="0" smtClean="0"/>
              <a:t>объекта </a:t>
            </a:r>
            <a:r>
              <a:rPr lang="ru-RU" sz="2400" b="1" dirty="0" smtClean="0">
                <a:solidFill>
                  <a:srgbClr val="7030A0"/>
                </a:solidFill>
              </a:rPr>
              <a:t>(солнце)</a:t>
            </a:r>
            <a:endParaRPr lang="ru-RU" sz="24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400" b="1" dirty="0"/>
              <a:t>3. </a:t>
            </a:r>
            <a:r>
              <a:rPr lang="ru-RU" sz="2400" b="1" dirty="0" smtClean="0"/>
              <a:t>Заполнение </a:t>
            </a:r>
            <a:r>
              <a:rPr lang="ru-RU" sz="2400" b="1" dirty="0"/>
              <a:t>левой части </a:t>
            </a:r>
            <a:r>
              <a:rPr lang="ru-RU" sz="2400" b="1" dirty="0" smtClean="0"/>
              <a:t>таблицы; затем правой </a:t>
            </a:r>
            <a:r>
              <a:rPr lang="ru-RU" sz="2400" dirty="0" smtClean="0"/>
              <a:t>.</a:t>
            </a:r>
            <a:endParaRPr lang="ru-RU" sz="2400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  </a:t>
            </a:r>
            <a:endParaRPr lang="ru-RU" dirty="0" smtClean="0"/>
          </a:p>
          <a:p>
            <a:pPr marL="0" indent="0"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              </a:t>
            </a:r>
          </a:p>
          <a:p>
            <a:pPr marL="0" indent="0"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                    4. </a:t>
            </a:r>
            <a:r>
              <a:rPr lang="ru-RU" sz="2400" b="1" dirty="0"/>
              <a:t> </a:t>
            </a:r>
            <a:r>
              <a:rPr lang="ru-RU" sz="2400" b="1" dirty="0" smtClean="0"/>
              <a:t>Вставка </a:t>
            </a:r>
            <a:r>
              <a:rPr lang="ru-RU" sz="2400" b="1" dirty="0"/>
              <a:t>«слов – связки» - А</a:t>
            </a:r>
            <a:r>
              <a:rPr lang="ru-RU" sz="2400" b="1" dirty="0" smtClean="0"/>
              <a:t>, НЕ.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607192"/>
              </p:ext>
            </p:extLst>
          </p:nvPr>
        </p:nvGraphicFramePr>
        <p:xfrm>
          <a:off x="838200" y="2133600"/>
          <a:ext cx="6594157" cy="457200"/>
        </p:xfrm>
        <a:graphic>
          <a:graphicData uri="http://schemas.openxmlformats.org/drawingml/2006/table">
            <a:tbl>
              <a:tblPr firstRow="1" firstCol="1" bandRow="1"/>
              <a:tblGrid>
                <a:gridCol w="3296713"/>
                <a:gridCol w="3297444"/>
              </a:tblGrid>
              <a:tr h="457200">
                <a:tc>
                  <a:txBody>
                    <a:bodyPr/>
                    <a:lstStyle/>
                    <a:p>
                      <a:pPr fontAlgn="base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«Какая? (какой?, какое?)»</a:t>
                      </a:r>
                      <a:endParaRPr lang="ru-RU" sz="16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«Что такое же?»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1113250"/>
              </p:ext>
            </p:extLst>
          </p:nvPr>
        </p:nvGraphicFramePr>
        <p:xfrm>
          <a:off x="10048206" y="5867400"/>
          <a:ext cx="467394" cy="644298"/>
        </p:xfrm>
        <a:graphic>
          <a:graphicData uri="http://schemas.openxmlformats.org/drawingml/2006/table">
            <a:tbl>
              <a:tblPr firstRow="1" firstCol="1" bandRow="1"/>
              <a:tblGrid>
                <a:gridCol w="162560"/>
                <a:gridCol w="304834"/>
              </a:tblGrid>
              <a:tr h="644298">
                <a:tc>
                  <a:txBody>
                    <a:bodyPr/>
                    <a:lstStyle/>
                    <a:p>
                      <a:pPr fontAlgn="base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endParaRPr lang="ru-RU" sz="2400" b="1" kern="1200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 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4400" y="1263134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2</a:t>
            </a: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способ (загадки по признакам)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827829"/>
              </p:ext>
            </p:extLst>
          </p:nvPr>
        </p:nvGraphicFramePr>
        <p:xfrm>
          <a:off x="1524000" y="3810000"/>
          <a:ext cx="5720715" cy="1574800"/>
        </p:xfrm>
        <a:graphic>
          <a:graphicData uri="http://schemas.openxmlformats.org/drawingml/2006/table">
            <a:tbl>
              <a:tblPr firstRow="1" firstCol="1" bandRow="1"/>
              <a:tblGrid>
                <a:gridCol w="2860040"/>
                <a:gridCol w="2860675"/>
              </a:tblGrid>
              <a:tr h="0">
                <a:tc>
                  <a:txBody>
                    <a:bodyPr/>
                    <a:lstStyle/>
                    <a:p>
                      <a:pPr fontAlgn="base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«Какое?»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«Что такое же?»</a:t>
                      </a:r>
                      <a:endParaRPr lang="ru-RU" sz="2000" b="1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base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Яркое                           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fontAlgn="base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Круглое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fontAlgn="base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Жаркое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Лампа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Колесо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 fontAlgn="base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Огонь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891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762000"/>
            <a:ext cx="6705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 Black" panose="020B0A04020102020204" pitchFamily="34" charset="0"/>
              </a:rPr>
              <a:t>Загадка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Black" panose="020B0A04020102020204" pitchFamily="34" charset="0"/>
              </a:rPr>
              <a:t> </a:t>
            </a: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 Black" panose="020B0A04020102020204" pitchFamily="34" charset="0"/>
              </a:rPr>
              <a:t>Что это?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Arial Black" panose="020B0A040201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 Black" panose="020B0A04020102020204" pitchFamily="34" charset="0"/>
              </a:rPr>
              <a:t>Яркое, а не лампа?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Arial Black" panose="020B0A040201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 Black" panose="020B0A04020102020204" pitchFamily="34" charset="0"/>
              </a:rPr>
              <a:t>Круглое, а не колесо?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Arial Black" panose="020B0A040201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 Black" panose="020B0A04020102020204" pitchFamily="34" charset="0"/>
              </a:rPr>
              <a:t>Жаркое, а не огонь?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 Black" panose="020B0A04020102020204" pitchFamily="34" charset="0"/>
              </a:rPr>
              <a:t> </a:t>
            </a:r>
            <a:endParaRPr kumimoji="0" lang="ru-RU" altLang="ru-RU" sz="2800" b="1" i="0" u="none" strike="noStrike" kern="0" cap="none" spc="0" normalizeH="0" baseline="0" noProof="0" dirty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Arial Black" panose="020B0A04020102020204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191000"/>
            <a:ext cx="3176587" cy="223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470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447800"/>
          </a:xfrm>
        </p:spPr>
        <p:txBody>
          <a:bodyPr/>
          <a:lstStyle/>
          <a:p>
            <a:r>
              <a:rPr lang="ru-RU" sz="2400" b="1" dirty="0">
                <a:solidFill>
                  <a:srgbClr val="0033CC"/>
                </a:solidFill>
              </a:rPr>
              <a:t>Алгоритм</a:t>
            </a:r>
            <a:r>
              <a:rPr lang="ru-RU" sz="3200" dirty="0">
                <a:solidFill>
                  <a:srgbClr val="0033CC"/>
                </a:solidFill>
              </a:rPr>
              <a:t> </a:t>
            </a:r>
            <a:br>
              <a:rPr lang="ru-RU" sz="3200" dirty="0">
                <a:solidFill>
                  <a:srgbClr val="0033CC"/>
                </a:solidFill>
              </a:rPr>
            </a:br>
            <a:r>
              <a:rPr lang="ru-RU" sz="2400" dirty="0">
                <a:solidFill>
                  <a:srgbClr val="7030A0"/>
                </a:solidFill>
              </a:rPr>
              <a:t>составления загадок по опорным таблицам</a:t>
            </a:r>
            <a:endParaRPr lang="ru-RU" dirty="0">
              <a:solidFill>
                <a:srgbClr val="0033CC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1.Составление  </a:t>
            </a:r>
            <a:r>
              <a:rPr lang="ru-RU" sz="2400" b="1" dirty="0"/>
              <a:t>опорной таблицы </a:t>
            </a:r>
            <a:r>
              <a:rPr lang="ru-RU" sz="2400" b="1" dirty="0" smtClean="0"/>
              <a:t>вида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400" b="1" dirty="0"/>
              <a:t>2. Выбор </a:t>
            </a:r>
            <a:r>
              <a:rPr lang="ru-RU" sz="2400" b="1" dirty="0" smtClean="0"/>
              <a:t>объекта </a:t>
            </a:r>
            <a:r>
              <a:rPr lang="ru-RU" sz="2400" b="1" dirty="0" smtClean="0">
                <a:solidFill>
                  <a:srgbClr val="7030A0"/>
                </a:solidFill>
              </a:rPr>
              <a:t>(комар)</a:t>
            </a:r>
            <a:endParaRPr lang="ru-RU" sz="2400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400" b="1" dirty="0"/>
              <a:t>3. </a:t>
            </a:r>
            <a:r>
              <a:rPr lang="ru-RU" sz="2400" b="1" dirty="0" smtClean="0"/>
              <a:t>Заполнение </a:t>
            </a:r>
            <a:r>
              <a:rPr lang="ru-RU" sz="2400" b="1" dirty="0"/>
              <a:t>левой части </a:t>
            </a:r>
            <a:r>
              <a:rPr lang="ru-RU" sz="2400" b="1" dirty="0" smtClean="0"/>
              <a:t>таблицы; затем правой </a:t>
            </a:r>
            <a:r>
              <a:rPr lang="ru-RU" sz="2400" dirty="0" smtClean="0"/>
              <a:t>.</a:t>
            </a:r>
            <a:endParaRPr lang="ru-RU" sz="2400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         </a:t>
            </a:r>
            <a:endParaRPr lang="ru-RU" dirty="0" smtClean="0"/>
          </a:p>
          <a:p>
            <a:pPr marL="0" indent="0"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              </a:t>
            </a:r>
          </a:p>
          <a:p>
            <a:pPr marL="0" indent="0"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                         4. </a:t>
            </a:r>
            <a:r>
              <a:rPr lang="ru-RU" sz="2400" b="1" dirty="0"/>
              <a:t> </a:t>
            </a:r>
            <a:r>
              <a:rPr lang="ru-RU" sz="2400" b="1" dirty="0" smtClean="0"/>
              <a:t>Вставка </a:t>
            </a:r>
            <a:r>
              <a:rPr lang="ru-RU" sz="2400" b="1" dirty="0"/>
              <a:t>«слов – связки» - </a:t>
            </a:r>
            <a:r>
              <a:rPr lang="ru-RU" sz="2400" b="1" dirty="0" smtClean="0"/>
              <a:t>А, НЕ.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234897"/>
              </p:ext>
            </p:extLst>
          </p:nvPr>
        </p:nvGraphicFramePr>
        <p:xfrm>
          <a:off x="457200" y="1981200"/>
          <a:ext cx="8686800" cy="457200"/>
        </p:xfrm>
        <a:graphic>
          <a:graphicData uri="http://schemas.openxmlformats.org/drawingml/2006/table">
            <a:tbl>
              <a:tblPr firstRow="1" firstCol="1" bandRow="1"/>
              <a:tblGrid>
                <a:gridCol w="3124200"/>
                <a:gridCol w="5562600"/>
              </a:tblGrid>
              <a:tr h="4572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JournalC-Bold"/>
                          <a:cs typeface="JournalC-Bold"/>
                        </a:rPr>
                        <a:t>«Что делает?»</a:t>
                      </a:r>
                      <a:endParaRPr lang="ru-RU" sz="16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«Кто (что) делает такое же действие?»</a:t>
                      </a:r>
                      <a:endParaRPr lang="ru-RU" sz="16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237424"/>
              </p:ext>
            </p:extLst>
          </p:nvPr>
        </p:nvGraphicFramePr>
        <p:xfrm>
          <a:off x="1371600" y="3360738"/>
          <a:ext cx="7620000" cy="2103120"/>
        </p:xfrm>
        <a:graphic>
          <a:graphicData uri="http://schemas.openxmlformats.org/drawingml/2006/table">
            <a:tbl>
              <a:tblPr firstRow="1" firstCol="1" bandRow="1"/>
              <a:tblGrid>
                <a:gridCol w="1981200"/>
                <a:gridCol w="5638800"/>
              </a:tblGrid>
              <a:tr h="16881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«Что</a:t>
                      </a:r>
                      <a:r>
                        <a:rPr lang="ru-RU" sz="2400" b="1" kern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 делает</a:t>
                      </a: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»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«Кто (что) делает такое же действие?»</a:t>
                      </a:r>
                      <a:endParaRPr lang="ru-RU" sz="2400" b="1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99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Летает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Пищит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Кусается</a:t>
                      </a:r>
                      <a:endParaRPr lang="ru-RU" sz="2400" b="1" kern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Самолёт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Мышка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Times New Roman"/>
                        </a:rPr>
                        <a:t>Собака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14400" y="1263134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Arial Black" panose="020B0A04020102020204" pitchFamily="34" charset="0"/>
              </a:rPr>
              <a:t>3</a:t>
            </a:r>
            <a:r>
              <a:rPr lang="ru-RU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способ (загадки по действиям)</a:t>
            </a:r>
            <a:endParaRPr lang="ru-RU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96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90600" y="381000"/>
            <a:ext cx="7239000" cy="5745163"/>
          </a:xfrm>
        </p:spPr>
        <p:txBody>
          <a:bodyPr/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0033CC"/>
                </a:solidFill>
                <a:latin typeface="Arial Black" panose="020B0A04020102020204" pitchFamily="34" charset="0"/>
              </a:rPr>
              <a:t>Загадка</a:t>
            </a:r>
            <a:endParaRPr lang="ru-RU" altLang="ru-RU" sz="2400" b="1" dirty="0">
              <a:solidFill>
                <a:srgbClr val="0033CC"/>
              </a:solidFill>
              <a:latin typeface="Arial Black" panose="020B0A040201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/>
              <a:t> </a:t>
            </a:r>
            <a:r>
              <a:rPr lang="ru-RU" altLang="ru-RU" sz="2400" b="1" dirty="0">
                <a:solidFill>
                  <a:srgbClr val="660066"/>
                </a:solidFill>
                <a:latin typeface="Arial Black" panose="020B0A04020102020204" pitchFamily="34" charset="0"/>
              </a:rPr>
              <a:t>Кто это?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 dirty="0">
              <a:solidFill>
                <a:srgbClr val="660066"/>
              </a:solidFill>
              <a:latin typeface="Arial Black" panose="020B0A040201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660066"/>
                </a:solidFill>
                <a:latin typeface="Arial Black" panose="020B0A04020102020204" pitchFamily="34" charset="0"/>
              </a:rPr>
              <a:t>Летает, а не самолёт?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 dirty="0">
              <a:solidFill>
                <a:srgbClr val="660066"/>
              </a:solidFill>
              <a:latin typeface="Arial Black" panose="020B0A040201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660066"/>
                </a:solidFill>
                <a:latin typeface="Arial Black" panose="020B0A04020102020204" pitchFamily="34" charset="0"/>
              </a:rPr>
              <a:t>Пищит, а не мышь?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 b="1" dirty="0">
              <a:solidFill>
                <a:srgbClr val="660066"/>
              </a:solidFill>
              <a:latin typeface="Arial Black" panose="020B0A040201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660066"/>
                </a:solidFill>
                <a:latin typeface="Arial Black" panose="020B0A04020102020204" pitchFamily="34" charset="0"/>
              </a:rPr>
              <a:t>Кусается, а не собака?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660066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947036"/>
            <a:ext cx="2743200" cy="289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3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АЛГОРИТМ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404554"/>
              </p:ext>
            </p:extLst>
          </p:nvPr>
        </p:nvGraphicFramePr>
        <p:xfrm>
          <a:off x="1295400" y="1447800"/>
          <a:ext cx="7315200" cy="3810001"/>
        </p:xfrm>
        <a:graphic>
          <a:graphicData uri="http://schemas.openxmlformats.org/drawingml/2006/table">
            <a:tbl>
              <a:tblPr firstRow="1" firstCol="1" bandRow="1"/>
              <a:tblGrid>
                <a:gridCol w="3657194"/>
                <a:gridCol w="3658006"/>
              </a:tblGrid>
              <a:tr h="51118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Times New Roman"/>
                        </a:rPr>
                        <a:t>КАК, НО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11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Times New Roman"/>
                        </a:rPr>
                        <a:t>«На что похожа»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Times New Roman"/>
                        </a:rPr>
                        <a:t>«Чем отличается»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118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Times New Roman"/>
                        </a:rPr>
                        <a:t>А, НЕ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945">
                <a:tc>
                  <a:txBody>
                    <a:bodyPr/>
                    <a:lstStyle/>
                    <a:p>
                      <a:pPr fontAlgn="base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«Какая? (какой?, какое?)»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  <a:ea typeface="Times New Roman"/>
                          <a:cs typeface="Times New Roman"/>
                        </a:rPr>
                        <a:t>«Что такое же?»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1118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  <a:ea typeface="+mn-ea"/>
                          <a:cs typeface="Times New Roman"/>
                        </a:rPr>
                        <a:t>А, НЕ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63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  <a:ea typeface="JournalC-Bold"/>
                          <a:cs typeface="JournalC-Bold"/>
                        </a:rPr>
                        <a:t>«Что делает?»</a:t>
                      </a:r>
                      <a:endParaRPr lang="ru-RU" sz="11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Arial Black" panose="020B0A04020102020204" pitchFamily="34" charset="0"/>
                          <a:ea typeface="JournalC-Bold"/>
                          <a:cs typeface="JournalC-Bold"/>
                        </a:rPr>
                        <a:t>«Кто (что) делает такое же действие?»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579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548680"/>
            <a:ext cx="727280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36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JournalC-Bold"/>
              </a:rPr>
              <a:t>III.</a:t>
            </a:r>
            <a:r>
              <a:rPr lang="ru-RU" sz="36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JournalC-Bold"/>
              </a:rPr>
              <a:t>С</a:t>
            </a:r>
            <a:r>
              <a:rPr lang="ru-RU" sz="36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JournalC-Bold"/>
              </a:rPr>
              <a:t>оставление загадок в группах</a:t>
            </a:r>
            <a:r>
              <a:rPr lang="en-US" sz="3200" b="1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JournalC-Bold"/>
              </a:rPr>
              <a:t> </a:t>
            </a:r>
            <a:endParaRPr lang="ru-RU" sz="3200" b="1" u="sng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JournalC-Bold"/>
            </a:endParaRPr>
          </a:p>
          <a:p>
            <a:pPr lvl="0" algn="just">
              <a:spcAft>
                <a:spcPts val="0"/>
              </a:spcAft>
            </a:pPr>
            <a:r>
              <a:rPr lang="ru-RU" sz="3200" b="1" dirty="0">
                <a:solidFill>
                  <a:srgbClr val="8064A2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JournalC-Bold"/>
              </a:rPr>
              <a:t>У всех народов загадка всегда была показателем мудрости. А человек, который умел отгадывать или придумывать загадки, считался мудрецом. </a:t>
            </a:r>
          </a:p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JournalC-Bold"/>
              </a:rPr>
              <a:t>Сегодня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JournalC-Bold"/>
              </a:rPr>
              <a:t>вам представится такая возможность – поиграть в мудрецов. Вы сможете составить свои загадки, которых нет в книгах и загадать их друг другу.</a:t>
            </a:r>
            <a:endParaRPr lang="ru-RU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787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552" y="836712"/>
            <a:ext cx="7618040" cy="4752528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Одним из средств формирования универсальных учебных действий у младших школьников может стать использование приемов технологии ТРИЗ. </a:t>
            </a:r>
            <a:br>
              <a:rPr lang="ru-RU" sz="40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</a:br>
            <a:endParaRPr lang="ru-RU" sz="4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066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Детские загадки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196752"/>
            <a:ext cx="4038600" cy="4525963"/>
          </a:xfrm>
        </p:spPr>
        <p:txBody>
          <a:bodyPr/>
          <a:lstStyle/>
          <a:p>
            <a:pPr marL="45720" lvl="0" indent="0" eaLnBrk="1" fontAlgn="auto" hangingPunct="1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5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Овальное, но не голова,</a:t>
            </a:r>
          </a:p>
          <a:p>
            <a:pPr marL="45720" lvl="0" indent="0" eaLnBrk="1" fontAlgn="auto" hangingPunct="1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5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Белое, но не снег,</a:t>
            </a:r>
          </a:p>
          <a:p>
            <a:pPr marL="45720" lvl="0" indent="0" eaLnBrk="1" fontAlgn="auto" hangingPunct="1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5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Съедобное, но не груша.</a:t>
            </a:r>
          </a:p>
          <a:p>
            <a:pPr marL="45720" lvl="0" indent="0" eaLnBrk="1" fontAlgn="auto" hangingPunct="1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5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Внутри жёлтое, но не абрикос.</a:t>
            </a:r>
          </a:p>
          <a:p>
            <a:pPr marL="45720" lvl="0" indent="0" eaLnBrk="1" fontAlgn="auto" hangingPunct="1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25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Что это?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1196752"/>
            <a:ext cx="4042792" cy="4929411"/>
          </a:xfrm>
        </p:spPr>
        <p:txBody>
          <a:bodyPr/>
          <a:lstStyle/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Круглый,  но не мячик.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Лёгкий, но не пух,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На зелёной ножке, но не колокольчик.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Что это?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Picture 4" descr="G:\Мои документы 1\фотографии\поделки Жени\поделка к паске\фото006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19"/>
          <a:stretch/>
        </p:blipFill>
        <p:spPr bwMode="auto">
          <a:xfrm>
            <a:off x="2699792" y="3898586"/>
            <a:ext cx="3960440" cy="2651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7814976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395536" y="404664"/>
            <a:ext cx="4038600" cy="4525963"/>
          </a:xfrm>
        </p:spPr>
        <p:txBody>
          <a:bodyPr/>
          <a:lstStyle/>
          <a:p>
            <a:pPr marL="45720" lvl="0" indent="0" eaLnBrk="1" fontAlgn="auto" hangingPunct="1">
              <a:spcAft>
                <a:spcPts val="300"/>
              </a:spcAft>
              <a:buClr>
                <a:srgbClr val="F14124">
                  <a:lumMod val="75000"/>
                </a:srgbClr>
              </a:buClr>
              <a:buSzPct val="130000"/>
              <a:buNone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Пушистый, но не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кошка            Липкий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, но не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клей                Блестит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, но не </a:t>
            </a: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блёстки.                          Что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это?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427984" y="476672"/>
            <a:ext cx="4038600" cy="4525963"/>
          </a:xfrm>
        </p:spPr>
        <p:txBody>
          <a:bodyPr/>
          <a:lstStyle/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Летит, но не бабочка.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Тает, но не сахар,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 Скрипит под ногами, но не лестница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Что это?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092481"/>
            <a:ext cx="3966933" cy="27655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74052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87268"/>
            <a:ext cx="5076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Прыгает, но не заяц.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С карманом, но не куртка.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Живёт в Австралии, но не коала.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/>
              </a:rPr>
              <a:t>Кто это?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38"/>
          <a:stretch/>
        </p:blipFill>
        <p:spPr bwMode="auto">
          <a:xfrm>
            <a:off x="4355976" y="3429000"/>
            <a:ext cx="4282655" cy="3011632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5556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260648"/>
            <a:ext cx="371768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Синквейн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76311"/>
            <a:ext cx="8352928" cy="5299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</a:rPr>
              <a:t>Это стихотворение, состоящее из 5 строк, в котором человек высказывает свое отношение к чему-либо, кому-либо. 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err="1">
                <a:solidFill>
                  <a:srgbClr val="002060"/>
                </a:solidFill>
                <a:latin typeface="Times New Roman" pitchFamily="18" charset="0"/>
              </a:rPr>
              <a:t>Синквейн</a:t>
            </a: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</a:rPr>
              <a:t> требует синтеза информации и материала в кратких выражениях</a:t>
            </a: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</a:rPr>
              <a:t>Эти 5 строк сочиняют по особым правилам, в строгом порядке.</a:t>
            </a:r>
          </a:p>
        </p:txBody>
      </p:sp>
    </p:spTree>
    <p:extLst>
      <p:ext uri="{BB962C8B-B14F-4D97-AF65-F5344CB8AC3E}">
        <p14:creationId xmlns:p14="http://schemas.microsoft.com/office/powerpoint/2010/main" val="13954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13690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</a:rPr>
              <a:t>1 строка - ключевое слово, определяющее </a:t>
            </a:r>
            <a:r>
              <a:rPr kumimoji="0" lang="ru-RU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</a:rPr>
              <a:t>синквейн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</a:rPr>
              <a:t>.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</a:rPr>
              <a:t>2 строка – два прилагательных, характеризующие данное понятие.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</a:rPr>
              <a:t>3 строка – три глагола, описывающие действия в рамках темы.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</a:rPr>
              <a:t>4 строка – фраза из нескольких слов, показывающая отношение к теме.</a:t>
            </a:r>
          </a:p>
          <a:p>
            <a:pPr marL="342900" marR="0" lvl="0" indent="-342900" defTabSz="91440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</a:rPr>
              <a:t>5 строка- обычно одно слово, вывод, в котором человек выражает свои чувства связанные с данным </a:t>
            </a:r>
            <a:r>
              <a:rPr kumimoji="0" lang="ru-RU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</a:rPr>
              <a:t>поняти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510258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Примеры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tx2"/>
                </a:solidFill>
              </a:rPr>
              <a:t>Югра!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/>
                </a:solidFill>
              </a:rPr>
              <a:t>Щедрая. богатая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/>
                </a:solidFill>
              </a:rPr>
              <a:t>Растёт, расширяется, расцветает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/>
                </a:solidFill>
              </a:rPr>
              <a:t>Маленькое государство на карте земли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tx2"/>
                </a:solidFill>
              </a:rPr>
              <a:t>Родной край.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tx2"/>
                </a:solidFill>
                <a:ea typeface="Calibri"/>
                <a:cs typeface="Times New Roman"/>
              </a:rPr>
              <a:t>Югра!</a:t>
            </a:r>
            <a:endParaRPr lang="ru-RU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b="1" dirty="0">
                <a:solidFill>
                  <a:schemeClr val="tx2"/>
                </a:solidFill>
                <a:ea typeface="Calibri"/>
                <a:cs typeface="Times New Roman"/>
              </a:rPr>
              <a:t>Красивая, цветущая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b="1" dirty="0">
                <a:solidFill>
                  <a:schemeClr val="tx2"/>
                </a:solidFill>
                <a:ea typeface="Calibri"/>
                <a:cs typeface="Times New Roman"/>
              </a:rPr>
              <a:t>Процветает, строится, заботится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b="1" dirty="0">
                <a:solidFill>
                  <a:schemeClr val="tx2"/>
                </a:solidFill>
                <a:ea typeface="Calibri"/>
                <a:cs typeface="Times New Roman"/>
              </a:rPr>
              <a:t>Моя родная родина- Югра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b="1" dirty="0">
                <a:solidFill>
                  <a:schemeClr val="tx2"/>
                </a:solidFill>
                <a:ea typeface="Calibri"/>
                <a:cs typeface="Times New Roman"/>
              </a:rPr>
              <a:t>Детство.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3395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1F497D"/>
                </a:solidFill>
              </a:rPr>
              <a:t>Примеры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2"/>
                </a:solidFill>
                <a:ea typeface="Calibri"/>
                <a:cs typeface="Times New Roman"/>
              </a:rPr>
              <a:t>Обь</a:t>
            </a:r>
            <a:endParaRPr lang="ru-RU" sz="20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2"/>
                </a:solidFill>
                <a:ea typeface="Calibri"/>
                <a:cs typeface="Times New Roman"/>
              </a:rPr>
              <a:t>Чистая, журчащая</a:t>
            </a:r>
            <a:endParaRPr lang="ru-RU" sz="20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2"/>
                </a:solidFill>
                <a:ea typeface="Calibri"/>
                <a:cs typeface="Times New Roman"/>
              </a:rPr>
              <a:t>Течёт,  поит, кормит</a:t>
            </a:r>
            <a:endParaRPr lang="ru-RU" sz="20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2"/>
                </a:solidFill>
                <a:ea typeface="Calibri"/>
                <a:cs typeface="Times New Roman"/>
              </a:rPr>
              <a:t>Вода- источник жизни  в Югре</a:t>
            </a:r>
            <a:endParaRPr lang="ru-RU" sz="20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2"/>
                </a:solidFill>
                <a:ea typeface="Calibri"/>
                <a:cs typeface="Times New Roman"/>
              </a:rPr>
              <a:t>Кормилица</a:t>
            </a:r>
            <a:endParaRPr lang="ru-RU" sz="20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2"/>
                </a:solidFill>
                <a:ea typeface="Times New Roman"/>
                <a:cs typeface="Times New Roman"/>
              </a:rPr>
              <a:t>Тайга!</a:t>
            </a:r>
            <a:endParaRPr lang="ru-RU" sz="24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2"/>
                </a:solidFill>
                <a:ea typeface="Times New Roman"/>
                <a:cs typeface="Times New Roman"/>
              </a:rPr>
              <a:t>Красивая, хвойная</a:t>
            </a:r>
            <a:endParaRPr lang="ru-RU" sz="24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2"/>
                </a:solidFill>
                <a:ea typeface="Times New Roman"/>
                <a:cs typeface="Times New Roman"/>
              </a:rPr>
              <a:t>Завораживает, наслаждает, восхищает</a:t>
            </a:r>
            <a:endParaRPr lang="ru-RU" sz="24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2"/>
                </a:solidFill>
                <a:ea typeface="Times New Roman"/>
                <a:cs typeface="Times New Roman"/>
              </a:rPr>
              <a:t>Запахом ветра  сосновой корой</a:t>
            </a:r>
            <a:endParaRPr lang="ru-RU" sz="2400" b="1" dirty="0">
              <a:solidFill>
                <a:schemeClr val="tx2"/>
              </a:solidFill>
              <a:ea typeface="Calibri"/>
              <a:cs typeface="Times New Roman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2"/>
                </a:solidFill>
              </a:rPr>
              <a:t>Родина!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9471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5696" y="692696"/>
            <a:ext cx="68087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36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IV. </a:t>
            </a:r>
            <a:r>
              <a:rPr lang="ru-RU" sz="36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Рефлексия</a:t>
            </a:r>
            <a:endParaRPr lang="en-US" sz="3600" b="1" u="sng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Сейчас 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подведём итог при помощи приёма ТРИЗ «ХОККО». Вам нужно составить нерифмованное трёхстишие из 17 слогов.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1строка 5 слогов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2 строка 7 слогов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</a:rPr>
              <a:t>3 строка 5 слогов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30452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779912" y="548680"/>
            <a:ext cx="5040560" cy="4525963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ТРИЗ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— теория решения изобретательских задач. Основателем является Советский инженер, писатель и учёный Генрих </a:t>
            </a:r>
            <a:r>
              <a:rPr lang="ru-RU" sz="2800" dirty="0" err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Альтшуллер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, который создал программу в 1956 году, с целью создать еще одну точную науку.</a:t>
            </a:r>
            <a:br>
              <a:rPr lang="ru-RU" sz="28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</a:br>
            <a:r>
              <a:rPr lang="ru-RU" sz="28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Ученый своей системой доказывает, что любой человек может научится изобретать и для этого не обязательно иметь врожденный талант.   </a:t>
            </a:r>
            <a:endParaRPr lang="ru-RU" sz="1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Picture 2" descr="http://www.pedlib.ru/books1/4/0328/image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60647"/>
            <a:ext cx="3312368" cy="40917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3858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548680"/>
            <a:ext cx="7474024" cy="4525963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Цель ТРИЗ –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 не просто развить фантазию детей, а научить мыслить системно, с пониманием происходящих процессов.</a:t>
            </a:r>
            <a:endParaRPr lang="ru-RU" sz="20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</a:endParaRPr>
          </a:p>
          <a:p>
            <a:pPr marL="0" indent="0" algn="ctr">
              <a:buNone/>
            </a:pP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ТРИЗ 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превращает производство новых идей в точную науку, так как решение изобретательских задач строится на системе логических операций</a:t>
            </a:r>
            <a:endParaRPr lang="ru-RU" sz="36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4226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6426" y="260648"/>
            <a:ext cx="560003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70000"/>
            </a:pPr>
            <a:r>
              <a:rPr lang="ru-RU" sz="4000" b="1" i="1" dirty="0">
                <a:solidFill>
                  <a:srgbClr val="002060"/>
                </a:solidFill>
                <a:latin typeface="Constantia"/>
              </a:rPr>
              <a:t>У педагога, использующего </a:t>
            </a:r>
            <a:r>
              <a:rPr lang="ru-RU" sz="4000" b="1" i="1" dirty="0">
                <a:solidFill>
                  <a:srgbClr val="CA432C"/>
                </a:solidFill>
                <a:latin typeface="Constantia"/>
              </a:rPr>
              <a:t>ТРИЗ</a:t>
            </a:r>
            <a:r>
              <a:rPr lang="ru-RU" sz="4000" b="1" i="1" dirty="0">
                <a:solidFill>
                  <a:srgbClr val="002060"/>
                </a:solidFill>
                <a:latin typeface="Constantia"/>
              </a:rPr>
              <a:t>, дети занимаются с увлечением и без перегрузок осваивают новые знания, развивают речь и мышление</a:t>
            </a:r>
            <a:endParaRPr lang="ru-RU" sz="4000" b="1" i="1" dirty="0">
              <a:solidFill>
                <a:srgbClr val="002060"/>
              </a:solidFill>
              <a:latin typeface="Constantia"/>
            </a:endParaRPr>
          </a:p>
        </p:txBody>
      </p:sp>
      <p:pic>
        <p:nvPicPr>
          <p:cNvPr id="1026" name="Picture 2" descr="F:\Documents and Settings\Admin\Рабочий стол\мои награды\фотографии 3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29436"/>
            <a:ext cx="3312368" cy="2571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118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16804"/>
              </p:ext>
            </p:extLst>
          </p:nvPr>
        </p:nvGraphicFramePr>
        <p:xfrm>
          <a:off x="467544" y="980728"/>
          <a:ext cx="8229600" cy="5577840"/>
        </p:xfrm>
        <a:graphic>
          <a:graphicData uri="http://schemas.openxmlformats.org/drawingml/2006/table">
            <a:tbl>
              <a:tblPr firstRow="1" bandRow="1"/>
              <a:tblGrid>
                <a:gridCol w="3384376"/>
                <a:gridCol w="4845224"/>
              </a:tblGrid>
              <a:tr h="360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dirty="0" smtClean="0"/>
                        <a:t>Модули урока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dirty="0" smtClean="0"/>
                        <a:t>ПРИЁМЫ И ТЕХНИКИ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/>
                        <a:t>3.Изучение нового материала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Лови ошибку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err="1" smtClean="0"/>
                        <a:t>Инсерт</a:t>
                      </a:r>
                      <a:endParaRPr lang="ru-RU" b="1" dirty="0" smtClean="0"/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Послушать-сговориться-обсудить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ЗХУ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Хорошо-плохо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Связи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Зигзаг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Стратегия «Идеал»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Своя опора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/>
                        <a:t>4.Обсуждение и решение проблем</a:t>
                      </a:r>
                    </a:p>
                    <a:p>
                      <a:endParaRPr lang="ru-RU" b="1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Стратегия «Идеал»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Стратегия «</a:t>
                      </a:r>
                      <a:r>
                        <a:rPr lang="ru-RU" b="1" dirty="0" err="1" smtClean="0"/>
                        <a:t>Фишбоун</a:t>
                      </a:r>
                      <a:r>
                        <a:rPr lang="ru-RU" b="1" dirty="0" smtClean="0"/>
                        <a:t>»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Силовой анализ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Генераторы критики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Обратный мозговой штурм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b="1" dirty="0" smtClean="0"/>
                        <a:t>5. Решение учебных задач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Морфологический ящик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Создай паспорт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Ситуационные задачи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="1" dirty="0" smtClean="0"/>
                        <a:t>Изобретательские задачи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79712" y="412701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Приёмы и техники ТРИЗ</a:t>
            </a:r>
            <a:endParaRPr lang="ru-RU" sz="28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1469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599249"/>
              </p:ext>
            </p:extLst>
          </p:nvPr>
        </p:nvGraphicFramePr>
        <p:xfrm>
          <a:off x="323528" y="332656"/>
          <a:ext cx="8640960" cy="60659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5277"/>
                <a:gridCol w="5885683"/>
              </a:tblGrid>
              <a:tr h="378148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Названия приемов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051325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Механизм решения изобретательных задач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 него входит противоречие, приемы разрешения противоречий. Этапы решения противоречий: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Умение увидеть, выявить противоречие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Формулирование противоречия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« </a:t>
                      </a:r>
                      <a:r>
                        <a:rPr lang="ru-RU" sz="18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Если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действие  есть  «</a:t>
                      </a:r>
                      <a:r>
                        <a:rPr lang="ru-RU" sz="1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»,  </a:t>
                      </a:r>
                      <a:r>
                        <a:rPr lang="ru-RU" sz="18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то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имеем «+»,  </a:t>
                      </a:r>
                      <a:r>
                        <a:rPr lang="ru-RU" sz="1800" b="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но</a:t>
                      </a:r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«-».  Преодоление противоречия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491872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Модель «Создай паспорт»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систематизации, обобщения полученных знаний; для выделения существенных и несущественных признаков изучаемого явления; создания краткой характеристики изучаемого понятия, сравнения его с другими сходными понятиями</a:t>
                      </a:r>
                      <a:endParaRPr lang="ru-RU" dirty="0"/>
                    </a:p>
                  </a:txBody>
                  <a:tcPr/>
                </a:tc>
              </a:tr>
              <a:tr h="65269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Модель «Составление плана/</a:t>
                      </a:r>
                      <a:r>
                        <a:rPr lang="ru-RU" sz="18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раскадровка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составления простого и развернутого плана прочитанного произведения</a:t>
                      </a:r>
                      <a:endParaRPr lang="ru-RU" dirty="0"/>
                    </a:p>
                  </a:txBody>
                  <a:tcPr/>
                </a:tc>
              </a:tr>
              <a:tr h="1491872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Моделирование процессов и явлений в природе и технике методом маленьких человечков</a:t>
                      </a:r>
                      <a:endParaRPr lang="ru-RU" sz="18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создания представления о внутренней структуре тел живой и неживой природы, предметов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070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64595"/>
              </p:ext>
            </p:extLst>
          </p:nvPr>
        </p:nvGraphicFramePr>
        <p:xfrm>
          <a:off x="323528" y="199771"/>
          <a:ext cx="8640960" cy="6586791"/>
        </p:xfrm>
        <a:graphic>
          <a:graphicData uri="http://schemas.openxmlformats.org/drawingml/2006/table">
            <a:tbl>
              <a:tblPr firstRow="1" bandRow="1"/>
              <a:tblGrid>
                <a:gridCol w="3786182"/>
                <a:gridCol w="4854778"/>
              </a:tblGrid>
              <a:tr h="4571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Названия приемов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Цель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7474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Метод «</a:t>
                      </a:r>
                      <a:r>
                        <a:rPr lang="ru-RU" sz="20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Да-нетка</a:t>
                      </a: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метод сужения поиска посредством задавания вопросов, на которые можно отвечать «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да-нет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».</a:t>
                      </a:r>
                      <a:endParaRPr lang="ru-RU" sz="18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6332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Метод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синектика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Предполагает в основном использование личной аналогии, что развивает умение рассматривать объекты и ситуации с различных точек зрения, менять точку зрения на обычные объекты с помощью заданных педагогом условий, воспитывает чувство сопереживания, взаимопонимания, толерантности.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5709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Метод фокальных объектов</a:t>
                      </a:r>
                      <a:endParaRPr lang="ru-RU" sz="2000" b="1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Назначение метода фокальных объектов — преобразование заданного объекта, находящегося в «фокусе» внимания (отсюда и название метода) через установление ассоциативных связей с признаками других объектов («случайными). В результате фантазирования получаются объекты, обладающие необычными свойствами. Обязательным в обучении является анализ практического применения полученных проектов: «А где можно использовать такой объект? Для чего он может понадобиться? Чем новый, усовершенствованный объект лучше прежнего?». Подобный анализ позволяет избегать ситуации «фантазирование ради фантазирования» и приучает учащихся к осмысленности и целенаправленности при создании нового.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141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925041"/>
              </p:ext>
            </p:extLst>
          </p:nvPr>
        </p:nvGraphicFramePr>
        <p:xfrm>
          <a:off x="107504" y="332656"/>
          <a:ext cx="8892480" cy="6666423"/>
        </p:xfrm>
        <a:graphic>
          <a:graphicData uri="http://schemas.openxmlformats.org/drawingml/2006/table">
            <a:tbl>
              <a:tblPr firstRow="1" bandRow="1"/>
              <a:tblGrid>
                <a:gridCol w="4682270"/>
                <a:gridCol w="4210210"/>
              </a:tblGrid>
              <a:tr h="13529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9pPr>
                    </a:lstStyle>
                    <a:p>
                      <a:endParaRPr lang="ru-RU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Методика сочинений по картине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активизация словарного запаса учащихся, использованием различных каналов восприятия, рассмотрением сюжета картины в динамике</a:t>
                      </a:r>
                      <a:endParaRPr lang="ru-RU" b="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20000"/>
                        <a:lumOff val="80000"/>
                      </a:srgbClr>
                    </a:solidFill>
                  </a:tcPr>
                </a:tc>
              </a:tr>
              <a:tr h="19235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«Морфологический анализ»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Суть данного метода – построение таблицы,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создания информационной копилки и последующего построения определений при изучении лингвистических, математических понятий.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8743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Модель «Системный лифт»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рассмотрения частей изучаемого объекта и объекта как части другого более крупного объекта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21858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Метод системного оператора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нем система ее элементы рассматриваются в прошлом, настоящем и будущем. Здесь выделяется подсистема и надсистема. Например: класс – это система, ученики класса – подсистема, надсистема – это школа.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0021554"/>
      </p:ext>
    </p:extLst>
  </p:cSld>
  <p:clrMapOvr>
    <a:masterClrMapping/>
  </p:clrMapOvr>
</p:sld>
</file>

<file path=ppt/theme/theme1.xml><?xml version="1.0" encoding="utf-8"?>
<a:theme xmlns:a="http://schemas.openxmlformats.org/drawingml/2006/main" name="shkola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F7F7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905</TotalTime>
  <Words>1391</Words>
  <Application>Microsoft Office PowerPoint</Application>
  <PresentationFormat>Экран (4:3)</PresentationFormat>
  <Paragraphs>279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shkola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II. Три способа  составления загадок в технологии ТРИЗ Алгоритм  1 способ (загадки по похожести) </vt:lpstr>
      <vt:lpstr>Презентация PowerPoint</vt:lpstr>
      <vt:lpstr>Алгоритм  составления загадок по опорным таблицам </vt:lpstr>
      <vt:lpstr>Презентация PowerPoint</vt:lpstr>
      <vt:lpstr>Алгоритм  составления загадок по опорным таблицам</vt:lpstr>
      <vt:lpstr>Презентация PowerPoint</vt:lpstr>
      <vt:lpstr>АЛГОРИТМ</vt:lpstr>
      <vt:lpstr>Презентация PowerPoint</vt:lpstr>
      <vt:lpstr>Детские загадки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Примеры</vt:lpstr>
      <vt:lpstr>Примеры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загадки</dc:subject>
  <dc:creator>Ольга</dc:creator>
  <cp:lastModifiedBy>любимова</cp:lastModifiedBy>
  <cp:revision>73</cp:revision>
  <cp:lastPrinted>1601-01-01T00:00:00Z</cp:lastPrinted>
  <dcterms:created xsi:type="dcterms:W3CDTF">1601-01-01T00:00:00Z</dcterms:created>
  <dcterms:modified xsi:type="dcterms:W3CDTF">2016-08-16T17:08:07Z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