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3CAD72-3889-4D84-9542-4C1712F9085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F4BE3-D8C4-466F-B1D4-7BC5F4A82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3CAD72-3889-4D84-9542-4C1712F9085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F4BE3-D8C4-466F-B1D4-7BC5F4A82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3CAD72-3889-4D84-9542-4C1712F9085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F4BE3-D8C4-466F-B1D4-7BC5F4A82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3CAD72-3889-4D84-9542-4C1712F9085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F4BE3-D8C4-466F-B1D4-7BC5F4A82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3CAD72-3889-4D84-9542-4C1712F9085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F4BE3-D8C4-466F-B1D4-7BC5F4A82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3CAD72-3889-4D84-9542-4C1712F9085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F4BE3-D8C4-466F-B1D4-7BC5F4A82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3CAD72-3889-4D84-9542-4C1712F9085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F4BE3-D8C4-466F-B1D4-7BC5F4A82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3CAD72-3889-4D84-9542-4C1712F9085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F4BE3-D8C4-466F-B1D4-7BC5F4A82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3CAD72-3889-4D84-9542-4C1712F9085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F4BE3-D8C4-466F-B1D4-7BC5F4A82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3CAD72-3889-4D84-9542-4C1712F9085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F4BE3-D8C4-466F-B1D4-7BC5F4A82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3CAD72-3889-4D84-9542-4C1712F9085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F4BE3-D8C4-466F-B1D4-7BC5F4A82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3CAD72-3889-4D84-9542-4C1712F9085C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85F4BE3-D8C4-466F-B1D4-7BC5F4A82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1;&#1086;&#1075;&#1080;&#1082;&#1072;_9&#1073;_%20&#1055;&#1077;&#1090;&#1088;&#1086;&#1074;&#1072;%20&#1054;.&#1042;\klassicheskaya_muzyka_-_spokojnaya_(iPlayer.fm).mp3" TargetMode="Externa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428596" y="857232"/>
            <a:ext cx="8335969" cy="19002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Урок-эстафета в 9 классе по теме «Логические операции. Построение таблиц истинности»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2428860" y="2143116"/>
            <a:ext cx="3763969" cy="71438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3429000"/>
            <a:ext cx="7929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Раздел программы: Математические основы информатики.</a:t>
            </a:r>
            <a:endParaRPr lang="ru-RU" sz="28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Oval 6"/>
          <p:cNvSpPr>
            <a:spLocks noChangeArrowheads="1"/>
          </p:cNvSpPr>
          <p:nvPr/>
        </p:nvSpPr>
        <p:spPr bwMode="auto">
          <a:xfrm rot="-5400000">
            <a:off x="468312" y="3429001"/>
            <a:ext cx="576263" cy="576262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path" presetSubtype="0" repeatCount="2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98844E-6 C 0.00052 -0.09989 0.09357 -0.18197 0.20677 -0.18197 C 0.3401 -0.18197 0.38854 -0.09087 0.4085 -0.0363 L 0.42916 0.0363 C 0.45034 0.09086 0.50156 0.1815 0.65277 0.1815 C 0.74895 0.1815 0.85816 0.09988 0.85833 3.98844E-6 C 0.85833 -0.09989 0.74895 -0.18197 0.65277 -0.18197 C 0.50156 -0.18197 0.45034 -0.09087 0.42916 -0.0363 L 0.4085 0.0363 C 0.38854 0.08994 0.34027 0.1815 0.20764 0.1815 C 0.09357 0.1815 3.61111E-6 0.09988 3.61111E-6 3.98844E-6 Z " pathEditMode="relative" rAng="16200000" ptsTypes="ffFffffFfff">
                                      <p:cBhvr>
                                        <p:cTn id="6" dur="5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827088" y="260350"/>
            <a:ext cx="1008062" cy="936625"/>
            <a:chOff x="340" y="1253"/>
            <a:chExt cx="635" cy="590"/>
          </a:xfrm>
        </p:grpSpPr>
        <p:sp>
          <p:nvSpPr>
            <p:cNvPr id="5150" name="AutoShape 2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1" name="AutoShape 3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7164388" y="3573463"/>
            <a:ext cx="1008062" cy="936625"/>
            <a:chOff x="340" y="1253"/>
            <a:chExt cx="635" cy="590"/>
          </a:xfrm>
        </p:grpSpPr>
        <p:sp>
          <p:nvSpPr>
            <p:cNvPr id="5148" name="AutoShape 4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9" name="AutoShape 4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859338" y="3068638"/>
            <a:ext cx="1008062" cy="936625"/>
            <a:chOff x="340" y="1253"/>
            <a:chExt cx="635" cy="590"/>
          </a:xfrm>
        </p:grpSpPr>
        <p:sp>
          <p:nvSpPr>
            <p:cNvPr id="5146" name="AutoShape 49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7" name="AutoShape 50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2051050" y="2492375"/>
            <a:ext cx="1008063" cy="936625"/>
            <a:chOff x="340" y="1253"/>
            <a:chExt cx="635" cy="590"/>
          </a:xfrm>
        </p:grpSpPr>
        <p:sp>
          <p:nvSpPr>
            <p:cNvPr id="5144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5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900113" y="5445125"/>
            <a:ext cx="1008062" cy="936625"/>
            <a:chOff x="340" y="1253"/>
            <a:chExt cx="635" cy="590"/>
          </a:xfrm>
        </p:grpSpPr>
        <p:sp>
          <p:nvSpPr>
            <p:cNvPr id="5142" name="AutoShape 5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3" name="AutoShape 5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4356100" y="4941888"/>
            <a:ext cx="1008063" cy="936625"/>
            <a:chOff x="340" y="1253"/>
            <a:chExt cx="635" cy="590"/>
          </a:xfrm>
        </p:grpSpPr>
        <p:sp>
          <p:nvSpPr>
            <p:cNvPr id="5140" name="AutoShape 61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1" name="AutoShape 6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63"/>
          <p:cNvGrpSpPr>
            <a:grpSpLocks/>
          </p:cNvGrpSpPr>
          <p:nvPr/>
        </p:nvGrpSpPr>
        <p:grpSpPr bwMode="auto">
          <a:xfrm>
            <a:off x="5292725" y="1341438"/>
            <a:ext cx="1008063" cy="936625"/>
            <a:chOff x="340" y="1253"/>
            <a:chExt cx="635" cy="590"/>
          </a:xfrm>
        </p:grpSpPr>
        <p:sp>
          <p:nvSpPr>
            <p:cNvPr id="5138" name="AutoShape 64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9" name="AutoShape 65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3924300" y="260350"/>
            <a:ext cx="1008063" cy="936625"/>
            <a:chOff x="340" y="1253"/>
            <a:chExt cx="635" cy="590"/>
          </a:xfrm>
        </p:grpSpPr>
        <p:sp>
          <p:nvSpPr>
            <p:cNvPr id="5136" name="AutoShape 67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7" name="AutoShape 68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72"/>
          <p:cNvGrpSpPr>
            <a:grpSpLocks/>
          </p:cNvGrpSpPr>
          <p:nvPr/>
        </p:nvGrpSpPr>
        <p:grpSpPr bwMode="auto">
          <a:xfrm>
            <a:off x="7451725" y="260350"/>
            <a:ext cx="1008063" cy="936625"/>
            <a:chOff x="340" y="1253"/>
            <a:chExt cx="635" cy="590"/>
          </a:xfrm>
        </p:grpSpPr>
        <p:sp>
          <p:nvSpPr>
            <p:cNvPr id="5134" name="AutoShape 7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5" name="AutoShape 7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3924300" y="2420938"/>
            <a:ext cx="1008063" cy="936625"/>
            <a:chOff x="340" y="1253"/>
            <a:chExt cx="635" cy="590"/>
          </a:xfrm>
        </p:grpSpPr>
        <p:sp>
          <p:nvSpPr>
            <p:cNvPr id="5132" name="AutoShape 76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3" name="AutoShape 77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9000"/>
                            </p:stCondLst>
                            <p:childTnLst>
                              <p:par>
                                <p:cTn id="173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521 -0.28856 0.2757 -0.14936 0.2757 0.02196 C 0.2757 0.19306 0.15521 0.33295 0.00764 0.33295 C -0.1401 0.33295 -0.25989 0.19306 -0.25989 0.02196 C -0.25989 -0.14936 -0.1401 -0.28856 0.00764 -0.28856 Z " pathEditMode="relative" rAng="0" ptsTypes="fffff">
                                      <p:cBhvr>
                                        <p:cTn id="17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6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434 -0.28856 0.27413 -0.14752 0.27413 0.0259 C 0.27413 0.19954 0.15434 0.34058 0.00764 0.34058 C -0.13889 0.34058 -0.25764 0.19954 -0.25764 0.0259 C -0.25764 -0.14752 -0.13889 -0.28856 0.00764 -0.28856 Z " pathEditMode="relative" rAng="0" ptsTypes="fffff">
                                      <p:cBhvr>
                                        <p:cTn id="177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4000"/>
                            </p:stCondLst>
                            <p:childTnLst>
                              <p:par>
                                <p:cTn id="179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23850" y="2781300"/>
            <a:ext cx="1008063" cy="936625"/>
            <a:chOff x="340" y="1253"/>
            <a:chExt cx="635" cy="590"/>
          </a:xfrm>
        </p:grpSpPr>
        <p:sp>
          <p:nvSpPr>
            <p:cNvPr id="6147" name="AutoShape 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2 -4.79769E-6 C -0.03142 -0.14104 0.06493 -0.25711 0.18212 -0.25711 C 0.32066 -0.25711 0.37049 -0.12855 0.39149 -0.05109 L 0.41354 0.05133 C 0.4349 0.12856 0.48768 0.25665 0.64445 0.25665 C 0.74427 0.25665 0.85781 0.14128 0.85781 -4.79769E-6 C 0.85781 -0.14104 0.74427 -0.25711 0.64445 -0.25711 C 0.48768 -0.25711 0.4349 -0.12855 0.41354 -0.05109 L 0.39149 0.05133 C 0.37049 0.12856 0.32066 0.25665 0.18212 0.25665 C 0.06493 0.25665 -0.03142 0.14128 -0.03142 -4.79769E-6 Z " pathEditMode="relative" rAng="16200000" ptsTypes="ffFfff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076825" y="1341438"/>
            <a:ext cx="1008063" cy="936625"/>
            <a:chOff x="340" y="1253"/>
            <a:chExt cx="635" cy="590"/>
          </a:xfrm>
        </p:grpSpPr>
        <p:sp>
          <p:nvSpPr>
            <p:cNvPr id="7171" name="AutoShape 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2" name="AutoShape 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8215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Задание 4. Работа в группах с параллельным оцениванием (1 команда оценивает 2 команду, 2-оценивает 3 команду, 3- оценивает 1 команду)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2000240"/>
          <a:ext cx="3286149" cy="1500197"/>
        </p:xfrm>
        <a:graphic>
          <a:graphicData uri="http://schemas.openxmlformats.org/drawingml/2006/table">
            <a:tbl>
              <a:tblPr/>
              <a:tblGrid>
                <a:gridCol w="621581"/>
                <a:gridCol w="642971"/>
                <a:gridCol w="642971"/>
                <a:gridCol w="1378626"/>
              </a:tblGrid>
              <a:tr h="3043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A&amp;B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A 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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 &amp;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71472" y="1428736"/>
            <a:ext cx="76438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Команда  1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Построить таблицу истинности для  логического выражения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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 &amp;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B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1" y="4286255"/>
          <a:ext cx="3357587" cy="1841381"/>
        </p:xfrm>
        <a:graphic>
          <a:graphicData uri="http://schemas.openxmlformats.org/drawingml/2006/table">
            <a:tbl>
              <a:tblPr/>
              <a:tblGrid>
                <a:gridCol w="635094"/>
                <a:gridCol w="656948"/>
                <a:gridCol w="794048"/>
                <a:gridCol w="1271497"/>
              </a:tblGrid>
              <a:tr h="6137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(A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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B)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 &amp;(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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71472" y="3643314"/>
            <a:ext cx="78581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Команда  2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Построить таблицу истинности для  логического выражения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&amp;(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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)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4714876" y="2071678"/>
            <a:ext cx="1785950" cy="428628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ПРОВЕРКА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4786314" y="4286256"/>
            <a:ext cx="1785950" cy="428628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ПРОВЕРКА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1357298"/>
          <a:ext cx="4143405" cy="2214580"/>
        </p:xfrm>
        <a:graphic>
          <a:graphicData uri="http://schemas.openxmlformats.org/drawingml/2006/table">
            <a:tbl>
              <a:tblPr/>
              <a:tblGrid>
                <a:gridCol w="705652"/>
                <a:gridCol w="729934"/>
                <a:gridCol w="729934"/>
                <a:gridCol w="730670"/>
                <a:gridCol w="1247215"/>
              </a:tblGrid>
              <a:tr h="442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¬ 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¬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¬ 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 &amp;¬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28596" y="642918"/>
            <a:ext cx="82153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Команда  3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Построить таблицу истинности для  логического выражения  ¬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&amp;¬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B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5500694" y="1428736"/>
            <a:ext cx="1785950" cy="428628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ПРОВЕРКА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29520" y="71435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истина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00958" y="1071546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ложь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57752" y="128586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66"/>
                </a:solidFill>
              </a:rPr>
              <a:t>верно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785794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Неверно, что клавиатура является устройством ввода.</a:t>
            </a:r>
            <a:endParaRPr lang="ru-RU" b="1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0496" y="128586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itchFamily="18" charset="0"/>
              </a:rPr>
              <a:t>Ответ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0034" y="1785926"/>
            <a:ext cx="628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Посадка деревьев является информационным процессом.</a:t>
            </a:r>
            <a:endParaRPr lang="ru-RU" b="1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29520" y="178592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истина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500958" y="2214554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ложь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857620" y="250030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itchFamily="18" charset="0"/>
              </a:rPr>
              <a:t>Ответ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786314" y="2500306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66"/>
                </a:solidFill>
              </a:rPr>
              <a:t>верно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10" y="3143248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Передача информации может происходить от нескольких источников к одному приёмнику.</a:t>
            </a:r>
            <a:endParaRPr lang="ru-RU" b="1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29520" y="314324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истина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500958" y="3571876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ложь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071934" y="400050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mbria" pitchFamily="18" charset="0"/>
              </a:rPr>
              <a:t>Ответ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857752" y="4000504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66"/>
                </a:solidFill>
              </a:rPr>
              <a:t>верно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472" y="357166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Задание 5. Определить значение высказываний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2" grpId="0"/>
      <p:bldP spid="13" grpId="0"/>
      <p:bldP spid="15" grpId="0"/>
      <p:bldP spid="17" grpId="0"/>
      <p:bldP spid="18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Задание 6. Решить логическую задачу</a:t>
            </a:r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00034" y="1000108"/>
            <a:ext cx="807249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Команда 1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Игорь, Петя и Саша ловили рыбу. Каждый из них поймал либо ершей, либо пескарей, либо окуней. Кто из них поймал каких рыб, если известно, что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Колючие плавники есть у ершей и окуней, а у пескарей их нет.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Игорь не поймал ни одной рыбы с колючими плавниками;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Петя поймал на 2 окуня больше, чем поймал рыб Игорь.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Сколько рыб поймал каждый из мальчиков, если Игорь поймал 3 рыбы, а всего рыб было меньше 10?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571472" y="3643314"/>
            <a:ext cx="80010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Команда 2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Во дворе живут два кота и две собаки. Кот Малыш боится обеих собак, а кот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Тоша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боится Шарика и дружит с Бобиком. Какое утверждение неверно?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Есть кот, который не боится какой-то из собак.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Есть собака, которую боятся оба кота.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Каждый из котов боится какой-то из собак.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Есть собака, которую не боится ни один  из котов.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Каждая из двух собак вызывает страх у какого-то из котов.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28596" y="714356"/>
            <a:ext cx="850109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Команда 3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Герой повести Носова «Незнайка в Солнечном городе»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Пачкуля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Пестренький придерживался твердого  принципа: «Никогда не умываться и ничему не удивляться». Если он отступит от своего принципа, то он обязательно: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1)станет удивляться всему подряд;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2) будет каждый день умываться;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3) каждый день будет умываться или удивляться;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4) хоть раз умоется или чему-то удивиться;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5) каждый день будет умываться и всему удивляться.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929066"/>
            <a:ext cx="81439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i="1" u="sng" dirty="0" smtClean="0">
                <a:solidFill>
                  <a:schemeClr val="accent2">
                    <a:lumMod val="75000"/>
                  </a:schemeClr>
                </a:solidFill>
              </a:rPr>
              <a:t>Задачи урока: </a:t>
            </a:r>
          </a:p>
          <a:p>
            <a:pPr marL="342900" indent="-342900"/>
            <a:r>
              <a:rPr lang="ru-RU" dirty="0" smtClean="0"/>
              <a:t>1. выработать навыки по составлению таблиц истинности;</a:t>
            </a:r>
          </a:p>
          <a:p>
            <a:pPr marL="342900" indent="-342900"/>
            <a:r>
              <a:rPr lang="ru-RU" dirty="0" smtClean="0"/>
              <a:t>2. развитие умений работать в группе;</a:t>
            </a:r>
          </a:p>
          <a:p>
            <a:pPr marL="342900" indent="-342900"/>
            <a:r>
              <a:rPr lang="ru-RU" dirty="0" smtClean="0"/>
              <a:t>3. Формирование устойчивого интереса к предмету.</a:t>
            </a:r>
          </a:p>
          <a:p>
            <a:pPr marL="342900" indent="-342900"/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868" y="50004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Ход урока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928670"/>
            <a:ext cx="7858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Здравствуйте ребята! Тема нашего урока «Логические операции. Построение таблиц истинности.» Сегодня вы будете работать в группах. Члены каждой группы по очереди будут выполнять задания. И участники  какой команды точнее и вернее ответят на задания, та команда и  будет победителем урока.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3071810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solidFill>
                  <a:schemeClr val="accent2">
                    <a:lumMod val="75000"/>
                  </a:schemeClr>
                </a:solidFill>
              </a:rPr>
              <a:t>Цель урока : </a:t>
            </a:r>
            <a:r>
              <a:rPr lang="ru-RU" dirty="0" smtClean="0"/>
              <a:t>закрепить полученные знания по теме «логические операции».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71480"/>
            <a:ext cx="8143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Прежде чем мы начнем беседовать по теме урока, давайте вспомним основные понятия логики</a:t>
            </a:r>
            <a:r>
              <a:rPr lang="ru-RU" b="1" i="1" dirty="0" smtClean="0"/>
              <a:t>: конъюнкция, дизъюнкция, инверсия.</a:t>
            </a:r>
            <a:endParaRPr lang="ru-RU" b="1" i="1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71473" y="1428737"/>
            <a:ext cx="8215370" cy="153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61950" algn="just">
              <a:spcBef>
                <a:spcPct val="20000"/>
              </a:spcBef>
            </a:pPr>
            <a:r>
              <a:rPr lang="ru-RU" b="1" i="1" dirty="0"/>
              <a:t>Конъюнкция</a:t>
            </a:r>
            <a:r>
              <a:rPr lang="ru-RU" dirty="0"/>
              <a:t> - логическая операция, ставящая в соответствие каждым двум высказываниям новое высказывание, являющееся истинным тогда и только тогда, когда оба исходных высказывания истинны.</a:t>
            </a:r>
          </a:p>
          <a:p>
            <a:pPr indent="361950" algn="just">
              <a:spcBef>
                <a:spcPct val="20000"/>
              </a:spcBef>
            </a:pPr>
            <a:r>
              <a:rPr lang="ru-RU" dirty="0" smtClean="0"/>
              <a:t> </a:t>
            </a:r>
            <a:endParaRPr lang="ru-RU" b="1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42910" y="2643182"/>
            <a:ext cx="82868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61950" algn="just">
              <a:spcBef>
                <a:spcPct val="20000"/>
              </a:spcBef>
            </a:pPr>
            <a:r>
              <a:rPr lang="ru-RU" b="1" i="1" dirty="0"/>
              <a:t>Дизъюнкция </a:t>
            </a:r>
            <a:r>
              <a:rPr lang="ru-RU" dirty="0"/>
              <a:t> - логическая операция, которая каждым двум высказываниям ставит в соответствие новое высказывание, являющееся ложным тогда и только тогда, когда оба исходных высказывания </a:t>
            </a:r>
            <a:r>
              <a:rPr lang="ru-RU" dirty="0" smtClean="0"/>
              <a:t>ложны.</a:t>
            </a:r>
            <a:endParaRPr lang="ru-RU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14348" y="3857628"/>
            <a:ext cx="80724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61950" algn="just">
              <a:spcBef>
                <a:spcPct val="20000"/>
              </a:spcBef>
            </a:pPr>
            <a:r>
              <a:rPr lang="ru-RU" b="1" i="1" dirty="0"/>
              <a:t>Инверсия</a:t>
            </a:r>
            <a:r>
              <a:rPr lang="ru-RU" dirty="0"/>
              <a:t> - логическая операция, которая каждому высказыванию ставит в соответствие новое высказывание, значение которого противоположно исходному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792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Задание 1.(у доски) Определить соответствие таблицы истинности и определения. (по одному участнику каждой команды)</a:t>
            </a:r>
            <a:endParaRPr lang="ru-RU" dirty="0"/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1270000" y="127000"/>
            <a:ext cx="466725" cy="1103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429124" y="4286256"/>
            <a:ext cx="319045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конъюнкция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643438" y="4857760"/>
            <a:ext cx="27895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дизъюнкция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929190" y="5286388"/>
            <a:ext cx="21531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инверсия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500034" y="1500174"/>
          <a:ext cx="3143271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7757"/>
                <a:gridCol w="1047757"/>
                <a:gridCol w="1047757"/>
              </a:tblGrid>
              <a:tr h="31432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В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А</a:t>
                      </a:r>
                      <a:r>
                        <a:rPr lang="en-US" b="1" dirty="0" smtClean="0">
                          <a:latin typeface="Segoe UI Light"/>
                        </a:rPr>
                        <a:t>ᴧ</a:t>
                      </a:r>
                      <a:r>
                        <a:rPr lang="ru-RU" b="1" dirty="0" smtClean="0">
                          <a:latin typeface="Segoe UI Light"/>
                        </a:rPr>
                        <a:t>В</a:t>
                      </a:r>
                      <a:endParaRPr lang="ru-RU" b="1" dirty="0"/>
                    </a:p>
                  </a:txBody>
                  <a:tcPr/>
                </a:tc>
              </a:tr>
              <a:tr h="31432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1432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1432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1432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4143372" y="1500174"/>
          <a:ext cx="2833686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6843"/>
                <a:gridCol w="1416843"/>
              </a:tblGrid>
              <a:tr h="26501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¬А</a:t>
                      </a:r>
                      <a:endParaRPr lang="ru-RU" b="1" dirty="0"/>
                    </a:p>
                  </a:txBody>
                  <a:tcPr/>
                </a:tc>
              </a:tr>
              <a:tr h="26501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26501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571472" y="3857628"/>
          <a:ext cx="3357585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9195"/>
                <a:gridCol w="1095383"/>
                <a:gridCol w="1143007"/>
              </a:tblGrid>
              <a:tr h="24225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В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А</a:t>
                      </a:r>
                      <a:r>
                        <a:rPr lang="en-US" dirty="0" smtClean="0"/>
                        <a:t>v</a:t>
                      </a:r>
                      <a:r>
                        <a:rPr lang="ru-RU" b="1" dirty="0" smtClean="0"/>
                        <a:t>В</a:t>
                      </a:r>
                      <a:endParaRPr lang="ru-RU" b="1" dirty="0"/>
                    </a:p>
                  </a:txBody>
                  <a:tcPr/>
                </a:tc>
              </a:tr>
              <a:tr h="2422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2422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2422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2422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Багетная рамка 33"/>
          <p:cNvSpPr/>
          <p:nvPr/>
        </p:nvSpPr>
        <p:spPr>
          <a:xfrm>
            <a:off x="6572264" y="3214686"/>
            <a:ext cx="2143140" cy="500066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5434E-6 C -0.00052 -0.0037 -0.00138 -0.00717 -0.00173 -0.01064 C -0.0026 -0.01989 -0.00208 -0.0296 -0.00347 -0.03861 C -0.00434 -0.04463 -0.01336 -0.05919 -0.01579 -0.06335 C -0.01996 -0.07075 -0.0243 -0.08278 -0.02986 -0.08763 C -0.04548 -0.10197 -0.06163 -0.10844 -0.07864 -0.11237 C -0.17968 -0.16301 -0.28732 -0.10682 -0.39097 -0.12278 C -0.39947 -0.12763 -0.4125 -0.1311 -0.41875 -0.14405 " pathEditMode="relative" rAng="0" ptsTypes="fffffffA">
                                      <p:cBhvr>
                                        <p:cTn id="1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82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1 -0.04185 C -0.00208 -0.11075 0.02934 -0.19191 0.0092 -0.2615 C 0.0092 -0.26404 0.00938 -0.26682 0.00868 -0.26913 C 0.00816 -0.27121 0.00625 -0.27237 0.0059 -0.27468 C 0.00538 -0.2793 0.00625 -0.28462 0.00486 -0.28948 C 0.00243 -0.29803 0.00191 -0.30705 -0.00104 -0.31514 C -0.0092 -0.33618 0.00104 -0.30243 -0.00608 -0.32855 C -0.00781 -0.34774 -0.01215 -0.36416 -0.01684 -0.38196 C -0.01736 -0.38451 -0.01771 -0.38959 -0.01788 -0.38936 " pathEditMode="relative" rAng="760366" ptsTypes="ffffffffA"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-171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962 0.01596 C 0.17309 0.03052 0.16372 0.03561 0.15556 0.04648 C 0.15417 0.04833 0.15365 0.05157 0.15209 0.05342 C 0.14514 0.06174 0.13646 0.07052 0.12743 0.07446 C 0.11389 0.08648 0.09914 0.09226 0.08368 0.09781 C 0.0592 0.10659 0.03733 0.11746 0.01164 0.12116 C -0.00538 0.12671 -0.01927 0.12879 -0.0375 0.13041 C -0.10816 0.12972 -0.17899 0.12948 -0.24965 0.1281 C -0.26892 0.12763 -0.28836 0.11931 -0.30764 0.11654 C -0.32291 0.11145 -0.3375 0.11145 -0.3533 0.1096 C -0.37517 0.10706 -0.396 0.10012 -0.41805 0.10012 " pathEditMode="relative" ptsTypes="ffffffffffA">
                                      <p:cBhvr>
                                        <p:cTn id="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Задание 2. (у доски) По одному участнику от каждой команды</a:t>
            </a: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4000504"/>
            <a:ext cx="79296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3 команда: Вычислить значение логической функции при А=1,В=0, С=1,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D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=0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Y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=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A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B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)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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C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 pitchFamily="18" charset="2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10" y="1000108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1 команда: Вычислить значение логической функции при А=1,В=0, С=1,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D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=0</a:t>
            </a:r>
            <a:endParaRPr lang="ru-RU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ea typeface="Calibri" pitchFamily="34" charset="0"/>
                <a:cs typeface="Times New Roman" pitchFamily="18" charset="0"/>
              </a:rPr>
              <a:t>Y= A</a:t>
            </a:r>
            <a:r>
              <a:rPr lang="en-US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B</a:t>
            </a:r>
            <a:r>
              <a:rPr lang="en-US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C</a:t>
            </a:r>
            <a:r>
              <a:rPr lang="en-US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¬ ¬ D</a:t>
            </a:r>
            <a:endParaRPr lang="ru-RU" dirty="0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928802"/>
            <a:ext cx="1055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cs typeface="Times New Roman" pitchFamily="18" charset="0"/>
                <a:sym typeface="Symbol" pitchFamily="18" charset="2"/>
              </a:rPr>
              <a:t>Ответ: </a:t>
            </a:r>
            <a:endParaRPr lang="ru-RU" dirty="0" smtClean="0">
              <a:sym typeface="Symbol" pitchFamily="18" charset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428868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2 команда: Вычислить значение логической функции при А=1,В=0, С=1,</a:t>
            </a:r>
            <a:r>
              <a:rPr lang="en-US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ru-RU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=0</a:t>
            </a:r>
            <a:endParaRPr lang="ru-RU" dirty="0" smtClean="0"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Y</a:t>
            </a:r>
            <a:r>
              <a:rPr lang="ru-RU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= ¬ (¬ </a:t>
            </a:r>
            <a:r>
              <a:rPr lang="en-US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A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¬ </a:t>
            </a:r>
            <a:r>
              <a:rPr lang="en-US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B</a:t>
            </a:r>
            <a:r>
              <a:rPr lang="ru-RU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3357562"/>
            <a:ext cx="973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cs typeface="Times New Roman" pitchFamily="18" charset="0"/>
                <a:sym typeface="Symbol" pitchFamily="18" charset="2"/>
              </a:rPr>
              <a:t>Ответ:</a:t>
            </a:r>
            <a:endParaRPr lang="ru-RU" dirty="0" smtClean="0">
              <a:sym typeface="Symbol" pitchFamily="18" charset="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5000636"/>
            <a:ext cx="973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Ответ: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14480" y="192880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ложь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7356" y="335756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66"/>
                </a:solidFill>
              </a:rPr>
              <a:t>истина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5918" y="500063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ложь</a:t>
            </a:r>
            <a:endParaRPr lang="ru-RU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843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64291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Задание 3 (у доски) По одному участнику из каждой команды</a:t>
            </a: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14348" y="4143380"/>
            <a:ext cx="80010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Команда 3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Какие знаки логических операций нужно поставить, чтобы логическое выражение имело истинное  значение: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((1    0)  (1  1)   (0    1) = 1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071546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Команда 1</a:t>
            </a:r>
            <a:endParaRPr lang="ru-RU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Какие знаки логических операций нужно поставить, чтобы логическое выражение имело истинное значение:</a:t>
            </a:r>
            <a:endParaRPr lang="ru-RU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((1    1)  0)   (0    1) = 1</a:t>
            </a: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500306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Команда 2</a:t>
            </a:r>
            <a:endParaRPr lang="ru-RU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Какие знаки логических операций нужно поставить, чтобы логическое выражение имело ложное  значение:</a:t>
            </a:r>
            <a:endParaRPr lang="ru-RU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((0    0)  0)   (1   1) = 0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857364"/>
            <a:ext cx="5080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/>
                <a:solidFill>
                  <a:schemeClr val="accent3"/>
                </a:solidFill>
                <a:effectLst/>
              </a:rPr>
              <a:t>физминутка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 descr="фон44 клетка"/>
          <p:cNvSpPr>
            <a:spLocks noChangeArrowheads="1"/>
          </p:cNvSpPr>
          <p:nvPr/>
        </p:nvSpPr>
        <p:spPr bwMode="auto">
          <a:xfrm>
            <a:off x="357158" y="285728"/>
            <a:ext cx="8429684" cy="619283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827088" y="333375"/>
            <a:ext cx="7704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 </a:t>
            </a:r>
          </a:p>
        </p:txBody>
      </p:sp>
      <p:sp>
        <p:nvSpPr>
          <p:cNvPr id="2052" name="Line 7"/>
          <p:cNvSpPr>
            <a:spLocks noChangeShapeType="1"/>
          </p:cNvSpPr>
          <p:nvPr/>
        </p:nvSpPr>
        <p:spPr bwMode="auto">
          <a:xfrm>
            <a:off x="1331913" y="1484313"/>
            <a:ext cx="6911975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3" name="Line 8"/>
          <p:cNvSpPr>
            <a:spLocks noChangeShapeType="1"/>
          </p:cNvSpPr>
          <p:nvPr/>
        </p:nvSpPr>
        <p:spPr bwMode="auto">
          <a:xfrm flipH="1">
            <a:off x="1547813" y="1484313"/>
            <a:ext cx="6696075" cy="1800225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4" name="Line 9"/>
          <p:cNvSpPr>
            <a:spLocks noChangeShapeType="1"/>
          </p:cNvSpPr>
          <p:nvPr/>
        </p:nvSpPr>
        <p:spPr bwMode="auto">
          <a:xfrm>
            <a:off x="1547813" y="3284538"/>
            <a:ext cx="6696075" cy="792162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10"/>
          <p:cNvSpPr>
            <a:spLocks noChangeShapeType="1"/>
          </p:cNvSpPr>
          <p:nvPr/>
        </p:nvSpPr>
        <p:spPr bwMode="auto">
          <a:xfrm flipH="1">
            <a:off x="1187450" y="4076700"/>
            <a:ext cx="7058025" cy="12954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1258888" y="1268413"/>
            <a:ext cx="433387" cy="0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>
            <a:off x="7885113" y="1557338"/>
            <a:ext cx="433387" cy="144462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1476375" y="3500438"/>
            <a:ext cx="431800" cy="71437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 flipH="1">
            <a:off x="7812088" y="4365625"/>
            <a:ext cx="504825" cy="142875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3" name="klassicheskaya_muzyka_-_spokojnay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4313" y="214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50867E-6 L 0.7559 0.00024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56647E-6 L -0.64584 0.24115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39 0.01596 L 0.65347 0.11029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77457E-6 L -0.75208 0.17827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9230" grpId="0" animBg="1"/>
      <p:bldP spid="9230" grpId="1" animBg="1"/>
      <p:bldP spid="9231" grpId="0" animBg="1"/>
      <p:bldP spid="9231" grpId="1" animBg="1"/>
      <p:bldP spid="9237" grpId="0" animBg="1"/>
      <p:bldP spid="9237" grpId="1" animBg="1"/>
      <p:bldP spid="9238" grpId="0" animBg="1"/>
      <p:bldP spid="923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val 2"/>
          <p:cNvSpPr>
            <a:spLocks noChangeArrowheads="1"/>
          </p:cNvSpPr>
          <p:nvPr/>
        </p:nvSpPr>
        <p:spPr bwMode="auto">
          <a:xfrm>
            <a:off x="2051050" y="692150"/>
            <a:ext cx="4824413" cy="4752975"/>
          </a:xfrm>
          <a:prstGeom prst="ellipse">
            <a:avLst/>
          </a:prstGeom>
          <a:noFill/>
          <a:ln w="571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7019925" y="2205038"/>
            <a:ext cx="431800" cy="4318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79 C -0.1625 -0.25179 -0.04722 -0.09896 -0.04722 0.08902 C -0.04722 0.277 -0.1625 0.43006 -0.30347 0.43006 C -0.44462 0.43006 -0.55903 0.277 -0.55903 0.08902 C -0.55903 -0.09896 -0.44462 -0.25179 -0.30347 -0.25179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8 -0.25179 C -0.16268 -0.25179 -0.04757 -0.09896 -0.04757 0.08902 C -0.04757 0.277 -0.16268 0.43006 -0.30348 0.43006 C -0.44479 0.43006 -0.55938 0.277 -0.55938 0.08902 C -0.55938 -0.09896 -0.44479 -0.25179 -0.30348 -0.25179 Z " pathEditMode="relative" rAng="0" ptsTypes="fffff">
                                      <p:cBhvr>
                                        <p:cTn id="9" dur="2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7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</TotalTime>
  <Words>917</Words>
  <Application>Microsoft Office PowerPoint</Application>
  <PresentationFormat>Экран (4:3)</PresentationFormat>
  <Paragraphs>194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Урок-эстафета в 9 классе по теме «Логические операции. Построение таблиц истинности»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операции.</dc:title>
  <dc:creator>Оксана Викторовна</dc:creator>
  <cp:lastModifiedBy>Мультстудия</cp:lastModifiedBy>
  <cp:revision>50</cp:revision>
  <dcterms:created xsi:type="dcterms:W3CDTF">2014-10-23T08:44:19Z</dcterms:created>
  <dcterms:modified xsi:type="dcterms:W3CDTF">2016-08-22T09:59:21Z</dcterms:modified>
</cp:coreProperties>
</file>