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  <p:sldId id="264" r:id="rId10"/>
    <p:sldId id="280" r:id="rId11"/>
    <p:sldId id="266" r:id="rId12"/>
    <p:sldId id="276" r:id="rId13"/>
    <p:sldId id="271" r:id="rId14"/>
    <p:sldId id="274" r:id="rId15"/>
    <p:sldId id="272" r:id="rId16"/>
    <p:sldId id="273" r:id="rId17"/>
    <p:sldId id="278" r:id="rId18"/>
  </p:sldIdLst>
  <p:sldSz cx="9144000" cy="6858000" type="screen4x3"/>
  <p:notesSz cx="6888163" cy="100203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66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77" autoAdjust="0"/>
    <p:restoredTop sz="94660"/>
  </p:normalViewPr>
  <p:slideViewPr>
    <p:cSldViewPr>
      <p:cViewPr>
        <p:scale>
          <a:sx n="63" d="100"/>
          <a:sy n="63" d="100"/>
        </p:scale>
        <p:origin x="-1584" y="-2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EEEA4D-3CAA-45B4-93D1-1C085B6C00F7}" type="datetimeFigureOut">
              <a:rPr lang="ru-RU" smtClean="0"/>
              <a:pPr/>
              <a:t>29.08.2016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5843D-B644-4E70-98E5-65A5E88FA64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EEEA4D-3CAA-45B4-93D1-1C085B6C00F7}" type="datetimeFigureOut">
              <a:rPr lang="ru-RU" smtClean="0"/>
              <a:pPr/>
              <a:t>29.08.2016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5843D-B644-4E70-98E5-65A5E88FA64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EEEA4D-3CAA-45B4-93D1-1C085B6C00F7}" type="datetimeFigureOut">
              <a:rPr lang="ru-RU" smtClean="0"/>
              <a:pPr/>
              <a:t>29.08.2016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5843D-B644-4E70-98E5-65A5E88FA64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EEEA4D-3CAA-45B4-93D1-1C085B6C00F7}" type="datetimeFigureOut">
              <a:rPr lang="ru-RU" smtClean="0"/>
              <a:pPr/>
              <a:t>29.08.2016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5843D-B644-4E70-98E5-65A5E88FA64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EEEA4D-3CAA-45B4-93D1-1C085B6C00F7}" type="datetimeFigureOut">
              <a:rPr lang="ru-RU" smtClean="0"/>
              <a:pPr/>
              <a:t>29.08.2016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5843D-B644-4E70-98E5-65A5E88FA64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EEEA4D-3CAA-45B4-93D1-1C085B6C00F7}" type="datetimeFigureOut">
              <a:rPr lang="ru-RU" smtClean="0"/>
              <a:pPr/>
              <a:t>29.08.2016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5843D-B644-4E70-98E5-65A5E88FA64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EEEA4D-3CAA-45B4-93D1-1C085B6C00F7}" type="datetimeFigureOut">
              <a:rPr lang="ru-RU" smtClean="0"/>
              <a:pPr/>
              <a:t>29.08.2016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5843D-B644-4E70-98E5-65A5E88FA64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EEEA4D-3CAA-45B4-93D1-1C085B6C00F7}" type="datetimeFigureOut">
              <a:rPr lang="ru-RU" smtClean="0"/>
              <a:pPr/>
              <a:t>29.08.2016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5843D-B644-4E70-98E5-65A5E88FA64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EEEA4D-3CAA-45B4-93D1-1C085B6C00F7}" type="datetimeFigureOut">
              <a:rPr lang="ru-RU" smtClean="0"/>
              <a:pPr/>
              <a:t>29.08.2016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5843D-B644-4E70-98E5-65A5E88FA64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EEEA4D-3CAA-45B4-93D1-1C085B6C00F7}" type="datetimeFigureOut">
              <a:rPr lang="ru-RU" smtClean="0"/>
              <a:pPr/>
              <a:t>29.08.2016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5843D-B644-4E70-98E5-65A5E88FA64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EEEA4D-3CAA-45B4-93D1-1C085B6C00F7}" type="datetimeFigureOut">
              <a:rPr lang="ru-RU" smtClean="0"/>
              <a:pPr/>
              <a:t>29.08.2016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5843D-B644-4E70-98E5-65A5E88FA64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EEEA4D-3CAA-45B4-93D1-1C085B6C00F7}" type="datetimeFigureOut">
              <a:rPr lang="ru-RU" smtClean="0"/>
              <a:pPr/>
              <a:t>29.08.2016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5843D-B644-4E70-98E5-65A5E88FA64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b59412878051dd190b631c05e1a867b6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-72579" y="357166"/>
            <a:ext cx="9001125" cy="649605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1026" name="AutoShape 2"/>
          <p:cNvSpPr>
            <a:spLocks noChangeArrowheads="1"/>
          </p:cNvSpPr>
          <p:nvPr/>
        </p:nvSpPr>
        <p:spPr bwMode="auto">
          <a:xfrm>
            <a:off x="2071670" y="357166"/>
            <a:ext cx="6324600" cy="790575"/>
          </a:xfrm>
          <a:prstGeom prst="roundRect">
            <a:avLst>
              <a:gd name="adj" fmla="val 16667"/>
            </a:avLst>
          </a:prstGeom>
          <a:solidFill>
            <a:srgbClr val="00B0F0"/>
          </a:solidFill>
          <a:ln w="9525">
            <a:solidFill>
              <a:srgbClr val="00B0F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</a:rPr>
              <a:t>ВОДА – ЧУДО ПРИРОДЫ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</a:endParaRPr>
          </a:p>
        </p:txBody>
      </p:sp>
      <p:pic>
        <p:nvPicPr>
          <p:cNvPr id="7" name="Рисунок 6" descr="00606a3d3859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857620" y="1142984"/>
            <a:ext cx="1714512" cy="1643074"/>
          </a:xfrm>
          <a:prstGeom prst="rect">
            <a:avLst/>
          </a:prstGeom>
        </p:spPr>
      </p:pic>
      <p:pic>
        <p:nvPicPr>
          <p:cNvPr id="8" name="Рисунок 7" descr="{db5830df-3b27-4891-a04b-1a6a90311ea4}.jpg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7358082" y="1214422"/>
            <a:ext cx="1585915" cy="1643074"/>
          </a:xfrm>
          <a:prstGeom prst="rect">
            <a:avLst/>
          </a:prstGeom>
        </p:spPr>
      </p:pic>
      <p:sp>
        <p:nvSpPr>
          <p:cNvPr id="1027" name="AutoShape 3"/>
          <p:cNvSpPr>
            <a:spLocks noChangeArrowheads="1"/>
          </p:cNvSpPr>
          <p:nvPr/>
        </p:nvSpPr>
        <p:spPr bwMode="auto">
          <a:xfrm>
            <a:off x="4427984" y="3140968"/>
            <a:ext cx="4381520" cy="3240359"/>
          </a:xfrm>
          <a:prstGeom prst="cloudCallout">
            <a:avLst>
              <a:gd name="adj1" fmla="val 6222"/>
              <a:gd name="adj2" fmla="val 79236"/>
            </a:avLst>
          </a:prstGeom>
          <a:solidFill>
            <a:srgbClr val="00B0F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ru-RU" sz="2000" dirty="0" smtClean="0">
                <a:solidFill>
                  <a:srgbClr val="002060"/>
                </a:solidFill>
                <a:latin typeface="Sanasoft Chroma.kz" pitchFamily="34" charset="-52"/>
              </a:rPr>
              <a:t>Исследовательский проект учениц</a:t>
            </a:r>
          </a:p>
          <a:p>
            <a:pPr algn="ctr"/>
            <a:r>
              <a:rPr lang="en-US" sz="2000" dirty="0">
                <a:solidFill>
                  <a:srgbClr val="002060"/>
                </a:solidFill>
                <a:latin typeface="Sanasoft Chroma.kz" pitchFamily="34" charset="-52"/>
              </a:rPr>
              <a:t>4</a:t>
            </a:r>
            <a:r>
              <a:rPr lang="ru-RU" sz="2000" dirty="0" smtClean="0">
                <a:solidFill>
                  <a:srgbClr val="002060"/>
                </a:solidFill>
                <a:latin typeface="Sanasoft Chroma.kz" pitchFamily="34" charset="-52"/>
              </a:rPr>
              <a:t> «А» класса </a:t>
            </a:r>
            <a:r>
              <a:rPr lang="ru-RU" sz="2000" dirty="0" err="1" smtClean="0">
                <a:solidFill>
                  <a:srgbClr val="002060"/>
                </a:solidFill>
                <a:latin typeface="Sanasoft Chroma.kz" pitchFamily="34" charset="-52"/>
              </a:rPr>
              <a:t>Бухаровой</a:t>
            </a:r>
            <a:r>
              <a:rPr lang="ru-RU" sz="2000" dirty="0" smtClean="0">
                <a:solidFill>
                  <a:srgbClr val="002060"/>
                </a:solidFill>
                <a:latin typeface="Sanasoft Chroma.kz" pitchFamily="34" charset="-52"/>
              </a:rPr>
              <a:t> </a:t>
            </a:r>
            <a:r>
              <a:rPr lang="ru-RU" sz="2000" dirty="0" err="1" smtClean="0">
                <a:solidFill>
                  <a:srgbClr val="002060"/>
                </a:solidFill>
                <a:latin typeface="Sanasoft Chroma.kz" pitchFamily="34" charset="-52"/>
              </a:rPr>
              <a:t>Акжан</a:t>
            </a:r>
            <a:r>
              <a:rPr lang="ru-RU" sz="2000" dirty="0" smtClean="0">
                <a:solidFill>
                  <a:srgbClr val="002060"/>
                </a:solidFill>
                <a:latin typeface="Sanasoft Chroma.kz" pitchFamily="34" charset="-52"/>
              </a:rPr>
              <a:t>  и </a:t>
            </a:r>
            <a:r>
              <a:rPr lang="ru-RU" sz="2000" dirty="0" err="1" smtClean="0">
                <a:solidFill>
                  <a:srgbClr val="002060"/>
                </a:solidFill>
                <a:latin typeface="Sanasoft Chroma.kz" pitchFamily="34" charset="-52"/>
              </a:rPr>
              <a:t>Актановой</a:t>
            </a:r>
            <a:r>
              <a:rPr lang="ru-RU" sz="2000" dirty="0" smtClean="0">
                <a:solidFill>
                  <a:srgbClr val="002060"/>
                </a:solidFill>
                <a:latin typeface="Sanasoft Chroma.kz" pitchFamily="34" charset="-52"/>
              </a:rPr>
              <a:t> </a:t>
            </a:r>
            <a:r>
              <a:rPr lang="ru-RU" sz="2000" dirty="0" err="1" smtClean="0">
                <a:solidFill>
                  <a:srgbClr val="002060"/>
                </a:solidFill>
                <a:latin typeface="Sanasoft Chroma.kz" pitchFamily="34" charset="-52"/>
              </a:rPr>
              <a:t>Амиры</a:t>
            </a:r>
            <a:endParaRPr lang="ru-RU" sz="2000" dirty="0" smtClean="0">
              <a:solidFill>
                <a:srgbClr val="002060"/>
              </a:solidFill>
              <a:latin typeface="Sanasoft Chroma.kz" pitchFamily="34" charset="-52"/>
            </a:endParaRPr>
          </a:p>
          <a:p>
            <a:pPr algn="ctr"/>
            <a:r>
              <a:rPr lang="ru-RU" sz="2000" dirty="0" smtClean="0">
                <a:solidFill>
                  <a:srgbClr val="002060"/>
                </a:solidFill>
                <a:latin typeface="Sanasoft Chroma.kz" pitchFamily="34" charset="-52"/>
              </a:rPr>
              <a:t>Руководитель: </a:t>
            </a:r>
            <a:r>
              <a:rPr lang="ru-RU" sz="2000" dirty="0" err="1" smtClean="0">
                <a:solidFill>
                  <a:srgbClr val="002060"/>
                </a:solidFill>
                <a:latin typeface="Sanasoft Chroma.kz" pitchFamily="34" charset="-52"/>
              </a:rPr>
              <a:t>Маушева</a:t>
            </a:r>
            <a:r>
              <a:rPr lang="ru-RU" sz="2000" dirty="0" smtClean="0">
                <a:solidFill>
                  <a:srgbClr val="002060"/>
                </a:solidFill>
                <a:latin typeface="Sanasoft Chroma.kz" pitchFamily="34" charset="-52"/>
              </a:rPr>
              <a:t> М.Ж.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ru-RU" sz="200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Sanasoft Chroma.kz" pitchFamily="34" charset="-52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21087079">
            <a:off x="456118" y="3119451"/>
            <a:ext cx="3761886" cy="294687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70C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FF0000"/>
                </a:solidFill>
              </a:rPr>
              <a:t>Исследование воды</a:t>
            </a:r>
            <a:endParaRPr lang="ru-RU" sz="54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412776"/>
            <a:ext cx="9144000" cy="5445224"/>
          </a:xfrm>
        </p:spPr>
        <p:txBody>
          <a:bodyPr/>
          <a:lstStyle/>
          <a:p>
            <a:r>
              <a:rPr lang="ru-RU" sz="2400" dirty="0" smtClean="0"/>
              <a:t>Вода скважины в с. </a:t>
            </a:r>
            <a:r>
              <a:rPr lang="ru-RU" sz="2400" dirty="0" err="1" smtClean="0"/>
              <a:t>Актал</a:t>
            </a:r>
            <a:r>
              <a:rPr lang="ru-RU" sz="2400" dirty="0" smtClean="0"/>
              <a:t> в течений 12 дней было без изменений, на 13 день в воде появились пузыри, вода частично испарилась . 52 день вода испортилась, у неё стал неприятный запах</a:t>
            </a:r>
            <a:r>
              <a:rPr lang="ru-RU" dirty="0" smtClean="0"/>
              <a:t>.</a:t>
            </a:r>
          </a:p>
          <a:p>
            <a:endParaRPr lang="ru-RU" sz="1800" dirty="0" smtClean="0"/>
          </a:p>
          <a:p>
            <a:r>
              <a:rPr lang="ru-RU" sz="2000" dirty="0" smtClean="0"/>
              <a:t>С 1 - ого по 12 дни                         13 - </a:t>
            </a:r>
            <a:r>
              <a:rPr lang="ru-RU" sz="2000" dirty="0" err="1" smtClean="0"/>
              <a:t>ый</a:t>
            </a:r>
            <a:r>
              <a:rPr lang="ru-RU" sz="2000" dirty="0" smtClean="0"/>
              <a:t>  день                             52 -  ой день</a:t>
            </a:r>
            <a:endParaRPr lang="ru-RU" sz="2000" dirty="0"/>
          </a:p>
        </p:txBody>
      </p:sp>
      <p:pic>
        <p:nvPicPr>
          <p:cNvPr id="34818" name="Picture 2" descr="https://pp.vk.me/c636617/v636617842/2622/EgW6C7I31A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077072"/>
            <a:ext cx="3096344" cy="2780928"/>
          </a:xfrm>
          <a:prstGeom prst="rect">
            <a:avLst/>
          </a:prstGeom>
          <a:noFill/>
        </p:spPr>
      </p:pic>
      <p:pic>
        <p:nvPicPr>
          <p:cNvPr id="34820" name="Picture 4" descr="https://pp.vk.me/c636617/v636617842/2619/1nzZ-G19IJQ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87824" y="4077072"/>
            <a:ext cx="3096344" cy="2780928"/>
          </a:xfrm>
          <a:prstGeom prst="rect">
            <a:avLst/>
          </a:prstGeom>
          <a:noFill/>
        </p:spPr>
      </p:pic>
      <p:pic>
        <p:nvPicPr>
          <p:cNvPr id="34822" name="Picture 6" descr="https://pp.vk.me/c636617/v636617842/262b/09gJjPjRofg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84168" y="4077072"/>
            <a:ext cx="3059832" cy="27809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1\Pictures\картинки\Vol.178 Water Air and Greenery\HJ127_72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latin typeface="a_Albionic Bold" pitchFamily="2" charset="0"/>
              </a:rPr>
              <a:t>ИССЛЕДОВАНИЕ ВОДЫ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1600" dirty="0" smtClean="0">
                <a:solidFill>
                  <a:srgbClr val="002060"/>
                </a:solidFill>
                <a:latin typeface="Sanasoft Atlantic.kz" pitchFamily="34" charset="-52"/>
              </a:rPr>
              <a:t>Вода из скважины в с. Кош-Агач ул. Луговая, 34. На протяжении </a:t>
            </a:r>
            <a:r>
              <a:rPr lang="en-US" sz="1600" dirty="0" smtClean="0">
                <a:solidFill>
                  <a:srgbClr val="002060"/>
                </a:solidFill>
                <a:latin typeface="Sanasoft Atlantic.kz" pitchFamily="34" charset="-52"/>
              </a:rPr>
              <a:t>8 </a:t>
            </a:r>
            <a:r>
              <a:rPr lang="ru-RU" sz="1600" dirty="0" smtClean="0">
                <a:solidFill>
                  <a:srgbClr val="002060"/>
                </a:solidFill>
                <a:latin typeface="Sanasoft Atlantic.kz" pitchFamily="34" charset="-52"/>
              </a:rPr>
              <a:t>дней вода находилась без изменений. Вода </a:t>
            </a:r>
            <a:r>
              <a:rPr lang="en-US" sz="1600" dirty="0" smtClean="0">
                <a:solidFill>
                  <a:srgbClr val="002060"/>
                </a:solidFill>
                <a:latin typeface="Sanasoft Atlantic.kz" pitchFamily="34" charset="-52"/>
              </a:rPr>
              <a:t> </a:t>
            </a:r>
            <a:r>
              <a:rPr lang="ru-RU" sz="1600" dirty="0" smtClean="0">
                <a:solidFill>
                  <a:srgbClr val="002060"/>
                </a:solidFill>
                <a:latin typeface="Sanasoft Atlantic.kz" pitchFamily="34" charset="-52"/>
              </a:rPr>
              <a:t>на 10 день начала  испаряться, на 20 день вода начала портиться.</a:t>
            </a:r>
          </a:p>
          <a:p>
            <a:endParaRPr lang="ru-RU" sz="1600" dirty="0">
              <a:solidFill>
                <a:srgbClr val="002060"/>
              </a:solidFill>
            </a:endParaRPr>
          </a:p>
        </p:txBody>
      </p:sp>
      <p:pic>
        <p:nvPicPr>
          <p:cNvPr id="9218" name="Picture 2" descr="F:\проекты\iCAMW3YGH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3356992"/>
            <a:ext cx="3312368" cy="2839172"/>
          </a:xfrm>
          <a:prstGeom prst="rect">
            <a:avLst/>
          </a:prstGeom>
          <a:ln w="228600" cap="sq" cmpd="thickThin">
            <a:solidFill>
              <a:srgbClr val="0070C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9221" name="Picture 5" descr="F:\проекты\92851065_4152860_2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971600" y="3346680"/>
            <a:ext cx="3240360" cy="2860222"/>
          </a:xfrm>
          <a:prstGeom prst="rect">
            <a:avLst/>
          </a:prstGeom>
          <a:ln w="228600" cap="sq" cmpd="thickThin">
            <a:solidFill>
              <a:srgbClr val="0070C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70C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dirty="0" smtClean="0">
                <a:solidFill>
                  <a:srgbClr val="FF0000"/>
                </a:solidFill>
              </a:rPr>
              <a:t>Анкета </a:t>
            </a:r>
            <a:endParaRPr lang="ru-RU" sz="60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Мы провели опрос среди учащихся на тему «Вода».Вот что мы узнали:</a:t>
            </a:r>
          </a:p>
          <a:p>
            <a:pPr marL="457200" indent="-457200">
              <a:buAutoNum type="arabicPeriod"/>
            </a:pPr>
            <a:r>
              <a:rPr lang="ru-RU" sz="2000" dirty="0" smtClean="0"/>
              <a:t>Какую воду вы пьёте</a:t>
            </a:r>
            <a:r>
              <a:rPr lang="en-US" sz="2000" dirty="0" smtClean="0"/>
              <a:t>?</a:t>
            </a:r>
            <a:endParaRPr lang="ru-RU" sz="2000" dirty="0" smtClean="0"/>
          </a:p>
          <a:p>
            <a:pPr marL="457200" indent="-457200">
              <a:buNone/>
            </a:pPr>
            <a:r>
              <a:rPr lang="ru-RU" sz="2000" dirty="0" smtClean="0"/>
              <a:t>      - 73% учеников дали ответ, что они пьют воду из родника, а 27 % детей ответили, что пьют  минеральную воду.</a:t>
            </a:r>
          </a:p>
          <a:p>
            <a:pPr>
              <a:buNone/>
            </a:pPr>
            <a:r>
              <a:rPr lang="ru-RU" sz="2000" dirty="0" smtClean="0"/>
              <a:t>2. Что вы думаете о качестве воды</a:t>
            </a:r>
            <a:r>
              <a:rPr lang="en-US" sz="2000" dirty="0" smtClean="0"/>
              <a:t>?</a:t>
            </a:r>
            <a:r>
              <a:rPr lang="ru-RU" sz="2000" dirty="0" smtClean="0"/>
              <a:t> </a:t>
            </a:r>
          </a:p>
          <a:p>
            <a:pPr>
              <a:buNone/>
            </a:pPr>
            <a:r>
              <a:rPr lang="ru-RU" sz="2000" dirty="0" smtClean="0"/>
              <a:t>         Одноклассники ответили, что вода должна быть без запаха , прозрачной и чистой.</a:t>
            </a:r>
          </a:p>
          <a:p>
            <a:pPr>
              <a:buNone/>
            </a:pPr>
            <a:r>
              <a:rPr lang="ru-RU" sz="2000" dirty="0" smtClean="0"/>
              <a:t>3.Из каких источников не рекомендуется пить воду</a:t>
            </a:r>
            <a:r>
              <a:rPr lang="en-US" sz="2000" dirty="0" smtClean="0"/>
              <a:t>?</a:t>
            </a:r>
            <a:r>
              <a:rPr lang="ru-RU" sz="2000" dirty="0" smtClean="0"/>
              <a:t> </a:t>
            </a:r>
          </a:p>
          <a:p>
            <a:pPr>
              <a:buNone/>
            </a:pPr>
            <a:r>
              <a:rPr lang="ru-RU" sz="2000" dirty="0" smtClean="0"/>
              <a:t>        -100% учеников ответили, что нельзя пить воду из озера и грязной речки.</a:t>
            </a:r>
          </a:p>
          <a:p>
            <a:pPr>
              <a:buNone/>
            </a:pPr>
            <a:r>
              <a:rPr lang="ru-RU" sz="2000" dirty="0" smtClean="0"/>
              <a:t>4. Можно ли пить кипяченую воду</a:t>
            </a:r>
            <a:r>
              <a:rPr lang="en-US" sz="2000" dirty="0" smtClean="0"/>
              <a:t>?</a:t>
            </a:r>
            <a:r>
              <a:rPr lang="ru-RU" sz="2000" dirty="0" smtClean="0"/>
              <a:t> </a:t>
            </a:r>
          </a:p>
          <a:p>
            <a:pPr>
              <a:buNone/>
            </a:pPr>
            <a:r>
              <a:rPr lang="ru-RU" sz="2000" dirty="0" smtClean="0"/>
              <a:t>          Все дети ответили</a:t>
            </a:r>
            <a:r>
              <a:rPr lang="en-US" sz="2000" dirty="0" smtClean="0"/>
              <a:t> </a:t>
            </a:r>
            <a:r>
              <a:rPr lang="ru-RU" sz="2000" dirty="0" smtClean="0"/>
              <a:t>,</a:t>
            </a:r>
            <a:r>
              <a:rPr lang="en-US" sz="2000" dirty="0" smtClean="0"/>
              <a:t> </a:t>
            </a:r>
            <a:r>
              <a:rPr lang="ru-RU" sz="2000" dirty="0" smtClean="0"/>
              <a:t>что</a:t>
            </a:r>
            <a:r>
              <a:rPr lang="en-US" sz="2000" dirty="0" smtClean="0"/>
              <a:t> </a:t>
            </a:r>
            <a:r>
              <a:rPr lang="ru-RU" sz="2000" dirty="0" smtClean="0"/>
              <a:t>нужно пить кипяченую воду.</a:t>
            </a:r>
          </a:p>
          <a:p>
            <a:pPr>
              <a:buNone/>
            </a:pPr>
            <a:r>
              <a:rPr lang="ru-RU" sz="2000" dirty="0" smtClean="0"/>
              <a:t>5. Берете ли вы воду из с. </a:t>
            </a:r>
            <a:r>
              <a:rPr lang="ru-RU" sz="2000" dirty="0" err="1" smtClean="0"/>
              <a:t>Актал</a:t>
            </a:r>
            <a:r>
              <a:rPr lang="en-US" sz="2000" dirty="0" smtClean="0"/>
              <a:t>?</a:t>
            </a:r>
            <a:endParaRPr lang="ru-RU" sz="2000" dirty="0" smtClean="0"/>
          </a:p>
          <a:p>
            <a:pPr>
              <a:buNone/>
            </a:pPr>
            <a:r>
              <a:rPr lang="ru-RU" sz="2000" dirty="0" smtClean="0"/>
              <a:t>         -</a:t>
            </a:r>
            <a:r>
              <a:rPr lang="en-US" sz="2000" dirty="0" smtClean="0"/>
              <a:t> 90% </a:t>
            </a:r>
            <a:r>
              <a:rPr lang="ru-RU" sz="2000" dirty="0" smtClean="0"/>
              <a:t> учеников дали ответ, что берут воду из с. </a:t>
            </a:r>
            <a:r>
              <a:rPr lang="ru-RU" sz="2000" dirty="0" err="1" smtClean="0"/>
              <a:t>Актал</a:t>
            </a:r>
            <a:r>
              <a:rPr lang="ru-RU" sz="2000" dirty="0" smtClean="0"/>
              <a:t>, а 10% детей ответили, что не берут воду из с. </a:t>
            </a:r>
            <a:r>
              <a:rPr lang="ru-RU" sz="2000" dirty="0" err="1" smtClean="0"/>
              <a:t>Актал</a:t>
            </a:r>
            <a:r>
              <a:rPr lang="ru-RU" sz="2000" dirty="0" smtClean="0"/>
              <a:t>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1\Pictures\картинки\Vol.178 Water Air and Greenery\HJ127_72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25760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latin typeface="a_Albionic Bold" pitchFamily="2" charset="0"/>
              </a:rPr>
              <a:t>ВЫВОДЫ:</a:t>
            </a:r>
            <a:endParaRPr lang="ru-RU" dirty="0">
              <a:solidFill>
                <a:srgbClr val="C00000"/>
              </a:solidFill>
              <a:latin typeface="a_Albionic Bold" pitchFamily="2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196752"/>
            <a:ext cx="8229600" cy="4997152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rgbClr val="002060"/>
                </a:solidFill>
                <a:latin typeface="Sanasoft Atlantic.kz" pitchFamily="34" charset="-52"/>
              </a:rPr>
              <a:t>Мы поняли, что  чистая вода из скважины в с. </a:t>
            </a:r>
            <a:r>
              <a:rPr lang="ru-RU" sz="2000" dirty="0" err="1" smtClean="0">
                <a:solidFill>
                  <a:srgbClr val="002060"/>
                </a:solidFill>
                <a:latin typeface="Sanasoft Atlantic.kz" pitchFamily="34" charset="-52"/>
              </a:rPr>
              <a:t>Актал</a:t>
            </a:r>
            <a:r>
              <a:rPr lang="ru-RU" sz="2000" dirty="0" smtClean="0">
                <a:solidFill>
                  <a:srgbClr val="002060"/>
                </a:solidFill>
                <a:latin typeface="Sanasoft Atlantic.kz" pitchFamily="34" charset="-52"/>
              </a:rPr>
              <a:t>.</a:t>
            </a:r>
          </a:p>
          <a:p>
            <a:r>
              <a:rPr lang="ru-RU" sz="2000" dirty="0" smtClean="0">
                <a:solidFill>
                  <a:srgbClr val="002060"/>
                </a:solidFill>
                <a:latin typeface="Sanasoft Atlantic.kz" pitchFamily="34" charset="-52"/>
              </a:rPr>
              <a:t>Деревья , цветы, травы – все пьют воду. Без воды они погибнут.</a:t>
            </a:r>
          </a:p>
          <a:p>
            <a:r>
              <a:rPr lang="ru-RU" sz="2000" dirty="0" smtClean="0">
                <a:solidFill>
                  <a:srgbClr val="002060"/>
                </a:solidFill>
                <a:latin typeface="Sanasoft Atlantic.kz" pitchFamily="34" charset="-52"/>
              </a:rPr>
              <a:t>Все животные нуждаются в воде. Ведь большая часть организма животных – это жидкость.</a:t>
            </a:r>
          </a:p>
          <a:p>
            <a:r>
              <a:rPr lang="ru-RU" sz="2000" dirty="0" smtClean="0">
                <a:solidFill>
                  <a:srgbClr val="002060"/>
                </a:solidFill>
                <a:latin typeface="Sanasoft Atlantic.kz" pitchFamily="34" charset="-52"/>
              </a:rPr>
              <a:t>Для рыб вода – среда обитания. Не было бы воды, не было бы и рыб.</a:t>
            </a:r>
          </a:p>
        </p:txBody>
      </p:sp>
      <p:pic>
        <p:nvPicPr>
          <p:cNvPr id="15362" name="Picture 2" descr="F:\проекты\4336058_00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4005064"/>
            <a:ext cx="3586743" cy="2433861"/>
          </a:xfrm>
          <a:prstGeom prst="rect">
            <a:avLst/>
          </a:prstGeom>
          <a:noFill/>
        </p:spPr>
      </p:pic>
      <p:pic>
        <p:nvPicPr>
          <p:cNvPr id="15363" name="Picture 3" descr="F:\проекты\11194_1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99592" y="4221088"/>
            <a:ext cx="3456384" cy="23034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1\Pictures\картинки\Vol.178 Water Air and Greenery\HJ127_72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latin typeface="a_Albionic Bold" pitchFamily="2" charset="0"/>
              </a:rPr>
              <a:t>ВЫВОДЫ: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07293"/>
            <a:ext cx="8229600" cy="4525963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rgbClr val="002060"/>
                </a:solidFill>
                <a:latin typeface="Sanasoft Atlantic.kz" pitchFamily="34" charset="-52"/>
              </a:rPr>
              <a:t>Птицам для полета нужна вода. Для водоплавающих  , птиц вода – среда обитания, водоем - источник пищи.</a:t>
            </a:r>
          </a:p>
          <a:p>
            <a:r>
              <a:rPr lang="ru-RU" sz="2000" dirty="0" smtClean="0">
                <a:solidFill>
                  <a:srgbClr val="002060"/>
                </a:solidFill>
                <a:latin typeface="Sanasoft Atlantic.kz" pitchFamily="34" charset="-52"/>
              </a:rPr>
              <a:t>И, конечно же,</a:t>
            </a:r>
            <a:r>
              <a:rPr lang="en-US" sz="2000" dirty="0" smtClean="0">
                <a:solidFill>
                  <a:srgbClr val="002060"/>
                </a:solidFill>
                <a:latin typeface="Sanasoft Atlantic.kz" pitchFamily="34" charset="-52"/>
              </a:rPr>
              <a:t> </a:t>
            </a:r>
            <a:r>
              <a:rPr lang="ru-RU" sz="2000" dirty="0" smtClean="0">
                <a:solidFill>
                  <a:srgbClr val="002060"/>
                </a:solidFill>
                <a:latin typeface="Sanasoft Atlantic.kz" pitchFamily="34" charset="-52"/>
              </a:rPr>
              <a:t> вода нужна человеку. Мы ее пьем, с ее помощью готовим пищу, стираем, моемся.</a:t>
            </a:r>
          </a:p>
          <a:p>
            <a:r>
              <a:rPr lang="ru-RU" sz="2000" dirty="0" smtClean="0">
                <a:solidFill>
                  <a:srgbClr val="002060"/>
                </a:solidFill>
                <a:latin typeface="Sanasoft Atlantic.kz" pitchFamily="34" charset="-52"/>
              </a:rPr>
              <a:t>И самое главное  - качественная вода полезна для здоровья.</a:t>
            </a:r>
          </a:p>
          <a:p>
            <a:r>
              <a:rPr lang="ru-RU" sz="2000" dirty="0" smtClean="0">
                <a:solidFill>
                  <a:srgbClr val="002060"/>
                </a:solidFill>
                <a:latin typeface="Sanasoft Atlantic.kz" pitchFamily="34" charset="-52"/>
              </a:rPr>
              <a:t>Так давайте же беречь воду!</a:t>
            </a:r>
          </a:p>
          <a:p>
            <a:endParaRPr lang="ru-RU" sz="2000" dirty="0">
              <a:solidFill>
                <a:srgbClr val="002060"/>
              </a:solidFill>
            </a:endParaRPr>
          </a:p>
        </p:txBody>
      </p:sp>
      <p:pic>
        <p:nvPicPr>
          <p:cNvPr id="16386" name="Picture 2" descr="F:\проекты\1297055913_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44208" y="4293096"/>
            <a:ext cx="2338041" cy="2338041"/>
          </a:xfrm>
          <a:prstGeom prst="rect">
            <a:avLst/>
          </a:prstGeom>
          <a:noFill/>
        </p:spPr>
      </p:pic>
      <p:pic>
        <p:nvPicPr>
          <p:cNvPr id="16387" name="Picture 3" descr="F:\проекты\iCAWHBQTL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19672" y="4437111"/>
            <a:ext cx="3096344" cy="212615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1\Pictures\картинки\Vol.178 Water Air and Greenery\HJ127_72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latin typeface="a_Albionic Bold" pitchFamily="2" charset="0"/>
              </a:rPr>
              <a:t>ЗАКЛЮЧЕНИЕ:</a:t>
            </a:r>
            <a:endParaRPr lang="ru-RU" dirty="0">
              <a:solidFill>
                <a:srgbClr val="C00000"/>
              </a:solidFill>
              <a:latin typeface="a_Albionic Bold" pitchFamily="2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55576" y="1484784"/>
            <a:ext cx="7848872" cy="2088232"/>
          </a:xfrm>
        </p:spPr>
        <p:txBody>
          <a:bodyPr>
            <a:normAutofit/>
          </a:bodyPr>
          <a:lstStyle/>
          <a:p>
            <a:r>
              <a:rPr lang="ru-RU" sz="2200" b="1" i="1" u="sng" dirty="0" smtClean="0">
                <a:solidFill>
                  <a:srgbClr val="002060"/>
                </a:solidFill>
              </a:rPr>
              <a:t>В</a:t>
            </a:r>
            <a:r>
              <a:rPr lang="ru-RU" sz="2200" dirty="0" smtClean="0">
                <a:solidFill>
                  <a:srgbClr val="002060"/>
                </a:solidFill>
              </a:rPr>
              <a:t>одичка как синичка                   </a:t>
            </a:r>
            <a:r>
              <a:rPr lang="ru-RU" sz="2200" b="1" i="1" u="sng" dirty="0" smtClean="0">
                <a:solidFill>
                  <a:srgbClr val="002060"/>
                </a:solidFill>
              </a:rPr>
              <a:t>В</a:t>
            </a:r>
            <a:r>
              <a:rPr lang="ru-RU" sz="2200" dirty="0" smtClean="0">
                <a:solidFill>
                  <a:srgbClr val="002060"/>
                </a:solidFill>
              </a:rPr>
              <a:t>ода ты нам необходима</a:t>
            </a:r>
          </a:p>
          <a:p>
            <a:r>
              <a:rPr lang="ru-RU" sz="2200" b="1" i="1" u="sng" dirty="0" smtClean="0">
                <a:solidFill>
                  <a:srgbClr val="002060"/>
                </a:solidFill>
              </a:rPr>
              <a:t>О</a:t>
            </a:r>
            <a:r>
              <a:rPr lang="ru-RU" sz="2200" dirty="0" smtClean="0">
                <a:solidFill>
                  <a:srgbClr val="002060"/>
                </a:solidFill>
              </a:rPr>
              <a:t>на любима нами	                    </a:t>
            </a:r>
            <a:r>
              <a:rPr lang="ru-RU" sz="2200" b="1" i="1" u="sng" dirty="0" smtClean="0">
                <a:solidFill>
                  <a:srgbClr val="002060"/>
                </a:solidFill>
              </a:rPr>
              <a:t>О</a:t>
            </a:r>
            <a:r>
              <a:rPr lang="ru-RU" sz="2200" dirty="0" smtClean="0">
                <a:solidFill>
                  <a:srgbClr val="002060"/>
                </a:solidFill>
              </a:rPr>
              <a:t>берегаема нами и любима</a:t>
            </a:r>
          </a:p>
          <a:p>
            <a:r>
              <a:rPr lang="ru-RU" sz="2200" b="1" i="1" u="sng" dirty="0" smtClean="0">
                <a:solidFill>
                  <a:srgbClr val="002060"/>
                </a:solidFill>
              </a:rPr>
              <a:t>Д</a:t>
            </a:r>
            <a:r>
              <a:rPr lang="ru-RU" sz="2200" dirty="0" smtClean="0">
                <a:solidFill>
                  <a:srgbClr val="002060"/>
                </a:solidFill>
              </a:rPr>
              <a:t>ари нам жизнь и счастье         </a:t>
            </a:r>
            <a:r>
              <a:rPr lang="ru-RU" sz="2200" b="1" i="1" u="sng" dirty="0" smtClean="0">
                <a:solidFill>
                  <a:srgbClr val="002060"/>
                </a:solidFill>
              </a:rPr>
              <a:t>Д</a:t>
            </a:r>
            <a:r>
              <a:rPr lang="ru-RU" sz="2200" dirty="0" smtClean="0">
                <a:solidFill>
                  <a:srgbClr val="002060"/>
                </a:solidFill>
              </a:rPr>
              <a:t>олжна ты нас поить</a:t>
            </a:r>
          </a:p>
          <a:p>
            <a:r>
              <a:rPr lang="ru-RU" sz="2200" b="1" i="1" u="sng" dirty="0" smtClean="0">
                <a:solidFill>
                  <a:srgbClr val="002060"/>
                </a:solidFill>
              </a:rPr>
              <a:t>А</a:t>
            </a:r>
            <a:r>
              <a:rPr lang="ru-RU" sz="2200" dirty="0" smtClean="0">
                <a:solidFill>
                  <a:srgbClr val="002060"/>
                </a:solidFill>
              </a:rPr>
              <a:t> мы поблагодарим тебя           </a:t>
            </a:r>
            <a:r>
              <a:rPr lang="ru-RU" sz="2200" b="1" i="1" u="sng" dirty="0" smtClean="0">
                <a:solidFill>
                  <a:srgbClr val="002060"/>
                </a:solidFill>
              </a:rPr>
              <a:t>А</a:t>
            </a:r>
            <a:r>
              <a:rPr lang="ru-RU" sz="2200" dirty="0" smtClean="0">
                <a:solidFill>
                  <a:srgbClr val="002060"/>
                </a:solidFill>
              </a:rPr>
              <a:t> мы будем тебя благодарить</a:t>
            </a:r>
          </a:p>
          <a:p>
            <a:endParaRPr lang="ru-RU" sz="2200" dirty="0">
              <a:solidFill>
                <a:srgbClr val="002060"/>
              </a:solidFill>
            </a:endParaRPr>
          </a:p>
        </p:txBody>
      </p:sp>
      <p:pic>
        <p:nvPicPr>
          <p:cNvPr id="14340" name="Picture 4" descr="F:\проекты\kapli_1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3422408"/>
            <a:ext cx="2448272" cy="3177953"/>
          </a:xfrm>
          <a:prstGeom prst="rect">
            <a:avLst/>
          </a:prstGeom>
          <a:noFill/>
        </p:spPr>
      </p:pic>
      <p:pic>
        <p:nvPicPr>
          <p:cNvPr id="14341" name="Picture 5" descr="F:\проекты\nemnogo-vody-2-500x50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59832" y="3573016"/>
            <a:ext cx="3096344" cy="28803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342" name="Picture 6" descr="F:\проекты\water_1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44208" y="3356992"/>
            <a:ext cx="2520280" cy="32540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1\Pictures\картинки\Vol.178 Water Air and Greenery\HJ127_72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373930"/>
            <a:ext cx="11231113" cy="711529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C00000"/>
                </a:solidFill>
                <a:latin typeface="a_Albionic Bold" pitchFamily="2" charset="0"/>
              </a:rPr>
              <a:t>Список использованной литературы:</a:t>
            </a:r>
            <a:endParaRPr lang="ru-RU" sz="3600" dirty="0">
              <a:solidFill>
                <a:srgbClr val="C00000"/>
              </a:solidFill>
              <a:latin typeface="a_Albionic Bold" pitchFamily="2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77280" y="1340768"/>
            <a:ext cx="7139136" cy="2044823"/>
          </a:xfrm>
        </p:spPr>
        <p:txBody>
          <a:bodyPr>
            <a:noAutofit/>
          </a:bodyPr>
          <a:lstStyle/>
          <a:p>
            <a:r>
              <a:rPr lang="ru-RU" sz="2000" dirty="0" smtClean="0">
                <a:solidFill>
                  <a:srgbClr val="002060"/>
                </a:solidFill>
                <a:latin typeface="Sanasoft Atlantic.kz" pitchFamily="34" charset="-52"/>
              </a:rPr>
              <a:t>Ершов «Вода загадочная родина жизни»;</a:t>
            </a:r>
          </a:p>
          <a:p>
            <a:r>
              <a:rPr lang="ru-RU" sz="2000" dirty="0" smtClean="0">
                <a:solidFill>
                  <a:srgbClr val="002060"/>
                </a:solidFill>
                <a:latin typeface="Sanasoft Atlantic.kz" pitchFamily="34" charset="-52"/>
              </a:rPr>
              <a:t>Интернет ресурсы;</a:t>
            </a:r>
          </a:p>
          <a:p>
            <a:r>
              <a:rPr lang="ru-RU" sz="2000" dirty="0" err="1" smtClean="0">
                <a:solidFill>
                  <a:srgbClr val="002060"/>
                </a:solidFill>
                <a:latin typeface="Sanasoft Atlantic.kz" pitchFamily="34" charset="-52"/>
              </a:rPr>
              <a:t>Обербайль</a:t>
            </a:r>
            <a:r>
              <a:rPr lang="ru-RU" sz="2000" dirty="0" smtClean="0">
                <a:solidFill>
                  <a:srgbClr val="002060"/>
                </a:solidFill>
                <a:latin typeface="Sanasoft Atlantic.kz" pitchFamily="34" charset="-52"/>
              </a:rPr>
              <a:t> «Вода»;</a:t>
            </a:r>
          </a:p>
          <a:p>
            <a:r>
              <a:rPr lang="ru-RU" sz="2000" dirty="0" err="1" smtClean="0">
                <a:solidFill>
                  <a:srgbClr val="002060"/>
                </a:solidFill>
                <a:latin typeface="Sanasoft Atlantic.kz" pitchFamily="34" charset="-52"/>
              </a:rPr>
              <a:t>Эмото</a:t>
            </a:r>
            <a:r>
              <a:rPr lang="ru-RU" sz="2000" dirty="0" smtClean="0">
                <a:solidFill>
                  <a:srgbClr val="002060"/>
                </a:solidFill>
                <a:latin typeface="Sanasoft Atlantic.kz" pitchFamily="34" charset="-52"/>
              </a:rPr>
              <a:t> М. «Чудо-Вода».</a:t>
            </a:r>
          </a:p>
        </p:txBody>
      </p:sp>
      <p:pic>
        <p:nvPicPr>
          <p:cNvPr id="17411" name="Picture 3" descr="F:\проекты\08_clip_image00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9632" y="3063699"/>
            <a:ext cx="3652506" cy="32710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160" y="3183719"/>
            <a:ext cx="3888434" cy="291314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70C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115616" y="2204864"/>
            <a:ext cx="626469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8000" dirty="0" smtClean="0">
                <a:solidFill>
                  <a:srgbClr val="FF0000"/>
                </a:solidFill>
              </a:rPr>
              <a:t>Спасибо за внимание!!</a:t>
            </a:r>
            <a:r>
              <a:rPr lang="ru-RU" sz="8000" dirty="0" smtClean="0">
                <a:solidFill>
                  <a:srgbClr val="FFFF00"/>
                </a:solidFill>
              </a:rPr>
              <a:t>☻</a:t>
            </a:r>
            <a:r>
              <a:rPr lang="ru-RU" sz="8000" dirty="0" smtClean="0">
                <a:solidFill>
                  <a:srgbClr val="FF0000"/>
                </a:solidFill>
              </a:rPr>
              <a:t> </a:t>
            </a:r>
            <a:endParaRPr lang="ru-RU" sz="8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\Pictures\картинки\Vol.178 Water Air and Greenery\HJ127_72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0"/>
            <a:ext cx="8229600" cy="6525344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2400" b="1" dirty="0">
                <a:solidFill>
                  <a:srgbClr val="C00000"/>
                </a:solidFill>
                <a:latin typeface="a_Albionic Bold" pitchFamily="2" charset="0"/>
              </a:rPr>
              <a:t>СОДЕРЖАНИЕ</a:t>
            </a:r>
            <a:r>
              <a:rPr lang="ru-RU" sz="2400" b="1" dirty="0" smtClean="0">
                <a:solidFill>
                  <a:srgbClr val="C00000"/>
                </a:solidFill>
                <a:latin typeface="a_Albionic Bold" pitchFamily="2" charset="0"/>
              </a:rPr>
              <a:t>:</a:t>
            </a:r>
            <a:endParaRPr lang="en-US" sz="2400" b="1" dirty="0" smtClean="0">
              <a:solidFill>
                <a:srgbClr val="C00000"/>
              </a:solidFill>
              <a:latin typeface="a_Albionic Bold" pitchFamily="2" charset="0"/>
            </a:endParaRPr>
          </a:p>
          <a:p>
            <a:pPr lvl="0"/>
            <a:r>
              <a:rPr lang="ru-RU" sz="2400" b="1" dirty="0" smtClean="0">
                <a:solidFill>
                  <a:srgbClr val="002060"/>
                </a:solidFill>
                <a:latin typeface="Sanasoft Atlantic.kz" pitchFamily="34" charset="-52"/>
              </a:rPr>
              <a:t>Актуальность</a:t>
            </a:r>
          </a:p>
          <a:p>
            <a:pPr lvl="0"/>
            <a:r>
              <a:rPr lang="ru-RU" sz="2400" b="1" dirty="0" smtClean="0">
                <a:solidFill>
                  <a:srgbClr val="002060"/>
                </a:solidFill>
                <a:latin typeface="Sanasoft Atlantic.kz" pitchFamily="34" charset="-52"/>
              </a:rPr>
              <a:t>Цель работы, задачи</a:t>
            </a:r>
          </a:p>
          <a:p>
            <a:pPr lvl="0"/>
            <a:r>
              <a:rPr lang="ru-RU" sz="2400" b="1" dirty="0" smtClean="0">
                <a:solidFill>
                  <a:srgbClr val="002060"/>
                </a:solidFill>
                <a:latin typeface="Sanasoft Atlantic.kz" pitchFamily="34" charset="-52"/>
              </a:rPr>
              <a:t>Гипотезы, методы</a:t>
            </a:r>
          </a:p>
          <a:p>
            <a:pPr lvl="0"/>
            <a:r>
              <a:rPr lang="ru-RU" sz="2400" b="1" dirty="0" smtClean="0">
                <a:solidFill>
                  <a:srgbClr val="002060"/>
                </a:solidFill>
                <a:latin typeface="Sanasoft Atlantic.kz" pitchFamily="34" charset="-52"/>
              </a:rPr>
              <a:t>Происхождение слова «вода»</a:t>
            </a:r>
          </a:p>
          <a:p>
            <a:pPr lvl="0"/>
            <a:r>
              <a:rPr lang="ru-RU" sz="2400" b="1" dirty="0" smtClean="0">
                <a:solidFill>
                  <a:srgbClr val="002060"/>
                </a:solidFill>
                <a:latin typeface="Sanasoft Atlantic.kz" pitchFamily="34" charset="-52"/>
              </a:rPr>
              <a:t>Исследование воды</a:t>
            </a:r>
          </a:p>
          <a:p>
            <a:pPr lvl="0"/>
            <a:r>
              <a:rPr lang="ru-RU" sz="2400" b="1" dirty="0" smtClean="0">
                <a:solidFill>
                  <a:srgbClr val="002060"/>
                </a:solidFill>
                <a:latin typeface="Sanasoft Atlantic.kz" pitchFamily="34" charset="-52"/>
              </a:rPr>
              <a:t>Анкета </a:t>
            </a:r>
          </a:p>
          <a:p>
            <a:pPr lvl="0"/>
            <a:r>
              <a:rPr lang="ru-RU" sz="2400" b="1" dirty="0" smtClean="0">
                <a:solidFill>
                  <a:srgbClr val="002060"/>
                </a:solidFill>
                <a:latin typeface="Sanasoft Atlantic.kz" pitchFamily="34" charset="-52"/>
              </a:rPr>
              <a:t>Пословицы, поговорки, скороговорки и загадки о воде</a:t>
            </a:r>
          </a:p>
          <a:p>
            <a:pPr lvl="0"/>
            <a:r>
              <a:rPr lang="ru-RU" sz="2400" b="1" dirty="0" smtClean="0">
                <a:solidFill>
                  <a:srgbClr val="002060"/>
                </a:solidFill>
                <a:latin typeface="Sanasoft Atlantic.kz" pitchFamily="34" charset="-52"/>
              </a:rPr>
              <a:t>Народные приметы о воде</a:t>
            </a:r>
          </a:p>
          <a:p>
            <a:pPr lvl="0"/>
            <a:r>
              <a:rPr lang="ru-RU" sz="2400" b="1" dirty="0" smtClean="0">
                <a:solidFill>
                  <a:srgbClr val="002060"/>
                </a:solidFill>
                <a:latin typeface="Sanasoft Atlantic.kz" pitchFamily="34" charset="-52"/>
              </a:rPr>
              <a:t>Вывод </a:t>
            </a:r>
          </a:p>
          <a:p>
            <a:pPr lvl="0"/>
            <a:r>
              <a:rPr lang="ru-RU" sz="2400" b="1" dirty="0" smtClean="0">
                <a:solidFill>
                  <a:srgbClr val="002060"/>
                </a:solidFill>
                <a:latin typeface="Sanasoft Atlantic.kz" pitchFamily="34" charset="-52"/>
              </a:rPr>
              <a:t>Заключение</a:t>
            </a:r>
          </a:p>
          <a:p>
            <a:pPr lvl="0"/>
            <a:r>
              <a:rPr lang="ru-RU" sz="2400" b="1" dirty="0" smtClean="0">
                <a:solidFill>
                  <a:srgbClr val="002060"/>
                </a:solidFill>
                <a:latin typeface="Sanasoft Atlantic.kz" pitchFamily="34" charset="-52"/>
              </a:rPr>
              <a:t>Список литературы</a:t>
            </a:r>
          </a:p>
          <a:p>
            <a:pPr lvl="0"/>
            <a:endParaRPr lang="ru-RU" sz="2400" b="1" dirty="0" smtClean="0">
              <a:solidFill>
                <a:srgbClr val="002060"/>
              </a:solidFill>
              <a:latin typeface="Sanasoft Atlantic.kz" pitchFamily="34" charset="-52"/>
            </a:endParaRPr>
          </a:p>
          <a:p>
            <a:pPr>
              <a:buNone/>
            </a:pPr>
            <a:r>
              <a:rPr lang="ru-RU" sz="2400" b="1" dirty="0" smtClean="0">
                <a:solidFill>
                  <a:srgbClr val="002060"/>
                </a:solidFill>
                <a:latin typeface="Sanasoft Atlantic.kz" pitchFamily="34" charset="-52"/>
              </a:rPr>
              <a:t> </a:t>
            </a:r>
            <a:endParaRPr lang="ru-RU" sz="2400" b="1" dirty="0">
              <a:solidFill>
                <a:srgbClr val="002060"/>
              </a:solidFill>
              <a:latin typeface="Sanasoft Atlantic.kz" pitchFamily="34" charset="-52"/>
            </a:endParaRPr>
          </a:p>
          <a:p>
            <a:pPr>
              <a:buNone/>
            </a:pPr>
            <a:endParaRPr lang="ru-RU" sz="2400" b="1" dirty="0">
              <a:solidFill>
                <a:srgbClr val="660066"/>
              </a:solidFill>
              <a:latin typeface="Sanasoft Atlantic.kz" pitchFamily="34" charset="-52"/>
            </a:endParaRPr>
          </a:p>
          <a:p>
            <a:endParaRPr lang="ru-RU" sz="2800" b="1" dirty="0">
              <a:solidFill>
                <a:srgbClr val="660066"/>
              </a:solidFill>
              <a:latin typeface="Sanasoft Atlantic.kz" pitchFamily="34" charset="-5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1\Pictures\картинки\Vol.178 Water Air and Greenery\HJ127_72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2984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C00000"/>
                </a:solidFill>
                <a:latin typeface="a_Albionic Bold" pitchFamily="2" charset="0"/>
              </a:rPr>
              <a:t>АКТУАЛЬНОСТЬ:</a:t>
            </a:r>
            <a:endParaRPr lang="ru-RU" dirty="0">
              <a:solidFill>
                <a:srgbClr val="C00000"/>
              </a:solidFill>
              <a:latin typeface="a_Albionic Bold" pitchFamily="2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268931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000" dirty="0" smtClean="0">
                <a:solidFill>
                  <a:srgbClr val="002060"/>
                </a:solidFill>
                <a:latin typeface="Sanasoft Atlantic.kz" pitchFamily="34" charset="-52"/>
              </a:rPr>
              <a:t>Известно всем, что натуральный продукт быстро портится, а химический – может храниться от одного месяца и более. Больше всего нас заинтересовал срок хранения воды из скважины в бывшем селе </a:t>
            </a:r>
            <a:r>
              <a:rPr lang="ru-RU" sz="2000" dirty="0" err="1" smtClean="0">
                <a:solidFill>
                  <a:srgbClr val="002060"/>
                </a:solidFill>
                <a:latin typeface="Sanasoft Atlantic.kz" pitchFamily="34" charset="-52"/>
              </a:rPr>
              <a:t>Актал</a:t>
            </a:r>
            <a:r>
              <a:rPr lang="ru-RU" sz="2000" dirty="0" smtClean="0">
                <a:solidFill>
                  <a:srgbClr val="002060"/>
                </a:solidFill>
                <a:latin typeface="Sanasoft Atlantic.kz" pitchFamily="34" charset="-52"/>
              </a:rPr>
              <a:t>  по сравнению с водой из скважины с. Кош-Агач по улице Луговая, 34.</a:t>
            </a:r>
          </a:p>
          <a:p>
            <a:pPr>
              <a:buNone/>
            </a:pPr>
            <a:r>
              <a:rPr lang="ru-RU" sz="2000" dirty="0" smtClean="0">
                <a:solidFill>
                  <a:srgbClr val="002060"/>
                </a:solidFill>
                <a:latin typeface="Sanasoft Atlantic.kz" pitchFamily="34" charset="-52"/>
              </a:rPr>
              <a:t>Нам было интересно определить – какая вода более полезная.</a:t>
            </a:r>
          </a:p>
          <a:p>
            <a:pPr>
              <a:buNone/>
            </a:pPr>
            <a:r>
              <a:rPr lang="ru-RU" sz="2000" dirty="0" smtClean="0">
                <a:solidFill>
                  <a:srgbClr val="002060"/>
                </a:solidFill>
                <a:latin typeface="Sanasoft Atlantic.kz" pitchFamily="34" charset="-52"/>
              </a:rPr>
              <a:t>Какой должна быть питьевая вода </a:t>
            </a:r>
            <a:r>
              <a:rPr lang="en-US" sz="2000" dirty="0" smtClean="0">
                <a:solidFill>
                  <a:srgbClr val="002060"/>
                </a:solidFill>
                <a:latin typeface="Sanasoft Atlantic.kz" pitchFamily="34" charset="-52"/>
              </a:rPr>
              <a:t>?</a:t>
            </a:r>
            <a:r>
              <a:rPr lang="ru-RU" sz="2000" dirty="0" smtClean="0">
                <a:solidFill>
                  <a:srgbClr val="002060"/>
                </a:solidFill>
                <a:latin typeface="Sanasoft Atlantic.kz" pitchFamily="34" charset="-52"/>
              </a:rPr>
              <a:t> Каково качество воды, которую мы употребляем?</a:t>
            </a:r>
          </a:p>
          <a:p>
            <a:pPr>
              <a:buNone/>
            </a:pPr>
            <a:r>
              <a:rPr lang="ru-RU" sz="2000" dirty="0" smtClean="0">
                <a:solidFill>
                  <a:srgbClr val="002060"/>
                </a:solidFill>
                <a:latin typeface="Sanasoft Atlantic.kz" pitchFamily="34" charset="-52"/>
              </a:rPr>
              <a:t>Без воды человек может прожить совсем недолго .Наше тело состоит из мышц , костей , органов и жидкостей, и функциональность  и долговечность организма зависит от некоторых факторов , в частности ,от потребления  воды и еды . Каждому органу необходима  вода , чтобы продолжать нормально функционировать. Вообще  организм людей примерно на 70 % состоит из воды ; у детей доля воды составляет 85 %</a:t>
            </a:r>
          </a:p>
          <a:p>
            <a:pPr>
              <a:buNone/>
            </a:pPr>
            <a:r>
              <a:rPr lang="ru-RU" sz="1600" dirty="0" smtClean="0">
                <a:solidFill>
                  <a:srgbClr val="002060"/>
                </a:solidFill>
                <a:latin typeface="Sanasoft Atlantic.kz" pitchFamily="34" charset="-52"/>
              </a:rPr>
              <a:t> </a:t>
            </a:r>
            <a:endParaRPr lang="ru-RU" sz="1600" dirty="0">
              <a:solidFill>
                <a:srgbClr val="002060"/>
              </a:solidFill>
              <a:latin typeface="Sanasoft Atlantic.kz" pitchFamily="34" charset="-5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1\Pictures\картинки\Vol.178 Water Air and Greenery\HJ127_72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  <a:latin typeface="a_Albionic Bold" pitchFamily="2" charset="0"/>
              </a:rPr>
              <a:t>ЦЕЛИ НАШЕГО ИССЛЕДОВАНИЯ</a:t>
            </a:r>
            <a:endParaRPr lang="ru-RU" dirty="0">
              <a:solidFill>
                <a:srgbClr val="C00000"/>
              </a:solidFill>
              <a:latin typeface="a_Albionic Bold" pitchFamily="2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6923112" cy="1684783"/>
          </a:xfrm>
        </p:spPr>
        <p:txBody>
          <a:bodyPr>
            <a:normAutofit/>
          </a:bodyPr>
          <a:lstStyle/>
          <a:p>
            <a:pPr lvl="0"/>
            <a:r>
              <a:rPr lang="ru-RU" sz="2000" dirty="0" smtClean="0">
                <a:solidFill>
                  <a:srgbClr val="002060"/>
                </a:solidFill>
                <a:latin typeface="Sanasoft Atlantic.kz" pitchFamily="34" charset="-52"/>
              </a:rPr>
              <a:t>Определить и сравнить качество воды из двух скважин.</a:t>
            </a:r>
            <a:r>
              <a:rPr lang="en-US" sz="2000" dirty="0" smtClean="0">
                <a:solidFill>
                  <a:srgbClr val="002060"/>
                </a:solidFill>
                <a:latin typeface="Sanasoft Atlantic.kz" pitchFamily="34" charset="-52"/>
              </a:rPr>
              <a:t>          </a:t>
            </a:r>
          </a:p>
          <a:p>
            <a:pPr lvl="0"/>
            <a:r>
              <a:rPr lang="ru-RU" sz="2000" dirty="0" smtClean="0">
                <a:solidFill>
                  <a:srgbClr val="002060"/>
                </a:solidFill>
                <a:latin typeface="Sanasoft Atlantic.kz" pitchFamily="34" charset="-52"/>
              </a:rPr>
              <a:t>Какая вода быстрее испаряется</a:t>
            </a:r>
          </a:p>
          <a:p>
            <a:pPr lvl="0"/>
            <a:r>
              <a:rPr lang="ru-RU" sz="2000" dirty="0" smtClean="0">
                <a:solidFill>
                  <a:srgbClr val="002060"/>
                </a:solidFill>
                <a:latin typeface="Sanasoft Atlantic.kz" pitchFamily="34" charset="-52"/>
              </a:rPr>
              <a:t>Какая вода лучше и полезна</a:t>
            </a:r>
          </a:p>
          <a:p>
            <a:endParaRPr lang="ru-RU" sz="2000" dirty="0">
              <a:solidFill>
                <a:srgbClr val="002060"/>
              </a:solidFill>
            </a:endParaRPr>
          </a:p>
        </p:txBody>
      </p:sp>
      <p:pic>
        <p:nvPicPr>
          <p:cNvPr id="2051" name="Picture 3" descr="F:\проекты\vod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3626736"/>
            <a:ext cx="3736241" cy="2799216"/>
          </a:xfrm>
          <a:prstGeom prst="rect">
            <a:avLst/>
          </a:prstGeom>
          <a:ln w="228600" cap="sq" cmpd="thickThin">
            <a:solidFill>
              <a:srgbClr val="0070C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2052" name="Picture 4" descr="F:\проекты\kapelki%20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3608" y="3645024"/>
            <a:ext cx="2405509" cy="2645538"/>
          </a:xfrm>
          <a:prstGeom prst="ellipse">
            <a:avLst/>
          </a:prstGeom>
          <a:ln w="190500" cap="rnd">
            <a:solidFill>
              <a:srgbClr val="0070C0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1\Pictures\картинки\Vol.178 Water Air and Greenery\HJ127_72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7384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a_Albionic Bold" pitchFamily="2" charset="0"/>
              </a:rPr>
              <a:t>Задачи</a:t>
            </a:r>
            <a:endParaRPr lang="ru-RU" dirty="0">
              <a:solidFill>
                <a:srgbClr val="FF0000"/>
              </a:solidFill>
              <a:latin typeface="a_Albionic Bold" pitchFamily="2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484784"/>
            <a:ext cx="8712968" cy="1512168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sz="2800" dirty="0" smtClean="0">
                <a:solidFill>
                  <a:srgbClr val="002060"/>
                </a:solidFill>
                <a:latin typeface="Sanasoft Atlantic.kz" pitchFamily="34" charset="-52"/>
              </a:rPr>
              <a:t>Исследовать два вида воды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dirty="0" smtClean="0">
                <a:solidFill>
                  <a:srgbClr val="002060"/>
                </a:solidFill>
                <a:latin typeface="Sanasoft Atlantic.kz" pitchFamily="34" charset="-52"/>
              </a:rPr>
              <a:t>Изучить специальную литературу</a:t>
            </a:r>
          </a:p>
          <a:p>
            <a:endParaRPr lang="ru-RU" sz="2800" dirty="0">
              <a:solidFill>
                <a:srgbClr val="002060"/>
              </a:solidFill>
              <a:latin typeface="Sanasoft Atlantic.kz" pitchFamily="34" charset="-52"/>
            </a:endParaRPr>
          </a:p>
        </p:txBody>
      </p:sp>
      <p:pic>
        <p:nvPicPr>
          <p:cNvPr id="3074" name="Picture 2" descr="F:\проекты\iCAB7ANI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3212976"/>
            <a:ext cx="3431386" cy="1994992"/>
          </a:xfrm>
          <a:prstGeom prst="rect">
            <a:avLst/>
          </a:prstGeom>
          <a:ln w="228600" cap="sq" cmpd="thickThin">
            <a:solidFill>
              <a:srgbClr val="0070C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3075" name="Picture 3" descr="F:\проекты\i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08104" y="3429000"/>
            <a:ext cx="2804293" cy="2804293"/>
          </a:xfrm>
          <a:prstGeom prst="rect">
            <a:avLst/>
          </a:prstGeom>
          <a:ln w="228600" cap="sq" cmpd="thickThin">
            <a:solidFill>
              <a:srgbClr val="0070C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1\Pictures\картинки\Vol.178 Water Air and Greenery\HJ127_72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latin typeface="a_Albionic Bold" pitchFamily="2" charset="0"/>
              </a:rPr>
              <a:t>ГИПОТЕЗА:</a:t>
            </a:r>
            <a:endParaRPr lang="ru-RU" dirty="0">
              <a:solidFill>
                <a:srgbClr val="C00000"/>
              </a:solidFill>
              <a:latin typeface="a_Albionic Bold" pitchFamily="2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2952328"/>
          </a:xfrm>
        </p:spPr>
        <p:txBody>
          <a:bodyPr>
            <a:normAutofit fontScale="92500" lnSpcReduction="20000"/>
          </a:bodyPr>
          <a:lstStyle/>
          <a:p>
            <a:pPr>
              <a:buFont typeface="Wingdings" pitchFamily="2" charset="2"/>
              <a:buChar char="§"/>
            </a:pPr>
            <a:r>
              <a:rPr lang="ru-RU" dirty="0" smtClean="0">
                <a:solidFill>
                  <a:srgbClr val="002060"/>
                </a:solidFill>
                <a:latin typeface="Sanasoft Atlantic.kz" pitchFamily="34" charset="-52"/>
              </a:rPr>
              <a:t>Если вода почти прозрачна, не имеет достаточно выраженных вкуса и запаха, и она очень мягкая, то это вода пригодна к применению и полезна.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>
                <a:solidFill>
                  <a:srgbClr val="002060"/>
                </a:solidFill>
                <a:latin typeface="Sanasoft Atlantic.kz" pitchFamily="34" charset="-52"/>
              </a:rPr>
              <a:t>Объектом исследования являются образцы вод, взятые из разных источников.</a:t>
            </a:r>
          </a:p>
          <a:p>
            <a:pPr>
              <a:buFont typeface="Wingdings" pitchFamily="2" charset="2"/>
              <a:buChar char="§"/>
            </a:pPr>
            <a:endParaRPr lang="ru-RU" dirty="0">
              <a:solidFill>
                <a:srgbClr val="002060"/>
              </a:solidFill>
              <a:latin typeface="Sanasoft Atlantic.kz" pitchFamily="34" charset="-52"/>
            </a:endParaRPr>
          </a:p>
        </p:txBody>
      </p:sp>
      <p:pic>
        <p:nvPicPr>
          <p:cNvPr id="16386" name="Picture 2" descr="https://pp.vk.me/c636617/v636617842/25b8/P1bwhDJ6Kqc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67536" y="4221088"/>
            <a:ext cx="4176464" cy="2636912"/>
          </a:xfrm>
          <a:prstGeom prst="rect">
            <a:avLst/>
          </a:prstGeom>
          <a:noFill/>
        </p:spPr>
      </p:pic>
      <p:pic>
        <p:nvPicPr>
          <p:cNvPr id="16388" name="Picture 4" descr="https://pp.vk.me/c636617/v636617842/25c1/9fwlLt-s-v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373880"/>
            <a:ext cx="4211960" cy="24841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1\Pictures\картинки\Vol.178 Water Air and Greenery\HJ127_72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rgbClr val="C00000"/>
                </a:solidFill>
                <a:latin typeface="a_Albionic Bold" pitchFamily="2" charset="0"/>
              </a:rPr>
              <a:t>МЕТОДЫ:</a:t>
            </a:r>
            <a:endParaRPr lang="ru-RU" dirty="0">
              <a:solidFill>
                <a:srgbClr val="C00000"/>
              </a:solidFill>
              <a:latin typeface="a_Albionic Bold" pitchFamily="2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980928"/>
          </a:xfrm>
        </p:spPr>
        <p:txBody>
          <a:bodyPr>
            <a:normAutofit/>
          </a:bodyPr>
          <a:lstStyle/>
          <a:p>
            <a:pPr lvl="0">
              <a:buFont typeface="Wingdings" pitchFamily="2" charset="2"/>
              <a:buChar char="v"/>
            </a:pPr>
            <a:r>
              <a:rPr lang="ru-RU" sz="2800" dirty="0" smtClean="0">
                <a:solidFill>
                  <a:srgbClr val="002060"/>
                </a:solidFill>
                <a:latin typeface="Sanasoft Atlantic.kz" pitchFamily="34" charset="-52"/>
              </a:rPr>
              <a:t>Получение информации из литературы, сети интернет, от знакомых и родственников</a:t>
            </a:r>
          </a:p>
          <a:p>
            <a:pPr lvl="0">
              <a:buFont typeface="Wingdings" pitchFamily="2" charset="2"/>
              <a:buChar char="v"/>
            </a:pPr>
            <a:r>
              <a:rPr lang="ru-RU" sz="2800" dirty="0" smtClean="0">
                <a:solidFill>
                  <a:srgbClr val="002060"/>
                </a:solidFill>
                <a:latin typeface="Sanasoft Atlantic.kz" pitchFamily="34" charset="-52"/>
              </a:rPr>
              <a:t>Наблюдение</a:t>
            </a:r>
          </a:p>
          <a:p>
            <a:pPr lvl="0">
              <a:buFont typeface="Wingdings" pitchFamily="2" charset="2"/>
              <a:buChar char="v"/>
            </a:pPr>
            <a:r>
              <a:rPr lang="ru-RU" sz="2800" dirty="0" smtClean="0">
                <a:solidFill>
                  <a:srgbClr val="002060"/>
                </a:solidFill>
                <a:latin typeface="Sanasoft Atlantic.kz" pitchFamily="34" charset="-52"/>
              </a:rPr>
              <a:t>Исследование</a:t>
            </a:r>
          </a:p>
          <a:p>
            <a:pPr lvl="0">
              <a:buFont typeface="Wingdings" pitchFamily="2" charset="2"/>
              <a:buChar char="v"/>
            </a:pPr>
            <a:r>
              <a:rPr lang="ru-RU" sz="2800" dirty="0" smtClean="0">
                <a:solidFill>
                  <a:srgbClr val="002060"/>
                </a:solidFill>
                <a:latin typeface="Sanasoft Atlantic.kz" pitchFamily="34" charset="-52"/>
              </a:rPr>
              <a:t>Практическая работа</a:t>
            </a:r>
          </a:p>
          <a:p>
            <a:pPr>
              <a:buFont typeface="Wingdings" pitchFamily="2" charset="2"/>
              <a:buChar char="v"/>
            </a:pPr>
            <a:endParaRPr lang="ru-RU" sz="2800" dirty="0">
              <a:solidFill>
                <a:srgbClr val="002060"/>
              </a:solidFill>
              <a:latin typeface="Sanasoft Atlantic.kz" pitchFamily="34" charset="-52"/>
            </a:endParaRPr>
          </a:p>
        </p:txBody>
      </p:sp>
      <p:pic>
        <p:nvPicPr>
          <p:cNvPr id="5123" name="Picture 3" descr="F:\проекты\туча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55290" y="4869160"/>
            <a:ext cx="1424622" cy="1546895"/>
          </a:xfrm>
          <a:prstGeom prst="rect">
            <a:avLst/>
          </a:prstGeom>
          <a:ln w="228600" cap="sq" cmpd="thickThin">
            <a:solidFill>
              <a:srgbClr val="0070C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1\Pictures\картинки\Vol.178 Water Air and Greenery\HJ127_72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C00000"/>
                </a:solidFill>
                <a:latin typeface="a_Albionic Bold" pitchFamily="2" charset="0"/>
              </a:rPr>
              <a:t>ПРОИСХОЖДЕНИЕ СЛОВА «ВОДА»</a:t>
            </a:r>
            <a:endParaRPr lang="ru-RU" sz="3600" dirty="0">
              <a:solidFill>
                <a:srgbClr val="C00000"/>
              </a:solidFill>
              <a:latin typeface="a_Albionic Bold" pitchFamily="2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5445224"/>
          </a:xfrm>
        </p:spPr>
        <p:txBody>
          <a:bodyPr/>
          <a:lstStyle/>
          <a:p>
            <a:r>
              <a:rPr lang="ru-RU" sz="2000" dirty="0" smtClean="0">
                <a:solidFill>
                  <a:srgbClr val="002060"/>
                </a:solidFill>
                <a:latin typeface="Sanasoft Atlantic.kz" pitchFamily="34" charset="-52"/>
              </a:rPr>
              <a:t>Происхождение слова вода имеет вот такое объяснение: слово Вода очень похоже на слово </a:t>
            </a:r>
            <a:r>
              <a:rPr lang="ru-RU" sz="2000" dirty="0" err="1" smtClean="0">
                <a:solidFill>
                  <a:srgbClr val="002060"/>
                </a:solidFill>
                <a:latin typeface="Sanasoft Atlantic.kz" pitchFamily="34" charset="-52"/>
              </a:rPr>
              <a:t>Веда</a:t>
            </a:r>
            <a:r>
              <a:rPr lang="ru-RU" sz="2000" dirty="0" smtClean="0">
                <a:solidFill>
                  <a:srgbClr val="002060"/>
                </a:solidFill>
                <a:latin typeface="Sanasoft Atlantic.kz" pitchFamily="34" charset="-52"/>
              </a:rPr>
              <a:t> – добрая истина. Так зашифровано слово вода. И это свойство ей дано именно в русском языке.</a:t>
            </a:r>
          </a:p>
          <a:p>
            <a:r>
              <a:rPr lang="ru-RU" sz="2000" dirty="0" smtClean="0">
                <a:solidFill>
                  <a:srgbClr val="002060"/>
                </a:solidFill>
                <a:latin typeface="Sanasoft Atlantic.kz" pitchFamily="34" charset="-52"/>
              </a:rPr>
              <a:t>Слово вода  в своем корне содержит положительное определение и обозначает животворящую природную силу. Нет такого народа , в языке которого это звучало бы иначе , потому что значение воды в жизни человека огромно и переоценить его невозможно. </a:t>
            </a:r>
            <a:endParaRPr lang="ru-RU" sz="2000" dirty="0">
              <a:solidFill>
                <a:srgbClr val="002060"/>
              </a:solidFill>
              <a:latin typeface="Sanasoft Atlantic.kz" pitchFamily="34" charset="-52"/>
            </a:endParaRPr>
          </a:p>
        </p:txBody>
      </p:sp>
      <p:pic>
        <p:nvPicPr>
          <p:cNvPr id="6146" name="Picture 2" descr="F:\проекты\река 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0152" y="4725144"/>
            <a:ext cx="2398124" cy="1790599"/>
          </a:xfrm>
          <a:prstGeom prst="rect">
            <a:avLst/>
          </a:prstGeom>
          <a:ln w="228600" cap="sq" cmpd="thickThin">
            <a:solidFill>
              <a:srgbClr val="0070C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1\Pictures\картинки\Vol.178 Water Air and Greenery\HJ127_72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7816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latin typeface="a_Albionic Bold" pitchFamily="2" charset="0"/>
              </a:rPr>
              <a:t>ИССЛЕДОВАНИЕ ВОДЫ</a:t>
            </a:r>
            <a:endParaRPr lang="ru-RU" dirty="0">
              <a:solidFill>
                <a:srgbClr val="C00000"/>
              </a:solidFill>
              <a:latin typeface="a_Albionic Bold" pitchFamily="2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900808"/>
          </a:xfrm>
        </p:spPr>
        <p:txBody>
          <a:bodyPr>
            <a:noAutofit/>
          </a:bodyPr>
          <a:lstStyle/>
          <a:p>
            <a:r>
              <a:rPr lang="ru-RU" sz="2000" cap="small" dirty="0" smtClean="0">
                <a:solidFill>
                  <a:srgbClr val="002060"/>
                </a:solidFill>
                <a:latin typeface="Sanasoft Atlantic.kz" pitchFamily="34" charset="-52"/>
              </a:rPr>
              <a:t>Исследование воды из скважины в С. </a:t>
            </a:r>
            <a:r>
              <a:rPr lang="ru-RU" sz="2000" cap="small" dirty="0" err="1" smtClean="0">
                <a:solidFill>
                  <a:srgbClr val="002060"/>
                </a:solidFill>
                <a:latin typeface="Sanasoft Atlantic.kz" pitchFamily="34" charset="-52"/>
              </a:rPr>
              <a:t>Актал</a:t>
            </a:r>
            <a:r>
              <a:rPr lang="ru-RU" sz="2000" cap="small" dirty="0" smtClean="0">
                <a:solidFill>
                  <a:srgbClr val="002060"/>
                </a:solidFill>
                <a:latin typeface="Sanasoft Atlantic.kz" pitchFamily="34" charset="-52"/>
              </a:rPr>
              <a:t> и скважины в с. Кош-Агач ул. Луговая, 34</a:t>
            </a:r>
          </a:p>
          <a:p>
            <a:r>
              <a:rPr lang="ru-RU" sz="2000" cap="small" dirty="0" smtClean="0">
                <a:solidFill>
                  <a:srgbClr val="002060"/>
                </a:solidFill>
                <a:latin typeface="Sanasoft Atlantic.kz" pitchFamily="34" charset="-52"/>
              </a:rPr>
              <a:t>Нами было проведено простое исследование-наблюдение за состоянием воды, набранной из двух скважин.</a:t>
            </a:r>
          </a:p>
          <a:p>
            <a:endParaRPr lang="ru-RU" sz="2000" dirty="0">
              <a:solidFill>
                <a:srgbClr val="002060"/>
              </a:solidFill>
              <a:latin typeface="Sanasoft Atlantic.kz" pitchFamily="34" charset="-52"/>
            </a:endParaRPr>
          </a:p>
        </p:txBody>
      </p:sp>
      <p:pic>
        <p:nvPicPr>
          <p:cNvPr id="7171" name="Picture 3" descr="F:\проекты\iCARCAYG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065" y="3789040"/>
            <a:ext cx="3481871" cy="2463588"/>
          </a:xfrm>
          <a:prstGeom prst="rect">
            <a:avLst/>
          </a:prstGeom>
          <a:ln w="228600" cap="sq" cmpd="thickThin">
            <a:solidFill>
              <a:srgbClr val="0070C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3580674"/>
            <a:ext cx="3922060" cy="28803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921</TotalTime>
  <Words>780</Words>
  <Application>Microsoft Office PowerPoint</Application>
  <PresentationFormat>Экран (4:3)</PresentationFormat>
  <Paragraphs>84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Слайд 1</vt:lpstr>
      <vt:lpstr>Слайд 2</vt:lpstr>
      <vt:lpstr>АКТУАЛЬНОСТЬ:</vt:lpstr>
      <vt:lpstr>ЦЕЛИ НАШЕГО ИССЛЕДОВАНИЯ</vt:lpstr>
      <vt:lpstr>Задачи</vt:lpstr>
      <vt:lpstr>ГИПОТЕЗА:</vt:lpstr>
      <vt:lpstr>МЕТОДЫ:</vt:lpstr>
      <vt:lpstr>ПРОИСХОЖДЕНИЕ СЛОВА «ВОДА»</vt:lpstr>
      <vt:lpstr>ИССЛЕДОВАНИЕ ВОДЫ</vt:lpstr>
      <vt:lpstr>Исследование воды</vt:lpstr>
      <vt:lpstr>ИССЛЕДОВАНИЕ ВОДЫ</vt:lpstr>
      <vt:lpstr>Анкета </vt:lpstr>
      <vt:lpstr>ВЫВОДЫ:</vt:lpstr>
      <vt:lpstr>ВЫВОДЫ:</vt:lpstr>
      <vt:lpstr>ЗАКЛЮЧЕНИЕ:</vt:lpstr>
      <vt:lpstr>Список использованной литературы:</vt:lpstr>
      <vt:lpstr>Слайд 17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user124</cp:lastModifiedBy>
  <cp:revision>88</cp:revision>
  <dcterms:created xsi:type="dcterms:W3CDTF">2014-04-14T11:06:10Z</dcterms:created>
  <dcterms:modified xsi:type="dcterms:W3CDTF">2016-08-29T08:14:56Z</dcterms:modified>
</cp:coreProperties>
</file>