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handoutMasterIdLst>
    <p:handoutMasterId r:id="rId29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c:style val="2"/>
  <c:chart>
    <c:autoTitleDeleted val="1"/>
    <c:plotArea>
      <c:layout>
        <c:manualLayout>
          <c:xMode val="edge"/>
          <c:yMode val="edge"/>
          <c:x val="6.3465996908809885E-2"/>
          <c:y val="0.10323149113609469"/>
          <c:w val="0.65794049459041737"/>
          <c:h val="0.80349335443636805"/>
        </c:manualLayout>
      </c:layout>
      <c:barChart>
        <c:barDir val="col"/>
        <c:grouping val="clustered"/>
        <c:varyColors val="0"/>
        <c:ser>
          <c:idx val="0"/>
          <c:order val="0"/>
          <c:tx>
            <c:v>Столбец 1</c:v>
          </c:tx>
          <c:spPr>
            <a:solidFill>
              <a:srgbClr val="004586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9.1</c:v>
              </c:pt>
              <c:pt idx="1">
                <c:v>2.4</c:v>
              </c:pt>
              <c:pt idx="2">
                <c:v>3.1</c:v>
              </c:pt>
              <c:pt idx="3">
                <c:v>4.3</c:v>
              </c:pt>
            </c:numLit>
          </c:val>
        </c:ser>
        <c:ser>
          <c:idx val="1"/>
          <c:order val="1"/>
          <c:tx>
            <c:v>Столбец 2</c:v>
          </c:tx>
          <c:spPr>
            <a:solidFill>
              <a:srgbClr val="FF420E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3.2</c:v>
              </c:pt>
              <c:pt idx="1">
                <c:v>8.8000000000000007</c:v>
              </c:pt>
              <c:pt idx="2">
                <c:v>1.5</c:v>
              </c:pt>
              <c:pt idx="3">
                <c:v>9.02</c:v>
              </c:pt>
            </c:numLit>
          </c:val>
        </c:ser>
        <c:ser>
          <c:idx val="2"/>
          <c:order val="2"/>
          <c:tx>
            <c:v>Столбец 3</c:v>
          </c:tx>
          <c:spPr>
            <a:solidFill>
              <a:srgbClr val="FFD320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4.54</c:v>
              </c:pt>
              <c:pt idx="1">
                <c:v>9.65</c:v>
              </c:pt>
              <c:pt idx="2">
                <c:v>3.7</c:v>
              </c:pt>
              <c:pt idx="3">
                <c:v>6.2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4945920"/>
        <c:axId val="274944384"/>
      </c:barChart>
      <c:valAx>
        <c:axId val="274944384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ru-RU"/>
          </a:p>
        </c:txPr>
        <c:crossAx val="274945920"/>
        <c:crosses val="autoZero"/>
        <c:crossBetween val="between"/>
      </c:valAx>
      <c:catAx>
        <c:axId val="274945920"/>
        <c:scaling>
          <c:orientation val="minMax"/>
        </c:scaling>
        <c:delete val="0"/>
        <c:axPos val="b"/>
        <c:numFmt formatCode="[$-1000419]dd&quot;.&quot;mm&quot;.&quot;yyyy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ru-RU"/>
          </a:p>
        </c:txPr>
        <c:crossAx val="274944384"/>
        <c:crosses val="autoZero"/>
        <c:auto val="1"/>
        <c:lblAlgn val="ctr"/>
        <c:lblOffset val="100"/>
        <c:noMultiLvlLbl val="0"/>
      </c:catAx>
      <c:spPr>
        <a:noFill/>
        <a:ln>
          <a:solidFill>
            <a:srgbClr val="B3B3B3"/>
          </a:solidFill>
          <a:prstDash val="solid"/>
        </a:ln>
      </c:spPr>
    </c:plotArea>
    <c:legend>
      <c:legendPos val="r"/>
      <c:layout/>
      <c:overlay val="0"/>
      <c:spPr>
        <a:noFill/>
        <a:ln>
          <a:noFill/>
        </a:ln>
      </c:spPr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algn="r" hangingPunct="0">
              <a:defRPr sz="1400"/>
            </a:pPr>
            <a:fld id="{5C83855B-437B-4428-BE22-1C8FFAA13AC9}" type="datetimeFigureOut">
              <a:t>30.08.2016</a:t>
            </a:fld>
            <a:endParaRPr lang="ru-RU" sz="1200"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algn="r" hangingPunct="0">
              <a:defRPr sz="1400"/>
            </a:pPr>
            <a:fld id="{6FB7A586-1278-4B54-BEF9-17819DA9094C}" type="slidenum">
              <a:t>‹#›</a:t>
            </a:fld>
            <a:endParaRPr lang="ru-RU" sz="1200"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8897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299DD5B-6EC6-40F8-AE10-D0D0BD9F8DED}" type="datetimeFigureOut">
              <a:t>30.08.2016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119456B5-8796-4E2B-9A4C-576B03EE6EA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438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Arial Unicode MS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 wrap="square" lIns="90000" tIns="45000" rIns="90000" bIns="45000" anchor="t"/>
          <a:lstStyle/>
          <a:p>
            <a:pPr lvl="0"/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9D1E04D-0F1E-4832-82B5-D89287D74398}" type="slidenum">
              <a:t>2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>
            <a:spAutoFit/>
          </a:bodyPr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90880" y="878039"/>
            <a:ext cx="4475520" cy="3164759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0920" y="4350240"/>
            <a:ext cx="4740840" cy="3512520"/>
          </a:xfrm>
        </p:spPr>
        <p:txBody>
          <a:bodyPr/>
          <a:lstStyle/>
          <a:p>
            <a:endParaRPr lang="ru-RU" sz="205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8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5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3538" y="1604963"/>
            <a:ext cx="2105025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604963"/>
            <a:ext cx="616585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5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1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3934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8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0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09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86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3244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3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4194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52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7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00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550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1738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263" y="1938338"/>
            <a:ext cx="3741737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71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1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261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932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8605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6089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9388" y="635000"/>
            <a:ext cx="1951037" cy="5624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5475" cy="5624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81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8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0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53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6887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8950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95640" y="2493000"/>
            <a:ext cx="8423640" cy="1079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6600" b="0" i="0" u="none" strike="noStrike" kern="1200" spc="0">
          <a:ln>
            <a:noFill/>
          </a:ln>
          <a:solidFill>
            <a:srgbClr val="006600"/>
          </a:solidFill>
          <a:latin typeface="Antikvar" pitchFamily="34"/>
          <a:ea typeface="Arial Unicode MS" pitchFamily="1"/>
          <a:cs typeface="Arial" pitchFamily="34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800" b="0" i="0" u="none" strike="noStrike" kern="1200" spc="0">
          <a:ln>
            <a:noFill/>
          </a:ln>
          <a:solidFill>
            <a:srgbClr val="006600"/>
          </a:solidFill>
          <a:latin typeface="Book Antiqua" pitchFamily="18"/>
          <a:ea typeface="Arial Unicode MS" pitchFamily="2"/>
          <a:cs typeface="Arial" pitchFamily="34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6600"/>
                </a:solidFill>
                <a:latin typeface="Book Antiqua" pitchFamily="16"/>
                <a:ea typeface="Arial Unicode MS" pitchFamily="2"/>
                <a:cs typeface="Arial" pitchFamily="3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17375E"/>
                </a:solidFill>
                <a:latin typeface="Arial" pitchFamily="32"/>
                <a:ea typeface="Arial Unicode MS" pitchFamily="2"/>
                <a:cs typeface="Arial" pitchFamily="3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ru-RU" sz="1800" b="0" i="0" u="none" strike="noStrike" kern="1200" spc="0">
          <a:ln>
            <a:noFill/>
          </a:ln>
          <a:solidFill>
            <a:srgbClr val="000000"/>
          </a:solidFill>
          <a:latin typeface="Book Antiqua" pitchFamily="18"/>
          <a:ea typeface="Arial Unicode MS" pitchFamily="2"/>
          <a:cs typeface="Arial" pitchFamily="34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800" b="0" i="0" u="none" strike="noStrike" kern="1200" spc="0">
          <a:ln>
            <a:noFill/>
          </a:ln>
          <a:solidFill>
            <a:srgbClr val="006600"/>
          </a:solidFill>
          <a:latin typeface="Book Antiqua" pitchFamily="18"/>
          <a:ea typeface="Arial Unicode MS" pitchFamily="2"/>
          <a:cs typeface="Arial" pitchFamily="34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71760" y="634320"/>
            <a:ext cx="780876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5919" y="1938960"/>
            <a:ext cx="7636680" cy="432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ru-RU" sz="291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291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254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218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ru-RU" sz="182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rial Unicode MS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3100" b="1" i="1" u="none" strike="noStrike">
          <a:ln>
            <a:noFill/>
          </a:ln>
          <a:solidFill>
            <a:srgbClr val="99284C"/>
          </a:solidFill>
          <a:latin typeface="Albany" pitchFamily="34"/>
          <a:ea typeface="Arial Unicode MS" pitchFamily="2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910" b="0" i="0" u="none" strike="noStrike">
          <a:ln>
            <a:noFill/>
          </a:ln>
          <a:solidFill>
            <a:srgbClr val="333333"/>
          </a:solidFill>
          <a:latin typeface="Albany" pitchFamily="34"/>
          <a:ea typeface="Arial Unicode MS" pitchFamily="2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.wmf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8" y="503999"/>
            <a:ext cx="8028441" cy="5911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Беседа про </a:t>
            </a:r>
            <a:br>
              <a:rPr lang="ru-RU"/>
            </a:br>
            <a:r>
              <a:rPr lang="ru-RU"/>
              <a:t>                          солнышко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5040" y="1159920"/>
            <a:ext cx="3926880" cy="467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6000" y="1710360"/>
            <a:ext cx="3990960" cy="469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/>
          <p:nvPr/>
        </p:nvSpPr>
        <p:spPr>
          <a:xfrm>
            <a:off x="457200" y="432000"/>
            <a:ext cx="8229240" cy="43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">
            <a:off x="790800" y="1808818"/>
            <a:ext cx="3436919" cy="4582799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8000" y="1779120"/>
            <a:ext cx="3816000" cy="4480560"/>
          </a:xfrm>
        </p:spPr>
      </p:pic>
      <p:sp>
        <p:nvSpPr>
          <p:cNvPr id="5" name="Заголовок 4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2400" i="0">
                <a:solidFill>
                  <a:srgbClr val="C00000"/>
                </a:solidFill>
                <a:latin typeface="Book Antiqua" pitchFamily="18"/>
                <a:cs typeface="Arial" pitchFamily="34"/>
              </a:rPr>
              <a:t>НАБЛЮДЕНИЕ </a:t>
            </a:r>
            <a:br>
              <a:rPr lang="ru-RU" sz="2400" i="0">
                <a:solidFill>
                  <a:srgbClr val="C00000"/>
                </a:solidFill>
                <a:latin typeface="Book Antiqua" pitchFamily="18"/>
                <a:cs typeface="Arial" pitchFamily="34"/>
              </a:rPr>
            </a:br>
            <a:r>
              <a:rPr lang="ru-RU" sz="2400" i="0">
                <a:solidFill>
                  <a:srgbClr val="C00000"/>
                </a:solidFill>
                <a:latin typeface="Book Antiqua" pitchFamily="18"/>
                <a:cs typeface="Arial" pitchFamily="34"/>
              </a:rPr>
              <a:t>ЗА СОЛНЫШКОМ  НА ПРОГУЛКЕ</a:t>
            </a:r>
          </a:p>
        </p:txBody>
      </p:sp>
      <p:pic>
        <p:nvPicPr>
          <p:cNvPr id="6" name="Рисунок 4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08479" y="1080000"/>
            <a:ext cx="1847519" cy="194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6920"/>
            <a:ext cx="646920" cy="2224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П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К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А</a:t>
            </a:r>
          </a:p>
        </p:txBody>
      </p:sp>
      <p:sp>
        <p:nvSpPr>
          <p:cNvPr id="3" name="Rectangle 1"/>
          <p:cNvSpPr/>
          <p:nvPr/>
        </p:nvSpPr>
        <p:spPr>
          <a:xfrm>
            <a:off x="285840" y="1943280"/>
            <a:ext cx="718200" cy="3017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С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Н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Ы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Ш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К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О,</a:t>
            </a:r>
          </a:p>
        </p:txBody>
      </p:sp>
      <p:sp>
        <p:nvSpPr>
          <p:cNvPr id="4" name="Rectangle 1"/>
          <p:cNvSpPr/>
          <p:nvPr/>
        </p:nvSpPr>
        <p:spPr>
          <a:xfrm>
            <a:off x="642960" y="3825360"/>
            <a:ext cx="928439" cy="3017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П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К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А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Ж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С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Ь!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0000" y="503999"/>
            <a:ext cx="3168000" cy="3024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6000" y="3799800"/>
            <a:ext cx="3528000" cy="246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4000" y="487800"/>
            <a:ext cx="3240000" cy="331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7320" y="3600000"/>
            <a:ext cx="3406680" cy="28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7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6000" y="2664000"/>
            <a:ext cx="2142720" cy="1236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03999"/>
            <a:ext cx="3671999" cy="275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3600000"/>
            <a:ext cx="3456000" cy="26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6000" y="3582360"/>
            <a:ext cx="3876120" cy="268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76000" y="503999"/>
            <a:ext cx="2448000" cy="2076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1240" y="2304000"/>
            <a:ext cx="1904760" cy="1428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03999"/>
            <a:ext cx="7992000" cy="54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4000" y="287280"/>
            <a:ext cx="756540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spc="0">
                <a:ln>
                  <a:noFill/>
                </a:ln>
                <a:solidFill>
                  <a:srgbClr val="C00000"/>
                </a:solidFill>
                <a:latin typeface="Arial" pitchFamily="34"/>
                <a:ea typeface="Times New Roman" pitchFamily="1"/>
                <a:cs typeface="Mangal" pitchFamily="2"/>
              </a:rPr>
              <a:t>                 РИСОВАНИЕ  «ЛАСКОВОЕ СОЛНЫШКО»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0000" y="1152000"/>
            <a:ext cx="2712240" cy="2160000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8000" y="1152000"/>
            <a:ext cx="2664000" cy="2232000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0000" y="3528000"/>
            <a:ext cx="2736000" cy="2592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04000" y="3528000"/>
            <a:ext cx="2880000" cy="2673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03999"/>
            <a:ext cx="1944000" cy="207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03999"/>
            <a:ext cx="8136000" cy="61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426200">
            <a:off x="2723495" y="2014294"/>
            <a:ext cx="2951999" cy="3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0" y="0"/>
            <a:ext cx="9143640" cy="4568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Rectangle 3"/>
          <p:cNvSpPr/>
          <p:nvPr/>
        </p:nvSpPr>
        <p:spPr>
          <a:xfrm>
            <a:off x="1080000" y="287280"/>
            <a:ext cx="5830200" cy="864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C00000"/>
                </a:solidFill>
                <a:latin typeface="Arial" pitchFamily="34"/>
                <a:ea typeface="Times New Roman" pitchFamily="1"/>
                <a:cs typeface="Mangal" pitchFamily="2"/>
              </a:rPr>
              <a:t>РАЗВЛЕЧЕНИЕ  «СОЛНЕЧНЫЙ  ЗАЙЧИК»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000" y="1152000"/>
            <a:ext cx="3600000" cy="35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6000" y="2592000"/>
            <a:ext cx="3744000" cy="38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51000">
            <a:off x="6061754" y="1197214"/>
            <a:ext cx="2316600" cy="15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Чтение сказки К. Чуковского </a:t>
            </a:r>
            <a:br>
              <a:rPr lang="ru-RU"/>
            </a:br>
            <a:r>
              <a:rPr lang="ru-RU"/>
              <a:t>« Краденое солнце»</a:t>
            </a: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4294967295"/>
          </p:nvPr>
        </p:nvGraphicFramePr>
        <p:xfrm>
          <a:off x="745919" y="1938960"/>
          <a:ext cx="3726360" cy="2060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040" y="1689479"/>
            <a:ext cx="3990960" cy="3854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760400">
            <a:off x="4554271" y="3336535"/>
            <a:ext cx="4303800" cy="3228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4000" y="1728000"/>
            <a:ext cx="3671999" cy="1428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Рисуем портрет « Солнышко»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6000" y="1368000"/>
            <a:ext cx="3888000" cy="245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3663720"/>
            <a:ext cx="4020120" cy="288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4000" y="4176000"/>
            <a:ext cx="3528000" cy="18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4000" y="1512000"/>
            <a:ext cx="3335760" cy="18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/>
          <p:nvPr/>
        </p:nvSpPr>
        <p:spPr>
          <a:xfrm>
            <a:off x="928800" y="6072120"/>
            <a:ext cx="7854480" cy="785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1900" b="1" i="1" u="none" strike="noStrike" kern="1200" spc="0">
                <a:ln>
                  <a:noFill/>
                </a:ln>
                <a:solidFill>
                  <a:srgbClr val="002060"/>
                </a:solidFill>
                <a:latin typeface="Book Antiqua" pitchFamily="18"/>
                <a:ea typeface="Arial Unicode MS" pitchFamily="2"/>
                <a:cs typeface="Arial" pitchFamily="34"/>
              </a:rPr>
              <a:t>Составила: Кузнецова Татьяна Владимировна</a:t>
            </a:r>
          </a:p>
        </p:txBody>
      </p:sp>
      <p:sp>
        <p:nvSpPr>
          <p:cNvPr id="3" name="Прямоугольник 4"/>
          <p:cNvSpPr/>
          <p:nvPr/>
        </p:nvSpPr>
        <p:spPr>
          <a:xfrm>
            <a:off x="3157559" y="3786120"/>
            <a:ext cx="2791440" cy="39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( из опыта работы)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480" y="1443240"/>
            <a:ext cx="7904520" cy="46288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Проект « Сыпучие крупинки СОЛНЦА»</a:t>
            </a:r>
          </a:p>
        </p:txBody>
      </p:sp>
      <p:sp>
        <p:nvSpPr>
          <p:cNvPr id="6" name="Подзаголовок 5"/>
          <p:cNvSpPr txBox="1">
            <a:spLocks noGrp="1"/>
          </p:cNvSpPr>
          <p:nvPr>
            <p:ph type="subTitle" idx="4294967295"/>
          </p:nvPr>
        </p:nvSpPr>
        <p:spPr>
          <a:xfrm>
            <a:off x="591480" y="1443240"/>
            <a:ext cx="7791120" cy="4816440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indent="0" algn="ctr"/>
            <a:endParaRPr lang="ru-RU" sz="2400" dirty="0">
              <a:solidFill>
                <a:srgbClr val="99284C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4830840" y="443520"/>
            <a:ext cx="3304800" cy="14324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Совместная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Times New Roman" pitchFamily="1"/>
                <a:cs typeface="Mangal" pitchFamily="2"/>
              </a:rPr>
              <a:t> работа с родителями: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spc="0">
                <a:ln>
                  <a:noFill/>
                </a:ln>
                <a:solidFill>
                  <a:srgbClr val="FFC000"/>
                </a:solidFill>
                <a:latin typeface="Arial" pitchFamily="34"/>
                <a:ea typeface="Times New Roman" pitchFamily="1"/>
                <a:cs typeface="Mangal" pitchFamily="2"/>
              </a:rPr>
              <a:t>«СОЛНЦЕ – ЯСНОЕ,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0" u="none" strike="noStrike" kern="1200" spc="0">
                <a:ln>
                  <a:noFill/>
                </a:ln>
                <a:solidFill>
                  <a:srgbClr val="FF0000"/>
                </a:solidFill>
                <a:latin typeface="Arial" pitchFamily="34"/>
                <a:ea typeface="Times New Roman" pitchFamily="1"/>
                <a:cs typeface="Mangal" pitchFamily="2"/>
              </a:rPr>
              <a:t>СОЛНЦЕ – КРАСНОЕ»</a:t>
            </a:r>
          </a:p>
        </p:txBody>
      </p:sp>
      <p:pic>
        <p:nvPicPr>
          <p:cNvPr id="3" name="Рисунок 6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840" y="1643039"/>
            <a:ext cx="1469160" cy="140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040" y="216000"/>
            <a:ext cx="3414960" cy="38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4000" y="1831680"/>
            <a:ext cx="2955599" cy="3928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0000" y="3150360"/>
            <a:ext cx="3027600" cy="3401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Развлечение « Солнечный зайчик»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6000" y="1368000"/>
            <a:ext cx="2736000" cy="2592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1480" y="3430440"/>
            <a:ext cx="3224520" cy="326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4000" y="2088000"/>
            <a:ext cx="2664000" cy="304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29200">
            <a:off x="6158912" y="862932"/>
            <a:ext cx="2691000" cy="281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1714319" y="357120"/>
            <a:ext cx="5571720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TextBox 3"/>
          <p:cNvSpPr/>
          <p:nvPr/>
        </p:nvSpPr>
        <p:spPr>
          <a:xfrm>
            <a:off x="1000080" y="928800"/>
            <a:ext cx="7857720" cy="303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76000"/>
            <a:ext cx="1203480" cy="1301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Вот что у нас получилось!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359" y="576000"/>
            <a:ext cx="1203480" cy="130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4520" y="648000"/>
            <a:ext cx="1203480" cy="130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2088000"/>
            <a:ext cx="3744000" cy="4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">
            <a:off x="4309151" y="2143048"/>
            <a:ext cx="4261320" cy="413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879" y="503999"/>
            <a:ext cx="3948120" cy="417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2000" y="2088000"/>
            <a:ext cx="4206960" cy="440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4000" y="4824000"/>
            <a:ext cx="2160000" cy="1428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8000" y="515520"/>
            <a:ext cx="1944000" cy="1428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6680" y="503999"/>
            <a:ext cx="7969320" cy="57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7999" y="503999"/>
            <a:ext cx="3067559" cy="28569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/>
          <p:nvPr/>
        </p:nvSpPr>
        <p:spPr>
          <a:xfrm>
            <a:off x="857159" y="2143080"/>
            <a:ext cx="7998120" cy="210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ВИД  ПРОЕКТА: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среднесрочный,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групповой,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познавательно исследовательско - творческий,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Arial" pitchFamily="34"/>
              </a:rPr>
              <a:t>межпредметный.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4680000" y="1210319"/>
            <a:ext cx="3182400" cy="1551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Times New Roman" pitchFamily="1"/>
                <a:cs typeface="Mangal" pitchFamily="2"/>
              </a:rPr>
              <a:t>Солнышко, солнышко,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Times New Roman" pitchFamily="1"/>
                <a:cs typeface="Mangal" pitchFamily="2"/>
              </a:rPr>
              <a:t>Выгляни  в окошко;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Times New Roman" pitchFamily="1"/>
                <a:cs typeface="Mangal" pitchFamily="2"/>
              </a:rPr>
              <a:t>Любят тебя детки,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Times New Roman" pitchFamily="1"/>
                <a:cs typeface="Mangal" pitchFamily="2"/>
              </a:rPr>
              <a:t>Детки – малолетки.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Times New Roman" pitchFamily="1"/>
                <a:cs typeface="Mangal" pitchFamily="2"/>
              </a:rPr>
              <a:t>      (русская народная песенка)   </a:t>
            </a:r>
          </a:p>
        </p:txBody>
      </p:sp>
      <p:sp>
        <p:nvSpPr>
          <p:cNvPr id="5" name="WordArt 5"/>
          <p:cNvSpPr/>
          <p:nvPr/>
        </p:nvSpPr>
        <p:spPr>
          <a:xfrm>
            <a:off x="1643039" y="2928959"/>
            <a:ext cx="5986080" cy="645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000" y="576000"/>
            <a:ext cx="7703999" cy="47797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        </a:t>
            </a:r>
            <a:r>
              <a:rPr lang="ru-RU" sz="24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АКТУАЛЬНОСТЬ ПРОЕКТА: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</a:t>
            </a: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Сегодня все больше людей становятся сторонниками здорового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образа жизни. Очень радует, что среди них много молодых людей,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которые хотят оставаться здоровыми и красивыми всю жизнь,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растить здоровых детей. Вопрос здоровья – это, в первую очередь,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вопрос качества жизни. Одним из первых природных материалов,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с которыми дети встречаются в повседневной жизни, являются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солнце, песок и вода. Наблюдая за </a:t>
            </a:r>
            <a:r>
              <a:rPr lang="ru-RU" sz="1800" b="0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иг</a:t>
            </a: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-рами детей, а также во время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закаливающих процедур, ухаживанием за растениями, мы убедились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в актуальности выбранной темы, а именно в необходимости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получения знаний и представлений детей о солнечных лучах,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ролью солнца в нашей жизни (солнце - источник света и тепла),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в жизни живых существ и для здоровья людей.</a:t>
            </a:r>
            <a:endParaRPr lang="ru-RU" sz="18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/>
          <p:nvPr/>
        </p:nvSpPr>
        <p:spPr>
          <a:xfrm>
            <a:off x="1145520" y="503999"/>
            <a:ext cx="7998120" cy="6067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БАЗИСНЫЙ КОМПОНЕНТ: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работа по проекту проводится в рамках разделов программы Васильевой  М. А. (познавательное, социальное, физическое развитие).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                        </a:t>
            </a:r>
          </a:p>
          <a:p>
            <a:pPr marL="45720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0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Mangal" pitchFamily="2"/>
            </a:endParaRPr>
          </a:p>
          <a:p>
            <a:pPr marL="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УЧАСТНИКИ  ПРОЕКТА:</a:t>
            </a:r>
          </a:p>
          <a:p>
            <a:pPr marL="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- </a:t>
            </a: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дети  средней группы</a:t>
            </a:r>
          </a:p>
          <a:p>
            <a:pPr marL="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- </a:t>
            </a: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родители</a:t>
            </a:r>
          </a:p>
          <a:p>
            <a:pPr marL="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- </a:t>
            </a: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воспитатель</a:t>
            </a:r>
          </a:p>
          <a:p>
            <a:pPr marL="0" marR="0" lvl="0" indent="-456839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4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8000" y="4031999"/>
            <a:ext cx="2520000" cy="18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/>
          <p:nvPr/>
        </p:nvSpPr>
        <p:spPr>
          <a:xfrm>
            <a:off x="288000" y="648000"/>
            <a:ext cx="8855640" cy="6209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                              МЕТОДИЧЕСКИЕ  ЗАДАЧИ  ПРОЕКТА: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Развитие познавательных способностей детей  в  процессе совместной исследовательской деятельности;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Познакомить  детей   с  понятием: солнечные  лучи,   ролью   солнца  в  нашей  жизни   (солнце  -  источник  света  и  тепла);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Учить  видеть   характерные   особенности  осеннего  солнца  (убывает световой  день);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Развивать наблюдательность с помощью игр за солнцем.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Формирование у детей осознанных представлений о необходимости заботиться, о своём здоровье;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Поддерживание стремления детей активно вступать в познавательное общение, высказывать своё  мнение;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Воспитание бережного отношения к  природе.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Проанализировать нынешнее состояние проблемы  влияния наблюдений за солнцем  на эмоциональное состояние детей младшего дошкольного возраста.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AutoNum type="arabicPeriod"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Закреплять  представления  о  солнце  через   различные  виды  детской  деятельности.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 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 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Book Antiqua" pitchFamily="18"/>
                <a:ea typeface="Arial Unicode MS" pitchFamily="2"/>
                <a:cs typeface="Mangal" pitchFamily="2"/>
              </a:rPr>
              <a:t> 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000" b="0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>
              <a:ln>
                <a:noFill/>
              </a:ln>
              <a:solidFill>
                <a:srgbClr val="000000"/>
              </a:solidFill>
              <a:latin typeface="Book Antiqua" pitchFamily="18"/>
              <a:ea typeface="Arial Unicode MS" pitchFamily="2"/>
              <a:cs typeface="Arial" pitchFamily="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6200" y="3470039"/>
            <a:ext cx="7875360" cy="347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ПОМНИТЕ, ЧТО ДЛЯ ДЕТЕЙ СОЛНЦЕ – ЭТО ПОЛЕЗНОЕ ЛЕКАРСТВО.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999" y="503999"/>
            <a:ext cx="8063999" cy="58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80640" y="720000"/>
            <a:ext cx="7875360" cy="859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ПОМНИТЕ, ЧТО ДЛЯ ДЕТЕЙ СОЛНЦЕ –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  ЭТО ПОЛЕЗНОЕ ЛЕКАРСТВО.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00" y="462600"/>
            <a:ext cx="8214480" cy="5832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</a:t>
            </a:r>
            <a:r>
              <a:rPr lang="ru-RU" sz="2400" b="0" i="0" u="none" strike="noStrike" kern="1200" dirty="0">
                <a:ln>
                  <a:noFill/>
                </a:ln>
                <a:solidFill>
                  <a:srgbClr val="00AE00"/>
                </a:solidFill>
                <a:latin typeface="Arial" pitchFamily="18"/>
                <a:ea typeface="Arial Unicode MS" pitchFamily="2"/>
                <a:cs typeface="Mangal" pitchFamily="2"/>
              </a:rPr>
              <a:t>План работы с детьми средней группы в рамках      </a:t>
            </a:r>
            <a:endParaRPr lang="ru-RU" sz="2400" b="0" i="0" u="none" strike="noStrike" kern="1200" dirty="0" smtClean="0">
              <a:ln>
                <a:noFill/>
              </a:ln>
              <a:solidFill>
                <a:srgbClr val="00AE00"/>
              </a:solidFill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dirty="0">
                <a:solidFill>
                  <a:srgbClr val="00AE00"/>
                </a:solidFill>
                <a:latin typeface="Arial" pitchFamily="18"/>
                <a:ea typeface="Arial Unicode MS" pitchFamily="2"/>
                <a:cs typeface="Mangal" pitchFamily="2"/>
              </a:rPr>
              <a:t> </a:t>
            </a:r>
            <a:r>
              <a:rPr lang="ru-RU" sz="2400" dirty="0" smtClean="0">
                <a:solidFill>
                  <a:srgbClr val="00AE00"/>
                </a:solidFill>
                <a:latin typeface="Arial" pitchFamily="18"/>
                <a:ea typeface="Arial Unicode MS" pitchFamily="2"/>
                <a:cs typeface="Mangal" pitchFamily="2"/>
              </a:rPr>
              <a:t>            </a:t>
            </a:r>
            <a:r>
              <a:rPr lang="ru-RU" sz="2400" b="0" i="0" u="none" strike="noStrike" kern="1200" dirty="0" smtClean="0">
                <a:ln>
                  <a:noFill/>
                </a:ln>
                <a:solidFill>
                  <a:srgbClr val="00AE00"/>
                </a:solidFill>
                <a:latin typeface="Arial" pitchFamily="18"/>
                <a:ea typeface="Arial Unicode MS" pitchFamily="2"/>
                <a:cs typeface="Mangal" pitchFamily="2"/>
              </a:rPr>
              <a:t>проекта </a:t>
            </a:r>
            <a:r>
              <a:rPr lang="ru-RU" sz="2400" b="0" i="0" u="none" strike="noStrike" kern="1200" dirty="0">
                <a:ln>
                  <a:noFill/>
                </a:ln>
                <a:solidFill>
                  <a:srgbClr val="00AE00"/>
                </a:solidFill>
                <a:latin typeface="Arial" pitchFamily="18"/>
                <a:ea typeface="Arial Unicode MS" pitchFamily="2"/>
                <a:cs typeface="Mangal" pitchFamily="2"/>
              </a:rPr>
              <a:t>« Сыпучие крупинки СОЛНЦА».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</a:t>
            </a:r>
            <a:r>
              <a:rPr lang="ru-RU" sz="20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1 неделя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1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Беседа «Зачем нужно солнышко».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2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.Наблюдение за солнцем.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3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.П/и «Солнышко и дождик».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4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.Рисование «Ласковое солнышко ладошками»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5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Чтение художественной литературы  « В гостях у солнышка»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   </a:t>
            </a:r>
            <a:r>
              <a:rPr lang="ru-RU" sz="20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</a:t>
            </a:r>
            <a:r>
              <a:rPr lang="ru-RU" sz="20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2 неделя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1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Лепка «Солнышко, покажись».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2. </a:t>
            </a:r>
            <a:r>
              <a:rPr lang="ru-RU" sz="16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Чтение стихотворения о солнце.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3.</a:t>
            </a:r>
            <a:r>
              <a:rPr lang="ru-RU" sz="16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Д/И «Найди такую же»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4</a:t>
            </a:r>
            <a:r>
              <a:rPr lang="ru-RU" sz="16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. Разучивание песни «Солнышко выходи!»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5</a:t>
            </a:r>
            <a:r>
              <a:rPr lang="ru-RU" sz="1600" b="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</a:t>
            </a:r>
            <a:r>
              <a:rPr lang="ru-RU" sz="16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Наблюдение за солнцем.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dirty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6</a:t>
            </a:r>
            <a:r>
              <a:rPr lang="ru-RU" sz="16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.Заучивание наизусть стихов о солнышке.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999" y="576000"/>
            <a:ext cx="7992000" cy="578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</a:t>
            </a:r>
            <a:r>
              <a:rPr lang="ru-RU" sz="20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3 неделя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1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Развлечение « Солнечный зайчик».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2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Рисуем портрет « Солнышко».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3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Разучивание  танца «Солнечные зайчики».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4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Чтение сказки К. Чуковского « Краденое солнце».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5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Д/И «Похож- непохож».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6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 Наблюдение за солнцем.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7</a:t>
            </a: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.Заучивание потешек о солнце.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6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                   </a:t>
            </a:r>
            <a:r>
              <a:rPr lang="ru-RU" sz="20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4 неделя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1</a:t>
            </a:r>
            <a:r>
              <a:rPr lang="ru-RU" sz="20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. 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Опыт  со светом для растений.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2. 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Исполнения танца « Солнечных зайчиков»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     3. 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Просмотр мультфильма «Солнечный зайчик»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B80047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       </a:t>
            </a:r>
            <a:r>
              <a:rPr lang="ru-RU" sz="1600" b="1" i="0" u="none" strike="noStrike" kern="1200">
                <a:ln>
                  <a:noFill/>
                </a:ln>
                <a:solidFill>
                  <a:srgbClr val="94006B"/>
                </a:solidFill>
                <a:latin typeface="Arial" pitchFamily="18"/>
                <a:ea typeface="Arial Unicode MS" pitchFamily="2"/>
                <a:cs typeface="Mangal" pitchFamily="2"/>
              </a:rPr>
              <a:t> Продукты проекта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94006B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                     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94006B"/>
                </a:solidFill>
                <a:latin typeface="Arial" pitchFamily="18"/>
                <a:ea typeface="Arial Unicode MS" pitchFamily="2"/>
                <a:cs typeface="Mangal" pitchFamily="2"/>
              </a:rPr>
              <a:t>1.Презентация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 выставки своих рисунков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94006B"/>
                </a:solidFill>
                <a:latin typeface="Arial" pitchFamily="18"/>
                <a:ea typeface="Arial Unicode MS" pitchFamily="2"/>
                <a:cs typeface="Mangal" pitchFamily="2"/>
              </a:rPr>
              <a:t>        2.Презентация 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Работа по лепке «Солнышко, покажись!»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94006B"/>
                </a:solidFill>
                <a:latin typeface="Arial" pitchFamily="18"/>
                <a:ea typeface="Arial Unicode MS" pitchFamily="2"/>
                <a:cs typeface="Mangal" pitchFamily="2"/>
              </a:rPr>
              <a:t>                 3. 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Конкурс рисунков с родителями, «Солнце-ясное, солнце красное»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FF00FF"/>
                </a:solidFill>
                <a:latin typeface="Arial" pitchFamily="18"/>
                <a:ea typeface="Arial Unicode MS" pitchFamily="2"/>
                <a:cs typeface="Mangal" pitchFamily="2"/>
              </a:rPr>
              <a:t>4</a:t>
            </a:r>
            <a:r>
              <a:rPr lang="ru-RU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rPr>
              <a:t>. Постановка новой проблемы. Создаю ситуацию необходимости поиска новой информации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0" i="0" u="none" strike="noStrike" kern="1200">
              <a:ln>
                <a:noFill/>
              </a:ln>
              <a:solidFill>
                <a:srgbClr val="94006B"/>
              </a:solidFill>
              <a:latin typeface="Arial" pitchFamily="18"/>
              <a:ea typeface="Arial Unicode MS" pitchFamily="2"/>
              <a:cs typeface="Mangal" pitchFamily="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6000" y="503999"/>
            <a:ext cx="1860479" cy="165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665</Words>
  <Application>Microsoft Office PowerPoint</Application>
  <PresentationFormat>Экран (4:3)</PresentationFormat>
  <Paragraphs>135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Обычный</vt:lpstr>
      <vt:lpstr>Обычный 1</vt:lpstr>
      <vt:lpstr>prs-novelty</vt:lpstr>
      <vt:lpstr>Презентация PowerPoint</vt:lpstr>
      <vt:lpstr>Проект « Сыпучие крупинки СОЛНЦА»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Беседа про                            солнышко</vt:lpstr>
      <vt:lpstr>НАБЛЮДЕНИЕ  ЗА СОЛНЫШКОМ  НА ПРОГУЛКЕ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Чтение сказки К. Чуковского  « Краденое солнце»</vt:lpstr>
      <vt:lpstr>Рисуем портрет « Солнышко»</vt:lpstr>
      <vt:lpstr>Презентация PowerPoint</vt:lpstr>
      <vt:lpstr>Развлечение « Солнечный зайчик»</vt:lpstr>
      <vt:lpstr>Вот что у нас получилось!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VVK</dc:creator>
  <cp:lastModifiedBy>VVK</cp:lastModifiedBy>
  <cp:revision>7</cp:revision>
  <dcterms:modified xsi:type="dcterms:W3CDTF">2016-08-30T11:44:04Z</dcterms:modified>
</cp:coreProperties>
</file>