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62" r:id="rId6"/>
    <p:sldId id="263" r:id="rId7"/>
    <p:sldId id="273" r:id="rId8"/>
    <p:sldId id="264" r:id="rId9"/>
    <p:sldId id="265" r:id="rId10"/>
    <p:sldId id="267" r:id="rId11"/>
    <p:sldId id="269" r:id="rId12"/>
    <p:sldId id="274" r:id="rId13"/>
    <p:sldId id="282" r:id="rId14"/>
    <p:sldId id="285" r:id="rId15"/>
    <p:sldId id="286" r:id="rId16"/>
    <p:sldId id="284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C05E7-EA76-4B40-8667-6ABCE5AA6E45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83ED9-7A69-4AC8-A3BB-55B12021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83ED9-7A69-4AC8-A3BB-55B120216EF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4A77FE-DC39-4CA6-B32E-107D27DFE791}" type="datetimeFigureOut">
              <a:rPr lang="ru-RU" smtClean="0"/>
              <a:pPr/>
              <a:t>30.08.2016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611ED3-E28B-46B5-B62C-EB31FF823DA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Lena\Desktop\2&#1084;&#1080;&#1088;.&#1074;\zhuravli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Lena\Desktop\2&#1084;&#1080;&#1088;.&#1074;\metronom2.mp3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Lena\Desktop\2&#1084;&#1080;&#1088;.&#1074;\&#1085;&#1072;&#1096;&#1077;&#1089;&#1090;&#1074;&#1080;&#1077;%202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Рабочий стол\вов на дв\3Без имени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642918"/>
            <a:ext cx="5429288" cy="31628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500306"/>
            <a:ext cx="7858180" cy="31861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Окончанию Второй мировой войны посвящается...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715016"/>
            <a:ext cx="3601782" cy="96678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100" b="1" dirty="0" err="1" smtClean="0"/>
              <a:t>Кошлань</a:t>
            </a:r>
            <a:r>
              <a:rPr lang="ru-RU" sz="2100" b="1" dirty="0" smtClean="0"/>
              <a:t> В.В.</a:t>
            </a:r>
          </a:p>
          <a:p>
            <a:pPr algn="ctr"/>
            <a:r>
              <a:rPr lang="ru-RU" sz="2100" b="1" dirty="0" smtClean="0"/>
              <a:t>МОУ «Школа – гимназия» №6</a:t>
            </a:r>
            <a:endParaRPr lang="ru-RU" sz="2100" b="1" dirty="0" smtClean="0"/>
          </a:p>
        </p:txBody>
      </p:sp>
      <p:pic>
        <p:nvPicPr>
          <p:cNvPr id="1027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3"/>
            <a:ext cx="5786446" cy="2924947"/>
          </a:xfrm>
          <a:prstGeom prst="rect">
            <a:avLst/>
          </a:prstGeom>
          <a:noFill/>
        </p:spPr>
      </p:pic>
      <p:pic>
        <p:nvPicPr>
          <p:cNvPr id="6" name="zhuravl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572396" y="1357298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Лена\Рабочий стол\вов на дв\300px-US_landin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4214842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C:\Documents and Settings\Лена\Рабочий стол\вов на дв\kap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214686"/>
            <a:ext cx="3374033" cy="2009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71480"/>
            <a:ext cx="7772400" cy="150971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</a:t>
            </a:r>
            <a:r>
              <a:rPr lang="ru-RU" sz="2800" dirty="0" smtClean="0"/>
              <a:t>Японское правительство вынашивало планы создания </a:t>
            </a:r>
            <a:r>
              <a:rPr lang="ru-RU" sz="2800" b="1" dirty="0" smtClean="0">
                <a:solidFill>
                  <a:srgbClr val="FF0000"/>
                </a:solidFill>
              </a:rPr>
              <a:t>«Великой Японии» </a:t>
            </a:r>
            <a:r>
              <a:rPr lang="ru-RU" sz="2800" dirty="0" smtClean="0"/>
              <a:t>на покорённой территории </a:t>
            </a:r>
            <a:r>
              <a:rPr lang="ru-RU" sz="2800" dirty="0" smtClean="0">
                <a:solidFill>
                  <a:srgbClr val="FF0000"/>
                </a:solidFill>
              </a:rPr>
              <a:t>Дальнего Востока, Юго-Восточной Азии и островов Тихого океана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Лена\Рабочий стол\вов на дв\американские солда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57166"/>
            <a:ext cx="2500330" cy="1875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Documents and Settings\Лена\Рабочий стол\вов на дв\s320x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6"/>
            <a:ext cx="3143272" cy="2497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857232"/>
            <a:ext cx="6929454" cy="186690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</a:t>
            </a:r>
            <a:r>
              <a:rPr lang="ru-RU" sz="3200" b="1" u="sng" dirty="0" smtClean="0">
                <a:solidFill>
                  <a:srgbClr val="FF0000"/>
                </a:solidFill>
              </a:rPr>
              <a:t>С декабря 1941г.  </a:t>
            </a:r>
            <a:r>
              <a:rPr lang="ru-RU" sz="3200" dirty="0" smtClean="0"/>
              <a:t>активные военные действия против Японии вели </a:t>
            </a:r>
            <a:r>
              <a:rPr lang="ru-RU" sz="3200" i="1" dirty="0" smtClean="0">
                <a:solidFill>
                  <a:srgbClr val="FF0000"/>
                </a:solidFill>
              </a:rPr>
              <a:t>британские, голландские, индийские, австралийские</a:t>
            </a:r>
            <a:r>
              <a:rPr lang="ru-RU" sz="3200" dirty="0" smtClean="0"/>
              <a:t> вооружённые силы.</a:t>
            </a:r>
          </a:p>
          <a:p>
            <a:endParaRPr lang="ru-RU" sz="3200" dirty="0"/>
          </a:p>
        </p:txBody>
      </p:sp>
      <p:pic>
        <p:nvPicPr>
          <p:cNvPr id="8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71876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Лена\Мои документы\ВОВ\медальза победу над японией\медаль за победу над японие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85728"/>
            <a:ext cx="1662119" cy="3061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9 августа 1945 года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СССР </a:t>
            </a:r>
            <a:r>
              <a:rPr lang="ru-RU" sz="2800" dirty="0" smtClean="0"/>
              <a:t>начал боевые действия </a:t>
            </a:r>
          </a:p>
          <a:p>
            <a:pPr algn="ctr"/>
            <a:r>
              <a:rPr lang="ru-RU" sz="2800" dirty="0" smtClean="0"/>
              <a:t>против Японии.</a:t>
            </a:r>
          </a:p>
          <a:p>
            <a:r>
              <a:rPr lang="ru-RU" sz="2800" dirty="0" smtClean="0"/>
              <a:t>  В ходе </a:t>
            </a:r>
            <a:r>
              <a:rPr lang="ru-RU" sz="2800" u="sng" dirty="0" smtClean="0">
                <a:solidFill>
                  <a:srgbClr val="FF0000"/>
                </a:solidFill>
              </a:rPr>
              <a:t>Маньчжурской операции</a:t>
            </a:r>
          </a:p>
          <a:p>
            <a:r>
              <a:rPr lang="ru-RU" sz="2800" dirty="0" smtClean="0"/>
              <a:t> советские войска в короткий срок </a:t>
            </a:r>
          </a:p>
          <a:p>
            <a:r>
              <a:rPr lang="ru-RU" sz="2800" dirty="0" smtClean="0"/>
              <a:t>разгромили  японскую </a:t>
            </a:r>
            <a:r>
              <a:rPr lang="ru-RU" sz="2800" dirty="0" err="1" smtClean="0"/>
              <a:t>Квантунскую</a:t>
            </a:r>
            <a:r>
              <a:rPr lang="ru-RU" sz="2800" dirty="0" smtClean="0"/>
              <a:t> армию. 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000504"/>
            <a:ext cx="5786446" cy="2639195"/>
          </a:xfrm>
          <a:prstGeom prst="rect">
            <a:avLst/>
          </a:prstGeom>
          <a:noFill/>
        </p:spPr>
      </p:pic>
      <p:pic>
        <p:nvPicPr>
          <p:cNvPr id="4098" name="Picture 2" descr="C:\Documents and Settings\Лена\Рабочий стол\вов на дв\175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786190"/>
            <a:ext cx="3286148" cy="2749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Лена\Рабочий стол\вов на дв\17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86124"/>
            <a:ext cx="4071966" cy="280383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7843838" cy="2938472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      </a:t>
            </a:r>
          </a:p>
          <a:p>
            <a:r>
              <a:rPr lang="ru-RU" sz="2800" b="1" i="1" dirty="0" smtClean="0"/>
              <a:t>      В результате ожесточенных боев советские солдаты справились с 3- миллионной </a:t>
            </a:r>
            <a:r>
              <a:rPr lang="ru-RU" sz="2800" b="1" i="1" dirty="0" err="1" smtClean="0"/>
              <a:t>Квантунской</a:t>
            </a:r>
            <a:r>
              <a:rPr lang="ru-RU" sz="2800" b="1" i="1" dirty="0" smtClean="0"/>
              <a:t> армией </a:t>
            </a:r>
            <a:r>
              <a:rPr lang="ru-RU" sz="2800" b="1" i="1" dirty="0" smtClean="0">
                <a:solidFill>
                  <a:srgbClr val="FF0000"/>
                </a:solidFill>
              </a:rPr>
              <a:t>за 24 дня</a:t>
            </a:r>
            <a:r>
              <a:rPr lang="ru-RU" sz="2800" b="1" i="1" dirty="0" smtClean="0"/>
              <a:t>. Во время  сражений </a:t>
            </a:r>
            <a:r>
              <a:rPr lang="ru-RU" sz="2800" b="1" i="1" dirty="0" smtClean="0">
                <a:solidFill>
                  <a:srgbClr val="FF0000"/>
                </a:solidFill>
              </a:rPr>
              <a:t>погибло более 8 тысяч и ранено более 22 тысяч </a:t>
            </a:r>
            <a:r>
              <a:rPr lang="ru-RU" sz="2800" b="1" i="1" dirty="0" smtClean="0"/>
              <a:t>советских солдат и офицеров.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Лена\Мои документы\ВОВ\солдат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3047997" cy="22859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 descr="C:\Documents and Settings\Лена\Рабочий стол\победа\победа1.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4543425" cy="3057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7772400" cy="257176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   </a:t>
            </a:r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r>
              <a:rPr lang="ru-RU" sz="3200" b="1" i="1" dirty="0" smtClean="0"/>
              <a:t>Ценой нечеловеческих усилий советские солдаты не только </a:t>
            </a:r>
            <a:r>
              <a:rPr lang="ru-RU" sz="3200" b="1" i="1" dirty="0" smtClean="0">
                <a:solidFill>
                  <a:srgbClr val="FF0000"/>
                </a:solidFill>
              </a:rPr>
              <a:t>отстояли Родину, но и избавили мир от фашизма, </a:t>
            </a:r>
            <a:r>
              <a:rPr lang="ru-RU" sz="3200" b="1" i="1" dirty="0" smtClean="0"/>
              <a:t>подарили возможность жить и творить на всей земле.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7772400" cy="321471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   </a:t>
            </a:r>
            <a:r>
              <a:rPr lang="ru-RU" sz="3200" b="1" i="1" dirty="0" smtClean="0"/>
              <a:t>Вторая мировая  - суровая и кровопролитная война, которая закончилась </a:t>
            </a:r>
            <a:r>
              <a:rPr lang="ru-RU" sz="3200" b="1" i="1" dirty="0" smtClean="0">
                <a:solidFill>
                  <a:srgbClr val="FF0000"/>
                </a:solidFill>
              </a:rPr>
              <a:t>на Дальнем Востоке</a:t>
            </a:r>
            <a:r>
              <a:rPr lang="ru-RU" sz="3200" b="1" i="1" dirty="0" smtClean="0"/>
              <a:t>, когда была одержана </a:t>
            </a:r>
            <a:r>
              <a:rPr lang="ru-RU" sz="3200" b="1" i="1" dirty="0" smtClean="0">
                <a:solidFill>
                  <a:srgbClr val="FF0000"/>
                </a:solidFill>
              </a:rPr>
              <a:t>победа над Японией </a:t>
            </a:r>
            <a:r>
              <a:rPr lang="ru-RU" sz="3200" b="1" i="1" dirty="0" smtClean="0"/>
              <a:t>– последним союзником фашистской Германии.</a:t>
            </a:r>
            <a:endParaRPr lang="ru-RU" sz="32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pic>
        <p:nvPicPr>
          <p:cNvPr id="7170" name="Picture 2" descr="C:\Documents and Settings\Лена\Мои документы\ВОВ\медальза победу над японией\медаль за победу над японией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71876"/>
            <a:ext cx="2576528" cy="2983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Мои документы\ВОВ\стих4_files\1db6da80492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0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Немного осталось из тех, кто в боях</a:t>
            </a:r>
            <a:br>
              <a:rPr lang="ru-RU" sz="3200" b="1" i="1" dirty="0" smtClean="0"/>
            </a:br>
            <a:r>
              <a:rPr lang="ru-RU" sz="3200" b="1" i="1" dirty="0" smtClean="0"/>
              <a:t>Прошли до Берлина полсвета -</a:t>
            </a:r>
            <a:br>
              <a:rPr lang="ru-RU" sz="3200" b="1" i="1" dirty="0" smtClean="0"/>
            </a:br>
            <a:r>
              <a:rPr lang="ru-RU" sz="3200" b="1" i="1" dirty="0" smtClean="0"/>
              <a:t>В мороз и пургу, через горе и страх.</a:t>
            </a:r>
            <a:br>
              <a:rPr lang="ru-RU" sz="3200" b="1" i="1" dirty="0" smtClean="0"/>
            </a:br>
            <a:r>
              <a:rPr lang="ru-RU" sz="3200" b="1" i="1" dirty="0" smtClean="0"/>
              <a:t>Пусть </a:t>
            </a:r>
            <a:r>
              <a:rPr lang="ru-RU" sz="3200" b="1" i="1" dirty="0" smtClean="0">
                <a:solidFill>
                  <a:srgbClr val="FF0000"/>
                </a:solidFill>
              </a:rPr>
              <a:t>помнят</a:t>
            </a:r>
            <a:r>
              <a:rPr lang="ru-RU" sz="3200" b="1" i="1" dirty="0" smtClean="0"/>
              <a:t> живые про это.</a:t>
            </a:r>
            <a:endParaRPr lang="ru-RU" sz="32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pic>
        <p:nvPicPr>
          <p:cNvPr id="5" name="metronom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643834" y="557214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7772400" cy="1362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ena\Desktop\площадь слав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7929618" cy="2917218"/>
          </a:xfrm>
          <a:prstGeom prst="rect">
            <a:avLst/>
          </a:prstGeom>
          <a:noFill/>
        </p:spPr>
      </p:pic>
      <p:pic>
        <p:nvPicPr>
          <p:cNvPr id="5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19" y="3357562"/>
            <a:ext cx="6924945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91361"/>
            <a:ext cx="4286280" cy="21666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92" cy="114298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/>
                <a:solidFill>
                  <a:srgbClr val="FF0000"/>
                </a:solidFill>
                <a:effectLst/>
              </a:rPr>
              <a:t>1 сентября 1939 –2 сентября 1945</a:t>
            </a:r>
            <a:endParaRPr lang="ru-RU" sz="44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5643602" cy="48577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    </a:t>
            </a:r>
            <a:r>
              <a:rPr lang="ru-RU" sz="2800" dirty="0" smtClean="0"/>
              <a:t>Вторая мировая война – крупнейшая война в истории человечества.</a:t>
            </a:r>
          </a:p>
          <a:p>
            <a:r>
              <a:rPr lang="ru-RU" sz="2800" dirty="0" smtClean="0"/>
              <a:t>   В этой  войне участвовало </a:t>
            </a:r>
            <a:r>
              <a:rPr lang="ru-RU" sz="2800" dirty="0" smtClean="0">
                <a:solidFill>
                  <a:srgbClr val="FF0000"/>
                </a:solidFill>
              </a:rPr>
              <a:t>62</a:t>
            </a:r>
            <a:r>
              <a:rPr lang="ru-RU" sz="2800" dirty="0" smtClean="0"/>
              <a:t> государства из </a:t>
            </a:r>
            <a:r>
              <a:rPr lang="ru-RU" sz="2800" dirty="0" smtClean="0">
                <a:solidFill>
                  <a:srgbClr val="FF0000"/>
                </a:solidFill>
              </a:rPr>
              <a:t>73</a:t>
            </a:r>
            <a:r>
              <a:rPr lang="ru-RU" sz="2800" dirty="0" smtClean="0"/>
              <a:t>, существовавших на тот момент. Боевые действия велись на территории </a:t>
            </a:r>
            <a:r>
              <a:rPr lang="ru-RU" sz="2800" dirty="0" smtClean="0">
                <a:solidFill>
                  <a:srgbClr val="FF0000"/>
                </a:solidFill>
              </a:rPr>
              <a:t>трёх континентов</a:t>
            </a:r>
            <a:r>
              <a:rPr lang="ru-RU" sz="2800" dirty="0" smtClean="0"/>
              <a:t> и в водах четырёх океанов.</a:t>
            </a:r>
            <a:endParaRPr lang="ru-RU" sz="2800" dirty="0"/>
          </a:p>
        </p:txBody>
      </p:sp>
      <p:pic>
        <p:nvPicPr>
          <p:cNvPr id="2050" name="Picture 2" descr="C:\Documents and Settings\Лена\Рабочий стол\вов на дв\320px-Infobox_image_for_WWII (5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714488"/>
            <a:ext cx="306358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429684" cy="13624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1 сентября 1939 г.</a:t>
            </a:r>
            <a:br>
              <a:rPr lang="ru-RU" sz="4800" dirty="0" smtClean="0">
                <a:ln/>
                <a:solidFill>
                  <a:srgbClr val="FF0000"/>
                </a:solidFill>
                <a:effectLst/>
              </a:rPr>
            </a:br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 в 04ч. 45 мин.</a:t>
            </a:r>
            <a:endParaRPr lang="ru-RU" sz="48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3116"/>
            <a:ext cx="8017032" cy="20712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Вооружённые силы Германии вторгаются в Польшу. Начинается Вторая мировая война.</a:t>
            </a:r>
            <a:endParaRPr lang="ru-RU" sz="32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3314"/>
            <a:ext cx="5786446" cy="2924947"/>
          </a:xfrm>
          <a:prstGeom prst="rect">
            <a:avLst/>
          </a:prstGeom>
          <a:noFill/>
        </p:spPr>
      </p:pic>
      <p:pic>
        <p:nvPicPr>
          <p:cNvPr id="3074" name="Picture 2" descr="C:\Documents and Settings\Лена\Рабочий стол\вов на дв\250px-Prague_1939_occup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429000"/>
            <a:ext cx="3175000" cy="2349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нашествие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86710" y="857232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772400" cy="13624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Участники Второй мировой войны</a:t>
            </a:r>
            <a:endParaRPr lang="ru-RU" sz="48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643050"/>
            <a:ext cx="7445528" cy="2571326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/>
              <a:t>Антигитлеровская коалиция: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СССР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Великобритания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США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Франция</a:t>
            </a:r>
          </a:p>
          <a:p>
            <a:pPr algn="r"/>
            <a:r>
              <a:rPr lang="ru-RU" sz="3200" dirty="0" smtClean="0"/>
              <a:t>В ходе войны к ним присоединилась многие государства мира (всего 49)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52434" y="938194"/>
            <a:ext cx="7772400" cy="136245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600" b="1" i="0" u="none" strike="noStrike" kern="1200" cap="none" spc="0" normalizeH="0" baseline="0" noProof="0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Documents and Settings\Лена\Рабочий стол\вов на дв\1235898303_land_lease_troy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143116"/>
            <a:ext cx="3381372" cy="2493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Documents and Settings\Лена\Рабочий стол\флаги мира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429000"/>
            <a:ext cx="714380" cy="535784"/>
          </a:xfrm>
          <a:prstGeom prst="rect">
            <a:avLst/>
          </a:prstGeom>
          <a:noFill/>
        </p:spPr>
      </p:pic>
      <p:pic>
        <p:nvPicPr>
          <p:cNvPr id="2051" name="Picture 3" descr="C:\Documents and Settings\Лена\Рабочий стол\флаги мира\images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000372"/>
            <a:ext cx="800094" cy="400047"/>
          </a:xfrm>
          <a:prstGeom prst="rect">
            <a:avLst/>
          </a:prstGeom>
          <a:noFill/>
        </p:spPr>
      </p:pic>
      <p:pic>
        <p:nvPicPr>
          <p:cNvPr id="2052" name="Picture 4" descr="C:\Documents and Settings\Лена\Рабочий стол\флаги мира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2285992"/>
            <a:ext cx="928694" cy="464347"/>
          </a:xfrm>
          <a:prstGeom prst="rect">
            <a:avLst/>
          </a:prstGeom>
          <a:noFill/>
        </p:spPr>
      </p:pic>
      <p:pic>
        <p:nvPicPr>
          <p:cNvPr id="2053" name="Picture 5" descr="C:\Documents and Settings\Лена\Рабочий стол\флаги мира\франц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4000504"/>
            <a:ext cx="877780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72400" cy="13624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Участники Второй мировой войны</a:t>
            </a:r>
            <a:endParaRPr lang="ru-RU" sz="48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71612"/>
            <a:ext cx="7659842" cy="2642764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/>
              <a:t>Нацистский блок:</a:t>
            </a:r>
          </a:p>
          <a:p>
            <a:pPr algn="ctr"/>
            <a:endParaRPr lang="ru-RU" sz="3200" dirty="0" smtClean="0"/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Германия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Италия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 Японская империя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Болгария</a:t>
            </a:r>
            <a:endParaRPr lang="ru-RU" sz="3200" b="1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908" y="4077480"/>
            <a:ext cx="5500726" cy="2780520"/>
          </a:xfrm>
          <a:prstGeom prst="rect">
            <a:avLst/>
          </a:prstGeom>
          <a:noFill/>
        </p:spPr>
      </p:pic>
      <p:pic>
        <p:nvPicPr>
          <p:cNvPr id="1026" name="Picture 2" descr="C:\Documents and Settings\Лена\Рабочий стол\вов на дв\муссолини и гитли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642918"/>
            <a:ext cx="1828800" cy="2495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Лена\Рабочий стол\вов на дв\император я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857628"/>
            <a:ext cx="1524000" cy="2019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388" y="3143248"/>
            <a:ext cx="246266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Гитлер и Муссолини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5857892"/>
            <a:ext cx="240957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Император Японии</a:t>
            </a:r>
          </a:p>
          <a:p>
            <a:pPr algn="ctr"/>
            <a:r>
              <a:rPr lang="ru-RU" b="1" dirty="0" smtClean="0"/>
              <a:t>Хирохито</a:t>
            </a:r>
            <a:endParaRPr lang="ru-RU" b="1" dirty="0"/>
          </a:p>
        </p:txBody>
      </p:sp>
      <p:pic>
        <p:nvPicPr>
          <p:cNvPr id="1028" name="Picture 4" descr="C:\Documents and Settings\Лена\Рабочий стол\флаги мира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929066"/>
            <a:ext cx="667615" cy="500066"/>
          </a:xfrm>
          <a:prstGeom prst="rect">
            <a:avLst/>
          </a:prstGeom>
          <a:noFill/>
        </p:spPr>
      </p:pic>
      <p:pic>
        <p:nvPicPr>
          <p:cNvPr id="1029" name="Picture 5" descr="C:\Documents and Settings\Лена\Рабочий стол\флаги мира\болгария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500570"/>
            <a:ext cx="914400" cy="647700"/>
          </a:xfrm>
          <a:prstGeom prst="rect">
            <a:avLst/>
          </a:prstGeom>
          <a:noFill/>
        </p:spPr>
      </p:pic>
      <p:pic>
        <p:nvPicPr>
          <p:cNvPr id="1030" name="Picture 6" descr="C:\Documents and Settings\Лена\Рабочий стол\флаги мира\италия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357562"/>
            <a:ext cx="777871" cy="500060"/>
          </a:xfrm>
          <a:prstGeom prst="rect">
            <a:avLst/>
          </a:prstGeom>
          <a:noFill/>
        </p:spPr>
      </p:pic>
      <p:pic>
        <p:nvPicPr>
          <p:cNvPr id="1031" name="Picture 7" descr="C:\Documents and Settings\Лена\Рабочий стол\вов на дв\imag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2643182"/>
            <a:ext cx="881062" cy="528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Documents and Settings\Лена\Рабочий стол\флаги мира\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84" y="1071546"/>
            <a:ext cx="9123116" cy="53438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719538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Театр военных действий</a:t>
            </a:r>
            <a:endParaRPr lang="ru-RU" sz="48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2" y="4286256"/>
            <a:ext cx="5359400" cy="2709083"/>
          </a:xfrm>
          <a:prstGeom prst="rect">
            <a:avLst/>
          </a:prstGeom>
          <a:noFill/>
        </p:spPr>
      </p:pic>
      <p:sp>
        <p:nvSpPr>
          <p:cNvPr id="10" name="Прямоугольная выноска 9"/>
          <p:cNvSpPr/>
          <p:nvPr/>
        </p:nvSpPr>
        <p:spPr>
          <a:xfrm>
            <a:off x="1714480" y="2357430"/>
            <a:ext cx="2214578" cy="357190"/>
          </a:xfrm>
          <a:prstGeom prst="wedgeRectCallout">
            <a:avLst>
              <a:gd name="adj1" fmla="val 76965"/>
              <a:gd name="adj2" fmla="val -130246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Западноевропейский</a:t>
            </a:r>
            <a:endParaRPr lang="ru-RU" sz="1400" b="1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4000496" y="1214422"/>
            <a:ext cx="2214578" cy="357190"/>
          </a:xfrm>
          <a:prstGeom prst="wedgeRectCallout">
            <a:avLst>
              <a:gd name="adj1" fmla="val 774"/>
              <a:gd name="adj2" fmla="val 124415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Восточноевропейский</a:t>
            </a:r>
            <a:endParaRPr lang="ru-RU" sz="1400" b="1" dirty="0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2214546" y="3214686"/>
            <a:ext cx="2286016" cy="285752"/>
          </a:xfrm>
          <a:prstGeom prst="wedgeRectCallout">
            <a:avLst>
              <a:gd name="adj1" fmla="val 52226"/>
              <a:gd name="adj2" fmla="val -311675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Средиземноморский</a:t>
            </a:r>
            <a:endParaRPr lang="ru-RU" sz="1400" b="1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643570" y="4071942"/>
            <a:ext cx="1500198" cy="428628"/>
          </a:xfrm>
          <a:prstGeom prst="wedgeRectCallout">
            <a:avLst>
              <a:gd name="adj1" fmla="val -101751"/>
              <a:gd name="adj2" fmla="val -336054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Африканский</a:t>
            </a:r>
            <a:endParaRPr lang="ru-RU" sz="1400" b="1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6715140" y="3500438"/>
            <a:ext cx="1785950" cy="357190"/>
          </a:xfrm>
          <a:prstGeom prst="wedgeRectCallout">
            <a:avLst>
              <a:gd name="adj1" fmla="val 13082"/>
              <a:gd name="adj2" fmla="val -231419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Тихоокеанский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Лена\Рабочий стол\вов на дв\238667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857628"/>
            <a:ext cx="3762383" cy="2825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Documents and Settings\Лена\Рабочий стол\вов на дв\акт о капутиляц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071678"/>
            <a:ext cx="2446859" cy="1857388"/>
          </a:xfrm>
          <a:prstGeom prst="rect">
            <a:avLst/>
          </a:prstGeom>
          <a:noFill/>
        </p:spPr>
      </p:pic>
      <p:pic>
        <p:nvPicPr>
          <p:cNvPr id="3074" name="Picture 2" descr="C:\Documents and Settings\Лена\Рабочий стол\вов на дв\американц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2786082" cy="2089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14290"/>
            <a:ext cx="7772400" cy="16430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002060"/>
                </a:solidFill>
              </a:rPr>
              <a:t>Акт о капитуляции был написан на 4-х языках, а дата вступления документа в силу </a:t>
            </a:r>
            <a:r>
              <a:rPr lang="ru-RU" sz="3200" b="1" i="1" dirty="0" smtClean="0">
                <a:solidFill>
                  <a:srgbClr val="FF0000"/>
                </a:solidFill>
              </a:rPr>
              <a:t>8 мая в 21.03 ч.</a:t>
            </a:r>
            <a:r>
              <a:rPr lang="ru-RU" sz="3200" dirty="0" smtClean="0">
                <a:solidFill>
                  <a:srgbClr val="002060"/>
                </a:solidFill>
              </a:rPr>
              <a:t> стала </a:t>
            </a:r>
            <a:r>
              <a:rPr lang="ru-RU" sz="3200" dirty="0" smtClean="0"/>
              <a:t> 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Днём Победы в Европе</a:t>
            </a:r>
            <a:endParaRPr lang="ru-RU" sz="40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7480"/>
            <a:ext cx="5500726" cy="27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ая прямоугольная выноска 9"/>
          <p:cNvSpPr/>
          <p:nvPr/>
        </p:nvSpPr>
        <p:spPr>
          <a:xfrm>
            <a:off x="142844" y="785794"/>
            <a:ext cx="1500198" cy="1112714"/>
          </a:xfrm>
          <a:prstGeom prst="wedgeRoundRectCallout">
            <a:avLst>
              <a:gd name="adj1" fmla="val 56810"/>
              <a:gd name="adj2" fmla="val 63444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9 мая 1945г.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4000528" cy="2022197"/>
          </a:xfrm>
          <a:prstGeom prst="rect">
            <a:avLst/>
          </a:prstGeom>
          <a:noFill/>
        </p:spPr>
      </p:pic>
      <p:pic>
        <p:nvPicPr>
          <p:cNvPr id="4098" name="Picture 2" descr="C:\Documents and Settings\Лена\Рабочий стол\побед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928670"/>
            <a:ext cx="1643074" cy="2333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772400" cy="64807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ln/>
                <a:solidFill>
                  <a:srgbClr val="FF0000"/>
                </a:solidFill>
                <a:effectLst/>
              </a:rPr>
              <a:t>Капитуляция Германии</a:t>
            </a:r>
            <a:endParaRPr lang="ru-RU" sz="480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6715172" cy="25713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</a:t>
            </a:r>
            <a:r>
              <a:rPr lang="ru-RU" sz="2800" b="1" dirty="0" smtClean="0">
                <a:solidFill>
                  <a:srgbClr val="FF0000"/>
                </a:solidFill>
              </a:rPr>
              <a:t>в 00.16 ч. </a:t>
            </a:r>
            <a:r>
              <a:rPr lang="ru-RU" sz="2800" b="1" dirty="0" smtClean="0"/>
              <a:t>б</a:t>
            </a:r>
            <a:r>
              <a:rPr lang="ru-RU" sz="2800" dirty="0" smtClean="0"/>
              <a:t>ыл подписан акт о </a:t>
            </a:r>
            <a:r>
              <a:rPr lang="ru-RU" sz="2800" b="1" i="1" dirty="0" smtClean="0">
                <a:solidFill>
                  <a:srgbClr val="FF0000"/>
                </a:solidFill>
              </a:rPr>
              <a:t>безоговорочной </a:t>
            </a:r>
            <a:r>
              <a:rPr lang="ru-RU" sz="2800" dirty="0" smtClean="0"/>
              <a:t>капитуляции Германии, подтвердивший время прекращения огня </a:t>
            </a:r>
            <a:r>
              <a:rPr lang="ru-RU" sz="2800" dirty="0" smtClean="0">
                <a:solidFill>
                  <a:srgbClr val="FF0000"/>
                </a:solidFill>
              </a:rPr>
              <a:t>8 мая 1945г</a:t>
            </a:r>
            <a:r>
              <a:rPr lang="ru-RU" sz="2800" dirty="0" smtClean="0"/>
              <a:t>. в </a:t>
            </a:r>
            <a:r>
              <a:rPr lang="ru-RU" sz="2800" b="1" dirty="0" smtClean="0">
                <a:solidFill>
                  <a:srgbClr val="FF0000"/>
                </a:solidFill>
              </a:rPr>
              <a:t>23.01 ч. </a:t>
            </a:r>
            <a:r>
              <a:rPr lang="ru-RU" sz="2800" dirty="0" smtClean="0"/>
              <a:t>по среднеевропейскому времени.</a:t>
            </a:r>
          </a:p>
          <a:p>
            <a:endParaRPr lang="ru-RU" sz="3200" dirty="0"/>
          </a:p>
        </p:txBody>
      </p:sp>
      <p:pic>
        <p:nvPicPr>
          <p:cNvPr id="4099" name="Picture 3" descr="C:\Documents and Settings\Лена\Рабочий стол\победа\капитуляц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429000"/>
            <a:ext cx="2500330" cy="1663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C:\Documents and Settings\Лена\Рабочий стол\победа\капитуляция гер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071942"/>
            <a:ext cx="2765122" cy="2066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072198" y="5072074"/>
            <a:ext cx="285911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Капитуляцию Германии </a:t>
            </a:r>
          </a:p>
          <a:p>
            <a:r>
              <a:rPr lang="ru-RU" sz="1600" b="1" dirty="0" smtClean="0"/>
              <a:t>принял маршал </a:t>
            </a:r>
            <a:r>
              <a:rPr lang="ru-RU" sz="1600" b="1" dirty="0" smtClean="0">
                <a:solidFill>
                  <a:srgbClr val="FF0000"/>
                </a:solidFill>
              </a:rPr>
              <a:t>Г.К.Жуков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6072206"/>
            <a:ext cx="4184287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Акт о капитуляции Германии подписал </a:t>
            </a:r>
          </a:p>
          <a:p>
            <a:r>
              <a:rPr lang="ru-RU" sz="1600" b="1" dirty="0" smtClean="0"/>
              <a:t>фельдмаршал </a:t>
            </a:r>
            <a:r>
              <a:rPr lang="ru-RU" sz="1600" b="1" dirty="0" smtClean="0">
                <a:solidFill>
                  <a:srgbClr val="FF0000"/>
                </a:solidFill>
              </a:rPr>
              <a:t>Вильгельм </a:t>
            </a:r>
            <a:r>
              <a:rPr lang="ru-RU" sz="1600" b="1" dirty="0" err="1" smtClean="0">
                <a:solidFill>
                  <a:srgbClr val="FF0000"/>
                </a:solidFill>
              </a:rPr>
              <a:t>Кейтель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а\Рабочий стол\вов на дв\250px-USS_Pennsylvania_moving_into_Lingayen_Gul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57166"/>
            <a:ext cx="238125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Documents and Settings\Лена\Рабочий стол\вов на дв\1241872038_pic_id97325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571744"/>
            <a:ext cx="4429156" cy="3543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28604"/>
            <a:ext cx="6357982" cy="27860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/>
              <a:t>Но </a:t>
            </a:r>
            <a:r>
              <a:rPr lang="ru-RU" sz="2800" b="1" i="1" dirty="0" smtClean="0">
                <a:solidFill>
                  <a:srgbClr val="FF0000"/>
                </a:solidFill>
              </a:rPr>
              <a:t>Вторая мировая война </a:t>
            </a:r>
            <a:r>
              <a:rPr lang="ru-RU" sz="2800" b="1" i="1" dirty="0" smtClean="0"/>
              <a:t>не закончилась. Боевые действия перенеслись на Тихоокеанский военный театр. Здесь активное сопротивление оказывал союзник Германии – </a:t>
            </a:r>
            <a:r>
              <a:rPr lang="ru-RU" sz="2800" b="1" i="1" dirty="0" smtClean="0">
                <a:solidFill>
                  <a:srgbClr val="FF0000"/>
                </a:solidFill>
              </a:rPr>
              <a:t>Японская империя.</a:t>
            </a:r>
          </a:p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3"/>
            <a:ext cx="5786446" cy="2924947"/>
          </a:xfrm>
          <a:prstGeom prst="rect">
            <a:avLst/>
          </a:prstGeom>
          <a:noFill/>
        </p:spPr>
      </p:pic>
      <p:pic>
        <p:nvPicPr>
          <p:cNvPr id="2051" name="Picture 3" descr="C:\Documents and Settings\Лена\Рабочий стол\вов на дв\83d108c991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500570"/>
            <a:ext cx="2799203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</TotalTime>
  <Words>364</Words>
  <Application>Microsoft Office PowerPoint</Application>
  <PresentationFormat>Экран (4:3)</PresentationFormat>
  <Paragraphs>56</Paragraphs>
  <Slides>17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Окончанию Второй мировой войны посвящается...</vt:lpstr>
      <vt:lpstr>1 сентября 1939 –2 сентября 1945</vt:lpstr>
      <vt:lpstr>1 сентября 1939 г.  в 04ч. 45 мин.</vt:lpstr>
      <vt:lpstr>Участники Второй мировой войны</vt:lpstr>
      <vt:lpstr>Участники Второй мировой войны</vt:lpstr>
      <vt:lpstr>Театр военных действий</vt:lpstr>
      <vt:lpstr>Слайд 7</vt:lpstr>
      <vt:lpstr>Капитуляция Германии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</dc:creator>
  <cp:lastModifiedBy>Игорь</cp:lastModifiedBy>
  <cp:revision>81</cp:revision>
  <dcterms:created xsi:type="dcterms:W3CDTF">2010-08-16T06:03:34Z</dcterms:created>
  <dcterms:modified xsi:type="dcterms:W3CDTF">2016-08-30T18:17:18Z</dcterms:modified>
</cp:coreProperties>
</file>