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1" r:id="rId6"/>
    <p:sldId id="260" r:id="rId7"/>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020" y="1020"/>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8676DA-C9C4-4B42-8F1A-F04980160B8B}" type="datetimeFigureOut">
              <a:rPr lang="ru-RU" smtClean="0"/>
              <a:t>03.09.2016</a:t>
            </a:fld>
            <a:endParaRPr lang="ru-RU"/>
          </a:p>
        </p:txBody>
      </p:sp>
      <p:sp>
        <p:nvSpPr>
          <p:cNvPr id="4" name="Образ слайда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1D172F-11FA-49B8-B74A-A90A68FC5C66}"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2840568"/>
            <a:ext cx="5829300" cy="1960033"/>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C5D1E10-9090-4AC5-A9DB-53DB1CB2013F}" type="datetimeFigureOut">
              <a:rPr lang="ru-RU" smtClean="0"/>
              <a:t>03.09.2016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B9D9E10-32F6-43F4-96E8-AB044DE271AB}"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C5D1E10-9090-4AC5-A9DB-53DB1CB2013F}" type="datetimeFigureOut">
              <a:rPr lang="ru-RU" smtClean="0"/>
              <a:t>03.09.2016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B9D9E10-32F6-43F4-96E8-AB044DE271A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72050" y="366185"/>
            <a:ext cx="1543050" cy="780203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42900" y="366185"/>
            <a:ext cx="4514850" cy="78020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C5D1E10-9090-4AC5-A9DB-53DB1CB2013F}" type="datetimeFigureOut">
              <a:rPr lang="ru-RU" smtClean="0"/>
              <a:t>03.09.2016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B9D9E10-32F6-43F4-96E8-AB044DE271AB}"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C5D1E10-9090-4AC5-A9DB-53DB1CB2013F}" type="datetimeFigureOut">
              <a:rPr lang="ru-RU" smtClean="0"/>
              <a:t>03.09.2016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B9D9E10-32F6-43F4-96E8-AB044DE271AB}"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35" y="5875867"/>
            <a:ext cx="5829300" cy="1816100"/>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C5D1E10-9090-4AC5-A9DB-53DB1CB2013F}" type="datetimeFigureOut">
              <a:rPr lang="ru-RU" smtClean="0"/>
              <a:t>03.09.2016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B9D9E10-32F6-43F4-96E8-AB044DE271AB}"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C5D1E10-9090-4AC5-A9DB-53DB1CB2013F}" type="datetimeFigureOut">
              <a:rPr lang="ru-RU" smtClean="0"/>
              <a:t>03.09.2016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B9D9E10-32F6-43F4-96E8-AB044DE271AB}"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C5D1E10-9090-4AC5-A9DB-53DB1CB2013F}" type="datetimeFigureOut">
              <a:rPr lang="ru-RU" smtClean="0"/>
              <a:t>03.09.2016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B9D9E10-32F6-43F4-96E8-AB044DE271AB}"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C5D1E10-9090-4AC5-A9DB-53DB1CB2013F}" type="datetimeFigureOut">
              <a:rPr lang="ru-RU" smtClean="0"/>
              <a:t>03.09.2016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B9D9E10-32F6-43F4-96E8-AB044DE271AB}"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C5D1E10-9090-4AC5-A9DB-53DB1CB2013F}" type="datetimeFigureOut">
              <a:rPr lang="ru-RU" smtClean="0"/>
              <a:t>03.09.2016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B9D9E10-32F6-43F4-96E8-AB044DE271A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2256235" cy="154940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C5D1E10-9090-4AC5-A9DB-53DB1CB2013F}" type="datetimeFigureOut">
              <a:rPr lang="ru-RU" smtClean="0"/>
              <a:t>03.09.2016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B9D9E10-32F6-43F4-96E8-AB044DE271AB}"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216" y="6400800"/>
            <a:ext cx="4114800" cy="75565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C5D1E10-9090-4AC5-A9DB-53DB1CB2013F}" type="datetimeFigureOut">
              <a:rPr lang="ru-RU" smtClean="0"/>
              <a:t>03.09.2016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B9D9E10-32F6-43F4-96E8-AB044DE271AB}"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6C5D1E10-9090-4AC5-A9DB-53DB1CB2013F}" type="datetimeFigureOut">
              <a:rPr lang="ru-RU" smtClean="0"/>
              <a:t>03.09.2016</a:t>
            </a:fld>
            <a:endParaRPr lang="ru-RU"/>
          </a:p>
        </p:txBody>
      </p:sp>
      <p:sp>
        <p:nvSpPr>
          <p:cNvPr id="5" name="Нижний колонтитул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CB9D9E10-32F6-43F4-96E8-AB044DE271A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476223"/>
            <a:ext cx="5829300" cy="1524011"/>
          </a:xfrm>
        </p:spPr>
        <p:txBody>
          <a:bodyPr>
            <a:normAutofit/>
          </a:bodyPr>
          <a:lstStyle/>
          <a:p>
            <a:r>
              <a:rPr lang="ru-RU" b="1" i="1" dirty="0">
                <a:solidFill>
                  <a:srgbClr val="FF0000"/>
                </a:solidFill>
              </a:rPr>
              <a:t>Воспитание сказкой</a:t>
            </a:r>
            <a:r>
              <a:rPr lang="ru-RU" dirty="0">
                <a:solidFill>
                  <a:srgbClr val="FF0000"/>
                </a:solidFill>
              </a:rPr>
              <a:t/>
            </a:r>
            <a:br>
              <a:rPr lang="ru-RU" dirty="0">
                <a:solidFill>
                  <a:srgbClr val="FF0000"/>
                </a:solidFill>
              </a:rPr>
            </a:br>
            <a:endParaRPr lang="ru-RU" dirty="0">
              <a:solidFill>
                <a:srgbClr val="FF0000"/>
              </a:solidFill>
            </a:endParaRPr>
          </a:p>
        </p:txBody>
      </p:sp>
      <p:sp>
        <p:nvSpPr>
          <p:cNvPr id="3" name="Подзаголовок 2"/>
          <p:cNvSpPr>
            <a:spLocks noGrp="1"/>
          </p:cNvSpPr>
          <p:nvPr>
            <p:ph type="subTitle" idx="1"/>
          </p:nvPr>
        </p:nvSpPr>
        <p:spPr>
          <a:xfrm>
            <a:off x="428604" y="1714480"/>
            <a:ext cx="6054371" cy="5803920"/>
          </a:xfrm>
        </p:spPr>
        <p:txBody>
          <a:bodyPr/>
          <a:lstStyle/>
          <a:p>
            <a:endParaRPr lang="ru-RU" dirty="0"/>
          </a:p>
        </p:txBody>
      </p:sp>
      <p:pic>
        <p:nvPicPr>
          <p:cNvPr id="4099" name="Picture 3"/>
          <p:cNvPicPr>
            <a:picLocks noChangeAspect="1" noChangeArrowheads="1"/>
          </p:cNvPicPr>
          <p:nvPr/>
        </p:nvPicPr>
        <p:blipFill>
          <a:blip r:embed="rId2"/>
          <a:srcRect/>
          <a:stretch>
            <a:fillRect/>
          </a:stretch>
        </p:blipFill>
        <p:spPr bwMode="auto">
          <a:xfrm>
            <a:off x="1125124" y="1904981"/>
            <a:ext cx="4804206" cy="54292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5"/>
            <a:ext cx="6172200" cy="60959"/>
          </a:xfrm>
        </p:spPr>
        <p:txBody>
          <a:bodyPr>
            <a:normAutofit fontScale="90000"/>
          </a:bodyPr>
          <a:lstStyle/>
          <a:p>
            <a:endParaRPr lang="ru-RU" dirty="0"/>
          </a:p>
        </p:txBody>
      </p:sp>
      <p:sp>
        <p:nvSpPr>
          <p:cNvPr id="3" name="Содержимое 2"/>
          <p:cNvSpPr>
            <a:spLocks noGrp="1"/>
          </p:cNvSpPr>
          <p:nvPr>
            <p:ph idx="1"/>
          </p:nvPr>
        </p:nvSpPr>
        <p:spPr>
          <a:xfrm>
            <a:off x="342900" y="761974"/>
            <a:ext cx="6172200" cy="7406244"/>
          </a:xfrm>
        </p:spPr>
        <p:txBody>
          <a:bodyPr>
            <a:normAutofit lnSpcReduction="10000"/>
          </a:bodyPr>
          <a:lstStyle/>
          <a:p>
            <a:pPr>
              <a:buNone/>
            </a:pPr>
            <a:r>
              <a:rPr lang="ru-RU" sz="1800" dirty="0" smtClean="0">
                <a:latin typeface="Times New Roman" pitchFamily="18" charset="0"/>
                <a:cs typeface="Times New Roman" pitchFamily="18" charset="0"/>
              </a:rPr>
              <a:t>		</a:t>
            </a:r>
            <a:r>
              <a:rPr lang="ru-RU" sz="1700" dirty="0" smtClean="0">
                <a:latin typeface="Times New Roman" pitchFamily="18" charset="0"/>
                <a:cs typeface="Times New Roman" pitchFamily="18" charset="0"/>
              </a:rPr>
              <a:t>Русские народные сказки несут в себе сокровища той великой мудрости, которая накапливалась целыми поколениями. Сказки баюкают, погружают в атмосферу волшебства и чуда. Они учат взрослых смотреть на мир непосредственным открытым взглядом, а детям в легкой и занимательной форме открывают важные жизненные истины.</a:t>
            </a:r>
          </a:p>
          <a:p>
            <a:pPr>
              <a:buNone/>
            </a:pPr>
            <a:r>
              <a:rPr lang="ru-RU" sz="1700" dirty="0" smtClean="0">
                <a:latin typeface="Times New Roman" pitchFamily="18" charset="0"/>
                <a:cs typeface="Times New Roman" pitchFamily="18" charset="0"/>
              </a:rPr>
              <a:t> 		Сказки учат смелости, доброте и всем другим хорошим человеческим качествам, но делают это без скучных наставлений, просто показывают, что может произойти, если человек поступает плохо, не по совести.</a:t>
            </a:r>
          </a:p>
          <a:p>
            <a:pPr>
              <a:buNone/>
            </a:pPr>
            <a:r>
              <a:rPr lang="ru-RU" sz="1700" dirty="0">
                <a:latin typeface="Times New Roman" pitchFamily="18" charset="0"/>
                <a:cs typeface="Times New Roman" pitchFamily="18" charset="0"/>
              </a:rPr>
              <a:t>	</a:t>
            </a:r>
            <a:r>
              <a:rPr lang="ru-RU" sz="1700" dirty="0" smtClean="0">
                <a:latin typeface="Times New Roman" pitchFamily="18" charset="0"/>
                <a:cs typeface="Times New Roman" pitchFamily="18" charset="0"/>
              </a:rPr>
              <a:t>	Сказка - ложь оказывается самой настоящей правдой: она учит нас быть добрыми и справедливыми, противостоять злу, презирать хитрецов и льстецов. Она утверждает народные принципы жизни: честность, преданность, смелость, коллективизм.</a:t>
            </a:r>
          </a:p>
          <a:p>
            <a:pPr>
              <a:buNone/>
            </a:pPr>
            <a:r>
              <a:rPr lang="ru-RU" sz="1700" dirty="0">
                <a:latin typeface="Times New Roman" pitchFamily="18" charset="0"/>
                <a:cs typeface="Times New Roman" pitchFamily="18" charset="0"/>
              </a:rPr>
              <a:t>	</a:t>
            </a:r>
            <a:r>
              <a:rPr lang="ru-RU" sz="1700" dirty="0" smtClean="0">
                <a:latin typeface="Times New Roman" pitchFamily="18" charset="0"/>
                <a:cs typeface="Times New Roman" pitchFamily="18" charset="0"/>
              </a:rPr>
              <a:t>	Русские народные сказки способствуют развитию речи, дают образцы русского литературного языка. Литературное произведение дает готовые языковые формы, словесные характеристики образа, определения, которыми оперирует ребенок. Средствами художественного слова еще до школы, до усвоения грамматических правил маленький ребенок практически усваивает грамматические нормы языка в единстве с его лексикой.</a:t>
            </a:r>
          </a:p>
          <a:p>
            <a:pPr>
              <a:buNone/>
            </a:pPr>
            <a:r>
              <a:rPr lang="ru-RU" sz="1700" dirty="0">
                <a:latin typeface="Times New Roman" pitchFamily="18" charset="0"/>
                <a:cs typeface="Times New Roman" pitchFamily="18" charset="0"/>
              </a:rPr>
              <a:t>	</a:t>
            </a:r>
            <a:r>
              <a:rPr lang="ru-RU" sz="1700" dirty="0" smtClean="0">
                <a:latin typeface="Times New Roman" pitchFamily="18" charset="0"/>
                <a:cs typeface="Times New Roman" pitchFamily="18" charset="0"/>
              </a:rPr>
              <a:t>	Из сказки ребенок узнает много новых слов, образных выражений, его речь обогащается эмоциональной и поэтической лексикой. Сказка помогает детям излагать свое отношение к прослушанному, используя сравнения, метафоры, эпитеты и другие средства образной выразительности.</a:t>
            </a:r>
            <a:endParaRPr lang="ru-RU" sz="17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42900" y="476222"/>
            <a:ext cx="6172200" cy="7691996"/>
          </a:xfrm>
        </p:spPr>
        <p:txBody>
          <a:bodyPr>
            <a:normAutofit/>
          </a:bodyPr>
          <a:lstStyle/>
          <a:p>
            <a:pPr>
              <a:buNone/>
            </a:pPr>
            <a:r>
              <a:rPr lang="ru-RU" sz="16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Смысл сказки </a:t>
            </a:r>
            <a:r>
              <a:rPr lang="ru-RU" sz="2000" dirty="0" smtClean="0">
                <a:solidFill>
                  <a:schemeClr val="accent6">
                    <a:lumMod val="75000"/>
                  </a:schemeClr>
                </a:solidFill>
                <a:latin typeface="Times New Roman" pitchFamily="18" charset="0"/>
                <a:cs typeface="Times New Roman" pitchFamily="18" charset="0"/>
              </a:rPr>
              <a:t>«Теремок» </a:t>
            </a:r>
            <a:r>
              <a:rPr lang="ru-RU" sz="1800" dirty="0" smtClean="0">
                <a:latin typeface="Times New Roman" pitchFamily="18" charset="0"/>
                <a:cs typeface="Times New Roman" pitchFamily="18" charset="0"/>
              </a:rPr>
              <a:t>заключается в том, что лучше быть всем вместе, а не одному. Если ты один, то трудно будет. Сказка учит также радушию, дружелюбию.</a:t>
            </a:r>
          </a:p>
          <a:p>
            <a:pPr>
              <a:buNone/>
            </a:pPr>
            <a:r>
              <a:rPr lang="ru-RU" sz="1800" dirty="0" smtClean="0">
                <a:latin typeface="Times New Roman" pitchFamily="18" charset="0"/>
                <a:cs typeface="Times New Roman" pitchFamily="18" charset="0"/>
              </a:rPr>
              <a:t>	Сказка «Теремок» в которой </a:t>
            </a:r>
            <a:r>
              <a:rPr lang="ru-RU" sz="1800" dirty="0" err="1" smtClean="0">
                <a:latin typeface="Times New Roman" pitchFamily="18" charset="0"/>
                <a:cs typeface="Times New Roman" pitchFamily="18" charset="0"/>
              </a:rPr>
              <a:t>медведь-пригнётыш</a:t>
            </a:r>
            <a:r>
              <a:rPr lang="ru-RU" sz="1800" dirty="0" smtClean="0">
                <a:latin typeface="Times New Roman" pitchFamily="18" charset="0"/>
                <a:cs typeface="Times New Roman" pitchFamily="18" charset="0"/>
              </a:rPr>
              <a:t>, т.е. разрушил домик - учит очень важному - всему и во всём должна быть мера.</a:t>
            </a:r>
          </a:p>
          <a:p>
            <a:pPr>
              <a:buNone/>
            </a:pPr>
            <a:r>
              <a:rPr lang="ru-RU" sz="1800" dirty="0" smtClean="0">
                <a:latin typeface="Times New Roman" pitchFamily="18" charset="0"/>
                <a:cs typeface="Times New Roman" pitchFamily="18" charset="0"/>
              </a:rPr>
              <a:t>	Существует несколько версий сказки Теремок, где изменяется число персонажей и конец сказки: например - медведь раздавил домик и звери разбежались, или, строят все зверушки вместе новый домик, лучше прежнего. </a:t>
            </a:r>
          </a:p>
          <a:p>
            <a:pPr>
              <a:buNone/>
            </a:pPr>
            <a:endParaRPr lang="ru-RU" sz="1600" dirty="0" smtClean="0">
              <a:latin typeface="Times New Roman" pitchFamily="18" charset="0"/>
              <a:cs typeface="Times New Roman" pitchFamily="18" charset="0"/>
            </a:endParaRPr>
          </a:p>
          <a:p>
            <a:pPr>
              <a:buNone/>
            </a:pPr>
            <a:endParaRPr lang="ru-RU" sz="1600" dirty="0">
              <a:latin typeface="Times New Roman" pitchFamily="18" charset="0"/>
              <a:cs typeface="Times New Roman" pitchFamily="18" charset="0"/>
            </a:endParaRPr>
          </a:p>
          <a:p>
            <a:pPr>
              <a:buNone/>
            </a:pPr>
            <a:endParaRPr lang="ru-RU" sz="1600" dirty="0" smtClean="0">
              <a:latin typeface="Times New Roman" pitchFamily="18" charset="0"/>
              <a:cs typeface="Times New Roman" pitchFamily="18" charset="0"/>
            </a:endParaRPr>
          </a:p>
          <a:p>
            <a:pPr>
              <a:buNone/>
            </a:pPr>
            <a:endParaRPr lang="ru-RU" sz="1600" dirty="0">
              <a:latin typeface="Times New Roman" pitchFamily="18" charset="0"/>
              <a:cs typeface="Times New Roman" pitchFamily="18" charset="0"/>
            </a:endParaRPr>
          </a:p>
          <a:p>
            <a:pPr>
              <a:buNone/>
            </a:pPr>
            <a:endParaRPr lang="ru-RU" sz="1600" dirty="0" smtClean="0">
              <a:latin typeface="Times New Roman" pitchFamily="18" charset="0"/>
              <a:cs typeface="Times New Roman" pitchFamily="18" charset="0"/>
            </a:endParaRPr>
          </a:p>
          <a:p>
            <a:pPr>
              <a:buNone/>
            </a:pPr>
            <a:endParaRPr lang="ru-RU" sz="1600" dirty="0" smtClean="0">
              <a:latin typeface="Times New Roman" pitchFamily="18" charset="0"/>
              <a:cs typeface="Times New Roman" pitchFamily="18" charset="0"/>
            </a:endParaRPr>
          </a:p>
          <a:p>
            <a:pPr>
              <a:buNone/>
            </a:pPr>
            <a:endParaRPr lang="ru-RU" sz="1600" dirty="0">
              <a:latin typeface="Times New Roman" pitchFamily="18" charset="0"/>
              <a:cs typeface="Times New Roman" pitchFamily="18" charset="0"/>
            </a:endParaRPr>
          </a:p>
        </p:txBody>
      </p:sp>
      <p:sp>
        <p:nvSpPr>
          <p:cNvPr id="2" name="Заголовок 1"/>
          <p:cNvSpPr>
            <a:spLocks noGrp="1"/>
          </p:cNvSpPr>
          <p:nvPr>
            <p:ph type="title"/>
          </p:nvPr>
        </p:nvSpPr>
        <p:spPr>
          <a:xfrm>
            <a:off x="342900" y="1"/>
            <a:ext cx="6172200" cy="285720"/>
          </a:xfrm>
        </p:spPr>
        <p:txBody>
          <a:bodyPr>
            <a:normAutofit fontScale="90000"/>
          </a:bodyPr>
          <a:lstStyle/>
          <a:p>
            <a:endParaRPr lang="ru-RU" dirty="0"/>
          </a:p>
        </p:txBody>
      </p:sp>
      <p:pic>
        <p:nvPicPr>
          <p:cNvPr id="9" name="Picture 5"/>
          <p:cNvPicPr>
            <a:picLocks noChangeAspect="1" noChangeArrowheads="1"/>
          </p:cNvPicPr>
          <p:nvPr/>
        </p:nvPicPr>
        <p:blipFill>
          <a:blip r:embed="rId2"/>
          <a:srcRect/>
          <a:stretch>
            <a:fillRect/>
          </a:stretch>
        </p:blipFill>
        <p:spPr bwMode="auto">
          <a:xfrm>
            <a:off x="714356" y="3857621"/>
            <a:ext cx="5429288" cy="4214842"/>
          </a:xfrm>
          <a:prstGeom prst="round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110037"/>
          </a:xfrm>
        </p:spPr>
        <p:txBody>
          <a:bodyPr>
            <a:normAutofit fontScale="90000"/>
          </a:bodyPr>
          <a:lstStyle/>
          <a:p>
            <a:endParaRPr lang="ru-RU" dirty="0"/>
          </a:p>
        </p:txBody>
      </p:sp>
      <p:sp>
        <p:nvSpPr>
          <p:cNvPr id="3" name="Содержимое 2"/>
          <p:cNvSpPr>
            <a:spLocks noGrp="1"/>
          </p:cNvSpPr>
          <p:nvPr>
            <p:ph idx="1"/>
          </p:nvPr>
        </p:nvSpPr>
        <p:spPr>
          <a:xfrm>
            <a:off x="160711" y="476221"/>
            <a:ext cx="6375842" cy="7715304"/>
          </a:xfrm>
        </p:spPr>
        <p:txBody>
          <a:bodyPr>
            <a:normAutofit/>
          </a:bodyPr>
          <a:lstStyle/>
          <a:p>
            <a:pPr>
              <a:buNone/>
            </a:pPr>
            <a:r>
              <a:rPr lang="ru-RU" sz="1600" dirty="0" smtClean="0">
                <a:latin typeface="Times New Roman" pitchFamily="18" charset="0"/>
                <a:cs typeface="Times New Roman" pitchFamily="18" charset="0"/>
              </a:rPr>
              <a:t>	В сказке </a:t>
            </a:r>
            <a:r>
              <a:rPr lang="ru-RU" sz="2000" dirty="0" smtClean="0">
                <a:solidFill>
                  <a:schemeClr val="accent6">
                    <a:lumMod val="75000"/>
                  </a:schemeClr>
                </a:solidFill>
                <a:latin typeface="Times New Roman" pitchFamily="18" charset="0"/>
                <a:cs typeface="Times New Roman" pitchFamily="18" charset="0"/>
              </a:rPr>
              <a:t>«Репка» </a:t>
            </a:r>
            <a:r>
              <a:rPr lang="ru-RU" sz="1600" dirty="0" smtClean="0">
                <a:latin typeface="Times New Roman" pitchFamily="18" charset="0"/>
                <a:cs typeface="Times New Roman" pitchFamily="18" charset="0"/>
              </a:rPr>
              <a:t>наглядно показано, как усилия и деда, и бабки не могут принести результата - отчаявшись, они зовут на помощь и внучку, и Жучку, и кошку, но так и не могут вытащить огромный корнеплод. Но вместо того, чтобы отчаиваться и расстраиваться, они принимают верное решение - позвать еще и мышку. И усилия самого маленького животного оказываются тем самым недостающим звеном в цепи - репка благополучно извлекается из земли!</a:t>
            </a:r>
          </a:p>
          <a:p>
            <a:pPr>
              <a:buNone/>
            </a:pPr>
            <a:r>
              <a:rPr lang="ru-RU" sz="1600" dirty="0">
                <a:latin typeface="Times New Roman" pitchFamily="18" charset="0"/>
                <a:cs typeface="Times New Roman" pitchFamily="18" charset="0"/>
              </a:rPr>
              <a:t>	</a:t>
            </a:r>
            <a:r>
              <a:rPr lang="ru-RU" sz="1600" dirty="0" smtClean="0">
                <a:latin typeface="Times New Roman" pitchFamily="18" charset="0"/>
                <a:cs typeface="Times New Roman" pitchFamily="18" charset="0"/>
              </a:rPr>
              <a:t>Маленькая мышка из русской народной сказки служит хорошим примером, что в «командной игре» важен каждый - как дед (глава семьи), так и внучка (подрастающее поколение, которое должно помогать старшим), и даже самый маленький зверек, традиционно считающийся вредителем.</a:t>
            </a:r>
          </a:p>
          <a:p>
            <a:pPr>
              <a:buNone/>
            </a:pPr>
            <a:r>
              <a:rPr lang="ru-RU" sz="1600" dirty="0">
                <a:latin typeface="Times New Roman" pitchFamily="18" charset="0"/>
                <a:cs typeface="Times New Roman" pitchFamily="18" charset="0"/>
              </a:rPr>
              <a:t>	В</a:t>
            </a:r>
            <a:r>
              <a:rPr lang="ru-RU" sz="1600" dirty="0" smtClean="0">
                <a:latin typeface="Times New Roman" pitchFamily="18" charset="0"/>
                <a:cs typeface="Times New Roman" pitchFamily="18" charset="0"/>
              </a:rPr>
              <a:t>се герои не только действуют сообща, но и с готовностью приходят на помощь.</a:t>
            </a:r>
          </a:p>
          <a:p>
            <a:pPr>
              <a:buNone/>
            </a:pPr>
            <a:endParaRPr lang="ru-RU" sz="1600" dirty="0">
              <a:latin typeface="Times New Roman" pitchFamily="18" charset="0"/>
              <a:cs typeface="Times New Roman" pitchFamily="18" charset="0"/>
            </a:endParaRPr>
          </a:p>
          <a:p>
            <a:pPr>
              <a:buNone/>
            </a:pPr>
            <a:endParaRPr lang="ru-RU" sz="1600" dirty="0" smtClean="0">
              <a:latin typeface="Times New Roman" pitchFamily="18" charset="0"/>
              <a:cs typeface="Times New Roman" pitchFamily="18" charset="0"/>
            </a:endParaRPr>
          </a:p>
          <a:p>
            <a:pPr>
              <a:buNone/>
            </a:pPr>
            <a:endParaRPr lang="ru-RU" sz="1600" dirty="0" smtClean="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 </a:t>
            </a:r>
          </a:p>
          <a:p>
            <a:pPr>
              <a:buNone/>
            </a:pPr>
            <a:endParaRPr lang="ru-RU" sz="1600" dirty="0" smtClean="0">
              <a:latin typeface="Times New Roman" pitchFamily="18" charset="0"/>
              <a:cs typeface="Times New Roman" pitchFamily="18" charset="0"/>
            </a:endParaRPr>
          </a:p>
          <a:p>
            <a:pPr>
              <a:buNone/>
            </a:pPr>
            <a:endParaRPr lang="ru-RU" sz="1600" dirty="0" smtClean="0">
              <a:latin typeface="Times New Roman" pitchFamily="18" charset="0"/>
              <a:cs typeface="Times New Roman" pitchFamily="18" charset="0"/>
            </a:endParaRPr>
          </a:p>
          <a:p>
            <a:pPr>
              <a:buNone/>
            </a:pPr>
            <a:endParaRPr lang="ru-RU" sz="1600" dirty="0" smtClean="0">
              <a:latin typeface="Times New Roman" pitchFamily="18" charset="0"/>
              <a:cs typeface="Times New Roman" pitchFamily="18" charset="0"/>
            </a:endParaRPr>
          </a:p>
          <a:p>
            <a:pPr>
              <a:buNone/>
            </a:pPr>
            <a:endParaRPr lang="ru-RU" sz="1600" dirty="0" smtClean="0">
              <a:latin typeface="Times New Roman" pitchFamily="18" charset="0"/>
              <a:cs typeface="Times New Roman" pitchFamily="18" charset="0"/>
            </a:endParaRPr>
          </a:p>
          <a:p>
            <a:pPr>
              <a:buNone/>
            </a:pPr>
            <a:endParaRPr lang="ru-RU" dirty="0" smtClean="0"/>
          </a:p>
        </p:txBody>
      </p:sp>
      <p:pic>
        <p:nvPicPr>
          <p:cNvPr id="2055" name="Picture 7"/>
          <p:cNvPicPr>
            <a:picLocks noChangeAspect="1" noChangeArrowheads="1"/>
          </p:cNvPicPr>
          <p:nvPr/>
        </p:nvPicPr>
        <p:blipFill>
          <a:blip r:embed="rId2"/>
          <a:srcRect/>
          <a:stretch>
            <a:fillRect/>
          </a:stretch>
        </p:blipFill>
        <p:spPr bwMode="auto">
          <a:xfrm>
            <a:off x="857232" y="4381499"/>
            <a:ext cx="5143536" cy="3976715"/>
          </a:xfrm>
          <a:prstGeom prst="round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142844"/>
            <a:ext cx="6172200" cy="142876"/>
          </a:xfrm>
        </p:spPr>
        <p:txBody>
          <a:bodyPr>
            <a:normAutofit fontScale="90000"/>
          </a:bodyPr>
          <a:lstStyle/>
          <a:p>
            <a:endParaRPr lang="ru-RU" dirty="0"/>
          </a:p>
        </p:txBody>
      </p:sp>
      <p:sp>
        <p:nvSpPr>
          <p:cNvPr id="3" name="Содержимое 2"/>
          <p:cNvSpPr>
            <a:spLocks noGrp="1"/>
          </p:cNvSpPr>
          <p:nvPr>
            <p:ph idx="1"/>
          </p:nvPr>
        </p:nvSpPr>
        <p:spPr>
          <a:xfrm>
            <a:off x="342900" y="571473"/>
            <a:ext cx="6172200" cy="7596746"/>
          </a:xfrm>
        </p:spPr>
        <p:txBody>
          <a:bodyPr>
            <a:normAutofit/>
          </a:bodyPr>
          <a:lstStyle/>
          <a:p>
            <a:pPr algn="just">
              <a:buNone/>
            </a:pPr>
            <a:r>
              <a:rPr lang="ru-RU" sz="1600" dirty="0" smtClean="0">
                <a:latin typeface="Times New Roman" pitchFamily="18" charset="0"/>
                <a:cs typeface="Times New Roman" pitchFamily="18" charset="0"/>
              </a:rPr>
              <a:t>	Чему учит сказка </a:t>
            </a:r>
            <a:r>
              <a:rPr lang="ru-RU" sz="2000" dirty="0" smtClean="0">
                <a:solidFill>
                  <a:schemeClr val="accent6">
                    <a:lumMod val="75000"/>
                  </a:schemeClr>
                </a:solidFill>
                <a:latin typeface="Times New Roman" pitchFamily="18" charset="0"/>
                <a:cs typeface="Times New Roman" pitchFamily="18" charset="0"/>
              </a:rPr>
              <a:t>«Петушок и бобовое зернышко»</a:t>
            </a:r>
            <a:endParaRPr lang="ru-RU" sz="1600" dirty="0" smtClean="0">
              <a:latin typeface="Times New Roman" pitchFamily="18" charset="0"/>
              <a:cs typeface="Times New Roman" pitchFamily="18" charset="0"/>
            </a:endParaRPr>
          </a:p>
          <a:p>
            <a:pPr>
              <a:buNone/>
            </a:pPr>
            <a:r>
              <a:rPr lang="ru-RU" sz="1600" dirty="0" smtClean="0">
                <a:latin typeface="Times New Roman" pitchFamily="18" charset="0"/>
                <a:cs typeface="Times New Roman" pitchFamily="18" charset="0"/>
              </a:rPr>
              <a:t>	Во-первых сказка учит не торопиться, когда ешь. Это очень важно для малышей. Ведь курочка говорила петушку не торопиться, а он торопился и вот плачевный результат! Кроме того учит, как взаимосвязано все в природе: маслице, трава, молоко и т.д.</a:t>
            </a:r>
          </a:p>
          <a:p>
            <a:pPr>
              <a:buNone/>
            </a:pPr>
            <a:endParaRPr lang="ru-RU" sz="1600" dirty="0">
              <a:latin typeface="Times New Roman" pitchFamily="18" charset="0"/>
              <a:cs typeface="Times New Roman" pitchFamily="18" charset="0"/>
            </a:endParaRPr>
          </a:p>
          <a:p>
            <a:pPr algn="ctr">
              <a:buNone/>
            </a:pPr>
            <a:endParaRPr lang="ru-RU" sz="1600" dirty="0" smtClean="0">
              <a:latin typeface="Times New Roman" pitchFamily="18" charset="0"/>
              <a:cs typeface="Times New Roman" pitchFamily="18" charset="0"/>
            </a:endParaRPr>
          </a:p>
          <a:p>
            <a:pPr>
              <a:buNone/>
            </a:pPr>
            <a:endParaRPr lang="ru-RU" sz="1600" dirty="0" smtClean="0">
              <a:latin typeface="Times New Roman" pitchFamily="18" charset="0"/>
              <a:cs typeface="Times New Roman" pitchFamily="18" charset="0"/>
            </a:endParaRPr>
          </a:p>
          <a:p>
            <a:pPr>
              <a:buNone/>
            </a:pPr>
            <a:endParaRPr lang="ru-RU" sz="1600" dirty="0">
              <a:latin typeface="Times New Roman" pitchFamily="18" charset="0"/>
              <a:cs typeface="Times New Roman" pitchFamily="18" charset="0"/>
            </a:endParaRPr>
          </a:p>
          <a:p>
            <a:pPr>
              <a:buNone/>
            </a:pPr>
            <a:endParaRPr lang="ru-RU" sz="1600" dirty="0" smtClean="0">
              <a:latin typeface="Times New Roman" pitchFamily="18" charset="0"/>
              <a:cs typeface="Times New Roman" pitchFamily="18" charset="0"/>
            </a:endParaRPr>
          </a:p>
          <a:p>
            <a:pPr>
              <a:buNone/>
            </a:pPr>
            <a:endParaRPr lang="ru-RU" sz="1600" dirty="0">
              <a:latin typeface="Times New Roman" pitchFamily="18" charset="0"/>
              <a:cs typeface="Times New Roman" pitchFamily="18" charset="0"/>
            </a:endParaRPr>
          </a:p>
          <a:p>
            <a:pPr algn="ctr">
              <a:buNone/>
            </a:pPr>
            <a:endParaRPr lang="ru-RU" sz="1600" dirty="0" smtClean="0">
              <a:latin typeface="Times New Roman" pitchFamily="18" charset="0"/>
              <a:cs typeface="Times New Roman" pitchFamily="18" charset="0"/>
            </a:endParaRPr>
          </a:p>
          <a:p>
            <a:pPr>
              <a:buNone/>
            </a:pPr>
            <a:endParaRPr lang="ru-RU" sz="1600" dirty="0">
              <a:latin typeface="Times New Roman" pitchFamily="18" charset="0"/>
              <a:cs typeface="Times New Roman" pitchFamily="18" charset="0"/>
            </a:endParaRPr>
          </a:p>
          <a:p>
            <a:pPr>
              <a:buNone/>
            </a:pPr>
            <a:endParaRPr lang="ru-RU" sz="1600" dirty="0" smtClean="0">
              <a:latin typeface="Times New Roman" pitchFamily="18" charset="0"/>
              <a:cs typeface="Times New Roman" pitchFamily="18" charset="0"/>
            </a:endParaRPr>
          </a:p>
          <a:p>
            <a:pPr>
              <a:buNone/>
            </a:pPr>
            <a:endParaRPr lang="ru-RU" sz="1600" dirty="0">
              <a:latin typeface="Times New Roman" pitchFamily="18" charset="0"/>
              <a:cs typeface="Times New Roman" pitchFamily="18" charset="0"/>
            </a:endParaRPr>
          </a:p>
          <a:p>
            <a:pPr algn="ctr">
              <a:buNone/>
            </a:pPr>
            <a:endParaRPr lang="ru-RU" sz="1600" dirty="0" smtClean="0">
              <a:latin typeface="Times New Roman" pitchFamily="18" charset="0"/>
              <a:cs typeface="Times New Roman" pitchFamily="18" charset="0"/>
            </a:endParaRPr>
          </a:p>
          <a:p>
            <a:pPr>
              <a:buNone/>
            </a:pPr>
            <a:endParaRPr lang="ru-RU" sz="1600" dirty="0">
              <a:latin typeface="Times New Roman" pitchFamily="18" charset="0"/>
              <a:cs typeface="Times New Roman" pitchFamily="18" charset="0"/>
            </a:endParaRPr>
          </a:p>
          <a:p>
            <a:pPr>
              <a:buNone/>
            </a:pPr>
            <a:endParaRPr lang="ru-RU" sz="1600" dirty="0" smtClean="0">
              <a:latin typeface="Times New Roman" pitchFamily="18" charset="0"/>
              <a:cs typeface="Times New Roman" pitchFamily="18" charset="0"/>
            </a:endParaRPr>
          </a:p>
          <a:p>
            <a:pPr>
              <a:buNone/>
            </a:pPr>
            <a:endParaRPr lang="ru-RU" sz="1600" dirty="0">
              <a:latin typeface="Times New Roman" pitchFamily="18" charset="0"/>
              <a:cs typeface="Times New Roman" pitchFamily="18" charset="0"/>
            </a:endParaRPr>
          </a:p>
          <a:p>
            <a:pPr>
              <a:buNone/>
            </a:pPr>
            <a:endParaRPr lang="ru-RU" sz="1600" dirty="0">
              <a:latin typeface="Times New Roman" pitchFamily="18" charset="0"/>
              <a:cs typeface="Times New Roman" pitchFamily="18" charset="0"/>
            </a:endParaRPr>
          </a:p>
        </p:txBody>
      </p:sp>
      <p:pic>
        <p:nvPicPr>
          <p:cNvPr id="5132" name="Picture 12"/>
          <p:cNvPicPr>
            <a:picLocks noChangeAspect="1" noChangeArrowheads="1"/>
          </p:cNvPicPr>
          <p:nvPr/>
        </p:nvPicPr>
        <p:blipFill>
          <a:blip r:embed="rId2"/>
          <a:srcRect/>
          <a:stretch>
            <a:fillRect/>
          </a:stretch>
        </p:blipFill>
        <p:spPr bwMode="auto">
          <a:xfrm>
            <a:off x="714356" y="2786050"/>
            <a:ext cx="5500726" cy="471490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6184"/>
            <a:ext cx="6172200" cy="205288"/>
          </a:xfrm>
        </p:spPr>
        <p:txBody>
          <a:bodyPr>
            <a:normAutofit fontScale="90000"/>
          </a:bodyPr>
          <a:lstStyle/>
          <a:p>
            <a:endParaRPr lang="ru-RU" dirty="0"/>
          </a:p>
        </p:txBody>
      </p:sp>
      <p:sp>
        <p:nvSpPr>
          <p:cNvPr id="3" name="Содержимое 2"/>
          <p:cNvSpPr>
            <a:spLocks noGrp="1"/>
          </p:cNvSpPr>
          <p:nvPr>
            <p:ph idx="1"/>
          </p:nvPr>
        </p:nvSpPr>
        <p:spPr>
          <a:xfrm>
            <a:off x="342900" y="476222"/>
            <a:ext cx="6172200" cy="7691996"/>
          </a:xfrm>
        </p:spPr>
        <p:txBody>
          <a:bodyPr>
            <a:normAutofit/>
          </a:bodyPr>
          <a:lstStyle/>
          <a:p>
            <a:pPr>
              <a:buNone/>
            </a:pPr>
            <a:r>
              <a:rPr lang="ru-RU" sz="1600" dirty="0" smtClean="0">
                <a:latin typeface="Times New Roman" pitchFamily="18" charset="0"/>
                <a:cs typeface="Times New Roman" pitchFamily="18" charset="0"/>
              </a:rPr>
              <a:t>	Детская сказка </a:t>
            </a:r>
            <a:r>
              <a:rPr lang="ru-RU" sz="2000" dirty="0" smtClean="0">
                <a:solidFill>
                  <a:schemeClr val="accent6">
                    <a:lumMod val="75000"/>
                  </a:schemeClr>
                </a:solidFill>
                <a:latin typeface="Times New Roman" pitchFamily="18" charset="0"/>
                <a:cs typeface="Times New Roman" pitchFamily="18" charset="0"/>
              </a:rPr>
              <a:t>«Гуси-Лебеди» </a:t>
            </a:r>
            <a:r>
              <a:rPr lang="ru-RU" sz="1600" dirty="0" smtClean="0">
                <a:latin typeface="Times New Roman" pitchFamily="18" charset="0"/>
                <a:cs typeface="Times New Roman" pitchFamily="18" charset="0"/>
              </a:rPr>
              <a:t>доступным языком учит ребёнка  исправлять свои ошибки и принимать мужественные решения — сестрица заигралась и ей пришлось отправиться за своим похищенным братом в тёмный лес. На пути её ждут различные испытания.  Сказка Гуси–лебеди своего рода работа над ошибками – девочка сначала ведет себя крайне легкомысленно, но осознав свою оплошность, преодолевает все трудности на пути и вызволяет брата. Сказка Гуси-лебеди  дает почувствовать ребенку, что  значит ответственность и социальная значимость старшего по отношению к  младшему.</a:t>
            </a:r>
          </a:p>
          <a:p>
            <a:pPr>
              <a:buNone/>
            </a:pPr>
            <a:endParaRPr lang="ru-RU" sz="1600" dirty="0">
              <a:latin typeface="Times New Roman" pitchFamily="18" charset="0"/>
              <a:cs typeface="Times New Roman" pitchFamily="18" charset="0"/>
            </a:endParaRPr>
          </a:p>
          <a:p>
            <a:pPr>
              <a:buNone/>
            </a:pPr>
            <a:endParaRPr lang="ru-RU" sz="1600" dirty="0" smtClean="0">
              <a:latin typeface="Times New Roman" pitchFamily="18" charset="0"/>
              <a:cs typeface="Times New Roman" pitchFamily="18" charset="0"/>
            </a:endParaRPr>
          </a:p>
          <a:p>
            <a:pPr>
              <a:buNone/>
            </a:pPr>
            <a:endParaRPr lang="ru-RU" sz="1600" dirty="0">
              <a:latin typeface="Times New Roman" pitchFamily="18" charset="0"/>
              <a:cs typeface="Times New Roman" pitchFamily="18" charset="0"/>
            </a:endParaRPr>
          </a:p>
          <a:p>
            <a:pPr>
              <a:buNone/>
            </a:pPr>
            <a:endParaRPr lang="ru-RU" sz="1600" dirty="0" smtClean="0">
              <a:latin typeface="Times New Roman" pitchFamily="18" charset="0"/>
              <a:cs typeface="Times New Roman" pitchFamily="18" charset="0"/>
            </a:endParaRPr>
          </a:p>
          <a:p>
            <a:pPr>
              <a:buNone/>
            </a:pPr>
            <a:endParaRPr lang="ru-RU" sz="1600" dirty="0">
              <a:latin typeface="Times New Roman" pitchFamily="18" charset="0"/>
              <a:cs typeface="Times New Roman" pitchFamily="18" charset="0"/>
            </a:endParaRPr>
          </a:p>
        </p:txBody>
      </p:sp>
      <p:pic>
        <p:nvPicPr>
          <p:cNvPr id="3077" name="Picture 5"/>
          <p:cNvPicPr>
            <a:picLocks noChangeAspect="1" noChangeArrowheads="1"/>
          </p:cNvPicPr>
          <p:nvPr/>
        </p:nvPicPr>
        <p:blipFill>
          <a:blip r:embed="rId2"/>
          <a:srcRect/>
          <a:stretch>
            <a:fillRect/>
          </a:stretch>
        </p:blipFill>
        <p:spPr bwMode="auto">
          <a:xfrm>
            <a:off x="642918" y="3428992"/>
            <a:ext cx="5572164" cy="4714908"/>
          </a:xfrm>
          <a:prstGeom prst="round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TotalTime>
  <Words>2</Words>
  <Application>Microsoft Office PowerPoint</Application>
  <PresentationFormat>Экран (4:3)</PresentationFormat>
  <Paragraphs>43</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Воспитание сказкой </vt:lpstr>
      <vt:lpstr>Слайд 2</vt:lpstr>
      <vt:lpstr>Слайд 3</vt:lpstr>
      <vt:lpstr>Слайд 4</vt:lpstr>
      <vt:lpstr>Слайд 5</vt:lpstr>
      <vt:lpstr>Слайд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Воспитание сказкой</dc:title>
  <dc:creator>ПУПСИК</dc:creator>
  <cp:lastModifiedBy>ПУПСИК</cp:lastModifiedBy>
  <cp:revision>11</cp:revision>
  <dcterms:created xsi:type="dcterms:W3CDTF">2016-09-03T10:43:51Z</dcterms:created>
  <dcterms:modified xsi:type="dcterms:W3CDTF">2016-09-03T12:26:31Z</dcterms:modified>
</cp:coreProperties>
</file>