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331" r:id="rId3"/>
    <p:sldId id="329" r:id="rId4"/>
    <p:sldId id="274" r:id="rId5"/>
    <p:sldId id="256" r:id="rId6"/>
    <p:sldId id="261" r:id="rId7"/>
    <p:sldId id="271" r:id="rId8"/>
    <p:sldId id="285" r:id="rId9"/>
    <p:sldId id="265" r:id="rId10"/>
    <p:sldId id="286" r:id="rId11"/>
    <p:sldId id="288" r:id="rId12"/>
    <p:sldId id="287" r:id="rId13"/>
    <p:sldId id="330" r:id="rId14"/>
    <p:sldId id="290" r:id="rId15"/>
    <p:sldId id="277" r:id="rId16"/>
    <p:sldId id="293" r:id="rId17"/>
    <p:sldId id="270" r:id="rId18"/>
    <p:sldId id="25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81" autoAdjust="0"/>
  </p:normalViewPr>
  <p:slideViewPr>
    <p:cSldViewPr snapToGrid="0">
      <p:cViewPr>
        <p:scale>
          <a:sx n="73" d="100"/>
          <a:sy n="73" d="100"/>
        </p:scale>
        <p:origin x="-1188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yaroslavl.rfn.ru/p/m_6565.jpg" TargetMode="External"/><Relationship Id="rId13" Type="http://schemas.openxmlformats.org/officeDocument/2006/relationships/hyperlink" Target="http://galereika.org/photo/animacija/svechi_gorjashhie/svechi_pominalnye_animacija/37-0-5943" TargetMode="External"/><Relationship Id="rId3" Type="http://schemas.openxmlformats.org/officeDocument/2006/relationships/hyperlink" Target="http://pedsovet.su/index/8-11345" TargetMode="External"/><Relationship Id="rId7" Type="http://schemas.openxmlformats.org/officeDocument/2006/relationships/hyperlink" Target="http://www.pravmir.ru/wp-content/uploads/2012/09/0_9a1e3_4769eb5e_XL-580x411.jpg" TargetMode="External"/><Relationship Id="rId12" Type="http://schemas.openxmlformats.org/officeDocument/2006/relationships/hyperlink" Target="http://cs310718.vk.me/v310718468/23a5/23I_TE5zZwM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pload.wikimedia.org/wikipedia/commons/thumb/b/bb/Beslan-monument-tree_of_grief_2.jpg/640px-Beslan-monument-tree_of_grief_2.jpg" TargetMode="External"/><Relationship Id="rId11" Type="http://schemas.openxmlformats.org/officeDocument/2006/relationships/hyperlink" Target="http://http/easyen.ru/load/klassnye_chasy/raznye/10_letiju_tragedii_v_beslane/112-1-0-19059" TargetMode="External"/><Relationship Id="rId5" Type="http://schemas.openxmlformats.org/officeDocument/2006/relationships/hyperlink" Target="http://troitse-paraskevo.ru/wp-content/uploads/2013/04/detiam_beslana-300x198.jpg" TargetMode="External"/><Relationship Id="rId10" Type="http://schemas.openxmlformats.org/officeDocument/2006/relationships/hyperlink" Target="http://parnasse.ru/images/photos/medium/article155877.jpg" TargetMode="External"/><Relationship Id="rId4" Type="http://schemas.openxmlformats.org/officeDocument/2006/relationships/hyperlink" Target="http://pedsovet.su/load/397-1-0-42066" TargetMode="External"/><Relationship Id="rId9" Type="http://schemas.openxmlformats.org/officeDocument/2006/relationships/hyperlink" Target="http://cdn1.img22.rian.ru/images/21038/07/210380732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6834" y="2011680"/>
            <a:ext cx="3317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24091" y="1527030"/>
            <a:ext cx="8414795" cy="2871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сентябре </a:t>
            </a:r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2015 </a:t>
            </a:r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года исполняется                 </a:t>
            </a:r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лет со дня страшной трагедии                        в Беслане. Это событие стало символом террора против детей в новейшей истории</a:t>
            </a:r>
          </a:p>
        </p:txBody>
      </p:sp>
      <p:pic>
        <p:nvPicPr>
          <p:cNvPr id="6" name="Picture 2" descr="http://beslan-2004.narod.ru/beslan-2-1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84739" y="4160520"/>
            <a:ext cx="2959261" cy="2219446"/>
          </a:xfrm>
          <a:prstGeom prst="rect">
            <a:avLst/>
          </a:prstGeom>
          <a:noFill/>
        </p:spPr>
      </p:pic>
      <p:pic>
        <p:nvPicPr>
          <p:cNvPr id="7" name="Picture 2" descr="http://beslan-2004.narod.ru/beslan-2-0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31" y="1868068"/>
            <a:ext cx="2919030" cy="2189272"/>
          </a:xfrm>
          <a:prstGeom prst="rect">
            <a:avLst/>
          </a:prstGeom>
          <a:noFill/>
        </p:spPr>
      </p:pic>
      <p:pic>
        <p:nvPicPr>
          <p:cNvPr id="8" name="Picture 2" descr="http://beslan-2004.narod.ru/beslan-2-02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53455" y="0"/>
            <a:ext cx="3090545" cy="2317909"/>
          </a:xfrm>
          <a:prstGeom prst="rect">
            <a:avLst/>
          </a:prstGeom>
          <a:noFill/>
        </p:spPr>
      </p:pic>
      <p:pic>
        <p:nvPicPr>
          <p:cNvPr id="9" name="Picture 2" descr="http://beslan-2004.narod.ru/beslan-2-02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81086" y="138589"/>
            <a:ext cx="2905760" cy="2179320"/>
          </a:xfrm>
          <a:prstGeom prst="rect">
            <a:avLst/>
          </a:prstGeom>
          <a:noFill/>
        </p:spPr>
      </p:pic>
      <p:pic>
        <p:nvPicPr>
          <p:cNvPr id="10" name="Picture 2" descr="http://beslan-2004.narod.ru/beslan-2-03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185160" y="4297680"/>
            <a:ext cx="2985135" cy="2042160"/>
          </a:xfrm>
          <a:prstGeom prst="rect">
            <a:avLst/>
          </a:prstGeom>
          <a:noFill/>
        </p:spPr>
      </p:pic>
      <p:pic>
        <p:nvPicPr>
          <p:cNvPr id="11" name="Picture 2" descr="http://beslan-2004.narod.ru/beslan-2-047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489960" y="2205333"/>
            <a:ext cx="2758439" cy="2068829"/>
          </a:xfrm>
          <a:prstGeom prst="rect">
            <a:avLst/>
          </a:prstGeom>
          <a:noFill/>
        </p:spPr>
      </p:pic>
      <p:pic>
        <p:nvPicPr>
          <p:cNvPr id="12" name="Picture 2" descr="http://beslan-2004.narod.ru/beslan-2-038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265850" y="2179319"/>
            <a:ext cx="2878150" cy="2158613"/>
          </a:xfrm>
          <a:prstGeom prst="rect">
            <a:avLst/>
          </a:prstGeom>
          <a:noFill/>
        </p:spPr>
      </p:pic>
      <p:pic>
        <p:nvPicPr>
          <p:cNvPr id="13" name="Picture 2" descr="http://beslan-2004.narod.ru/beslan-2-042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4229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6" name="Picture 4" descr="beslan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510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3" name="Picture 4" descr="beslan7"/>
          <p:cNvPicPr>
            <a:picLocks noChangeAspect="1" noChangeArrowheads="1"/>
          </p:cNvPicPr>
          <p:nvPr/>
        </p:nvPicPr>
        <p:blipFill>
          <a:blip r:embed="rId3" cstate="email"/>
          <a:srcRect l="-978"/>
          <a:stretch>
            <a:fillRect/>
          </a:stretch>
        </p:blipFill>
        <p:spPr bwMode="auto">
          <a:xfrm>
            <a:off x="272955" y="0"/>
            <a:ext cx="8871045" cy="4772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24837" y="4734342"/>
            <a:ext cx="645539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«…Затем нас погнали к спортзалу. Мы сидели на корточках и держали «руки зайчиком», как нам приказывали... К этому времени боевики уже разложили взрывчатку.»</a:t>
            </a:r>
          </a:p>
          <a:p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3" name="Picture 6" descr="beslan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09842" y="226671"/>
            <a:ext cx="7307026" cy="4235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11439" y="4456253"/>
            <a:ext cx="6141492" cy="169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здании находится 1128 заложников.</a:t>
            </a:r>
          </a:p>
          <a:p>
            <a:pPr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Большинство – дети. Их удерживает 32 террориста. </a:t>
            </a:r>
          </a:p>
          <a:p>
            <a:pPr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Среди них – женщины-шахидки.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Vcy; &amp;Mcy;&amp;ocy;&amp;scy;&amp;kcy;&amp;vcy;&amp;iecy; &amp;icy;&amp;shchcy;&amp;ucy;&amp;tcy; &amp;dcy;&amp;vcy;&amp;ucy;&amp;khcy; &amp;tcy;&amp;iecy;&amp;rcy;&amp;rcy;&amp;ocy;&amp;rcy;&amp;icy;&amp;scy;&amp;tcy;&amp;ocy;&amp;kcy;-&amp;scy;&amp;mcy;&amp;iecy;&amp;rcy;&amp;tcy;&amp;ncy;&amp;icy;&amp;tscy; - &amp;Ncy;&amp;ocy;&amp;vcy;&amp;ocy;&amp;scy;&amp;tcy;&amp;icy; - TOPNews.RU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0375" y="1531302"/>
            <a:ext cx="3895725" cy="3038476"/>
          </a:xfrm>
          <a:prstGeom prst="rect">
            <a:avLst/>
          </a:prstGeom>
          <a:noFill/>
        </p:spPr>
      </p:pic>
      <p:pic>
        <p:nvPicPr>
          <p:cNvPr id="1028" name="Picture 4" descr="Lenta.ru: &amp;Rcy;&amp;ocy;&amp;scy;&amp;scy;&amp;icy;&amp;yacy;: &amp;Vcy; &amp;CHcy;&amp;iecy;&amp;chcy;&amp;ncy;&amp;iecy; &amp;zcy;&amp;acy;&amp;dcy;&amp;iecy;&amp;rcy;&amp;zhcy;&amp;acy;&amp;lcy;&amp;icy; &amp;zhcy;&amp;iecy;&amp;ncy;&amp;shchcy;&amp;icy;&amp;ncy;&amp;ucy; &amp;scy; &quot;&amp;pcy;&amp;ocy;&amp;yacy;&amp;scy;&amp;ocy;&amp;mcy; &amp;shcy;&amp;acy;&amp;khcy;&amp;icy;&amp;dcy;&amp;acy;&quot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97095" y="1433194"/>
            <a:ext cx="3880970" cy="321500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496283" y="5042654"/>
            <a:ext cx="21852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Шахидки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ДЕТИ БЕСЛАНА"/>
          <p:cNvPicPr>
            <a:picLocks noChangeAspect="1" noChangeArrowheads="1"/>
          </p:cNvPicPr>
          <p:nvPr/>
        </p:nvPicPr>
        <p:blipFill>
          <a:blip r:embed="rId2" cstate="print"/>
          <a:srcRect l="2153" t="1731" r="615" b="2613"/>
          <a:stretch>
            <a:fillRect/>
          </a:stretch>
        </p:blipFill>
        <p:spPr bwMode="auto">
          <a:xfrm>
            <a:off x="0" y="777240"/>
            <a:ext cx="9144000" cy="6080760"/>
          </a:xfrm>
          <a:prstGeom prst="rect">
            <a:avLst/>
          </a:prstGeom>
          <a:noFill/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0" y="207188"/>
            <a:ext cx="9144000" cy="722452"/>
          </a:xfrm>
          <a:prstGeom prst="rect">
            <a:avLst/>
          </a:prstGeom>
        </p:spPr>
        <p:txBody>
          <a:bodyPr/>
          <a:lstStyle/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	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В первый день было убито около 20 заложников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61361" y="187510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День второй. Самый длинный</a:t>
            </a:r>
            <a:endParaRPr lang="ru-RU" sz="36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861" y="1387612"/>
            <a:ext cx="869258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«…террористы бегали по залу и кричали: «Никто не выходит на связь! Никому вы не нужны, мы все вместе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сдохнем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!»  И действительно, ни Дзасохов, ни 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Зязиков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— никто не выходил на связь.</a:t>
            </a:r>
            <a:endParaRPr lang="ru-RU" sz="2400" b="1" dirty="0" smtClean="0"/>
          </a:p>
          <a:p>
            <a:pPr algn="just"/>
            <a:endParaRPr lang="ru-RU" dirty="0"/>
          </a:p>
        </p:txBody>
      </p:sp>
      <p:pic>
        <p:nvPicPr>
          <p:cNvPr id="38913" name="Picture 1" descr="C:\Documents and Settings\Admin\Рабочий стол\Кл час_Бесслан\220px-Dzasohov_Goch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52074" y="2911817"/>
            <a:ext cx="2095500" cy="1343025"/>
          </a:xfrm>
          <a:prstGeom prst="rect">
            <a:avLst/>
          </a:prstGeom>
          <a:noFill/>
        </p:spPr>
      </p:pic>
      <p:pic>
        <p:nvPicPr>
          <p:cNvPr id="38914" name="Picture 2" descr="C:\Documents and Settings\Admin\Рабочий стол\Кл час_Бесслан\Zyazikov_Murat_Magometovitch_ex-president_of_Ingushetia_republic_of_Russi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66385" y="2750820"/>
            <a:ext cx="1276350" cy="1905000"/>
          </a:xfrm>
          <a:prstGeom prst="rect">
            <a:avLst/>
          </a:prstGeom>
          <a:noFill/>
        </p:spPr>
      </p:pic>
      <p:pic>
        <p:nvPicPr>
          <p:cNvPr id="38915" name="Picture 3" descr="C:\Documents and Settings\Admin\Рабочий стол\Кл час_Бесслан\2010-12-28_Taimuraz_Mamsurov.jpeg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63973" y="2803026"/>
            <a:ext cx="1236160" cy="184594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839270" y="4340120"/>
            <a:ext cx="22107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Дзасохов </a:t>
            </a:r>
            <a:r>
              <a:rPr lang="ru-RU" sz="2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Гоча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Георгиевич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13960" y="4723243"/>
            <a:ext cx="19281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Мура́т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Магоме́тович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Зя́зиков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90408" y="4804844"/>
            <a:ext cx="19335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Таймура́з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Дзамбе́кович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Ма́мсуров</a:t>
            </a:r>
            <a:endParaRPr lang="ru-RU" sz="2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4" name="Picture 2" descr="http://beslan-2004.narod.ru/beslan-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8840" y="1203960"/>
            <a:ext cx="6583680" cy="49377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15878" y="219919"/>
            <a:ext cx="58104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Днем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сентября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террористы согласились вступить в переговоры с бывшим президентом Ингушетии Русланом Аушевым, 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5096" y="1906929"/>
            <a:ext cx="17813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после чего отпустили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26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заложников - женщин и малолетних детей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7" name="Picture 2" descr="http://beslan-2004.narod.ru/beslan-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41120" y="838200"/>
            <a:ext cx="7620000" cy="5715000"/>
          </a:xfrm>
          <a:prstGeom prst="rect">
            <a:avLst/>
          </a:prstGeom>
          <a:noFill/>
        </p:spPr>
      </p:pic>
      <p:pic>
        <p:nvPicPr>
          <p:cNvPr id="8" name="Picture 4" descr="http://beslan-2004.narod.ru/beslan-1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69720" y="750570"/>
            <a:ext cx="7330440" cy="5497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6834" y="2011680"/>
            <a:ext cx="3317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3074" name="Picture 2" descr="&amp;scy;&amp;vcy;&amp;iecy;&amp;chcy;&amp;icy; &amp;pcy;&amp;ocy;&amp;mcy;&amp;icy;&amp;ncy;&amp;acy;&amp;lcy;&amp;softcy;&amp;ncy;&amp;ycy;&amp;iecy; &amp;acy;&amp;ncy;&amp;icy;&amp;mcy;&amp;acy;&amp;tscy;&amp;icy;&amp;yacy;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54302" y="1356360"/>
            <a:ext cx="6091141" cy="39319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4229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89869" y="169818"/>
            <a:ext cx="4707925" cy="836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ru-RU" sz="3600" b="1" dirty="0" smtClean="0">
                <a:gradFill flip="none" rotWithShape="1"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7400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rgbClr val="FFFF00"/>
                    </a:gs>
                  </a:gsLst>
                  <a:lin ang="8100000" scaled="1"/>
                  <a:tileRect/>
                </a:gradFill>
                <a:latin typeface="Majestic" panose="03000600000000020000" pitchFamily="66" charset="0"/>
                <a:cs typeface="Times New Roman" panose="02020603050405020304" pitchFamily="18" charset="0"/>
              </a:rPr>
              <a:t>Источники: </a:t>
            </a:r>
            <a:endParaRPr lang="ru-RU" sz="3600" b="1" dirty="0"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74000">
                    <a:schemeClr val="accent4">
                      <a:lumMod val="40000"/>
                      <a:lumOff val="60000"/>
                    </a:schemeClr>
                  </a:gs>
                  <a:gs pos="100000">
                    <a:srgbClr val="FFFF00"/>
                  </a:gs>
                </a:gsLst>
                <a:lin ang="8100000" scaled="1"/>
                <a:tileRect/>
              </a:gradFill>
              <a:latin typeface="Majestic" panose="03000600000000020000" pitchFamily="66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6571" y="1123406"/>
            <a:ext cx="80467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Шаблон  презентации. </a:t>
            </a:r>
            <a:r>
              <a:rPr lang="ru-RU" sz="1600" i="1" dirty="0" smtClean="0">
                <a:solidFill>
                  <a:schemeClr val="bg1"/>
                </a:solidFill>
              </a:rPr>
              <a:t>Автор: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i="1" dirty="0" err="1" smtClean="0">
                <a:solidFill>
                  <a:schemeClr val="bg1"/>
                </a:solidFill>
              </a:rPr>
              <a:t>Горяйнова</a:t>
            </a:r>
            <a:r>
              <a:rPr lang="ru-RU" sz="1600" i="1" dirty="0" smtClean="0">
                <a:solidFill>
                  <a:schemeClr val="bg1"/>
                </a:solidFill>
              </a:rPr>
              <a:t> Екатерина, дизайнер</a:t>
            </a:r>
            <a:r>
              <a:rPr lang="ru-RU" sz="1600" dirty="0" smtClean="0">
                <a:solidFill>
                  <a:schemeClr val="bg1"/>
                </a:solidFill>
              </a:rPr>
              <a:t> </a:t>
            </a:r>
            <a:r>
              <a:rPr lang="ru-RU" sz="1600" dirty="0" smtClean="0">
                <a:solidFill>
                  <a:schemeClr val="bg1"/>
                </a:solidFill>
                <a:hlinkClick r:id="rId3"/>
              </a:rPr>
              <a:t>Екатерина </a:t>
            </a:r>
            <a:r>
              <a:rPr lang="ru-RU" sz="1600" i="1" dirty="0" smtClean="0">
                <a:solidFill>
                  <a:schemeClr val="bg1"/>
                </a:solidFill>
                <a:hlinkClick r:id="rId3"/>
              </a:rPr>
              <a:t>Пашкова</a:t>
            </a:r>
            <a:r>
              <a:rPr lang="ru-RU" sz="1600" i="1" u="sng" dirty="0" smtClean="0">
                <a:solidFill>
                  <a:schemeClr val="bg1"/>
                </a:solidFill>
              </a:rPr>
              <a:t>      </a:t>
            </a:r>
            <a:r>
              <a:rPr lang="ru-RU" sz="1600" u="sng" dirty="0" smtClean="0">
                <a:solidFill>
                  <a:schemeClr val="bg1"/>
                </a:solidFill>
                <a:hlinkClick r:id="rId4"/>
              </a:rPr>
              <a:t>http://pedsovet.su/load/397-1-0-42066</a:t>
            </a:r>
            <a:endParaRPr lang="ru-RU" sz="1600" u="sng" dirty="0" smtClean="0">
              <a:solidFill>
                <a:schemeClr val="bg1"/>
              </a:solidFill>
            </a:endParaRPr>
          </a:p>
          <a:p>
            <a:endParaRPr lang="ru-RU" sz="1600" i="1" u="sng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  <a:hlinkClick r:id="rId5"/>
            </a:endParaRPr>
          </a:p>
          <a:p>
            <a:endParaRPr lang="ru-RU" sz="1600" dirty="0" smtClean="0">
              <a:solidFill>
                <a:schemeClr val="bg1"/>
              </a:solidFill>
              <a:hlinkClick r:id="rId5"/>
            </a:endParaRPr>
          </a:p>
          <a:p>
            <a:r>
              <a:rPr lang="en-US" sz="1600" dirty="0" smtClean="0">
                <a:solidFill>
                  <a:schemeClr val="bg1"/>
                </a:solidFill>
                <a:hlinkClick r:id="rId5"/>
              </a:rPr>
              <a:t>http://troitse-paraskevo.ru/wp-content/uploads/2013/04/detiam_beslana-300x198.jpg</a:t>
            </a:r>
            <a:endParaRPr lang="ru-RU" sz="1600" dirty="0" smtClean="0">
              <a:solidFill>
                <a:schemeClr val="bg1"/>
              </a:solidFill>
            </a:endParaRPr>
          </a:p>
          <a:p>
            <a:r>
              <a:rPr lang="en-US" sz="1600" dirty="0" smtClean="0">
                <a:solidFill>
                  <a:schemeClr val="bg1"/>
                </a:solidFill>
                <a:hlinkClick r:id="rId6"/>
              </a:rPr>
              <a:t>http://upload.wikimedia.org/wikipedia/commons/thumb/b/bb/Beslan-monument-tree_of_grief_2.jpg/640px-Beslan-monument-tree_of_grief_2.jpg</a:t>
            </a:r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6571" y="1698171"/>
            <a:ext cx="864761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1"/>
              </a:solidFill>
              <a:hlinkClick r:id="rId7"/>
            </a:endParaRPr>
          </a:p>
          <a:p>
            <a:r>
              <a:rPr lang="ru-RU" dirty="0" smtClean="0">
                <a:solidFill>
                  <a:schemeClr val="bg1"/>
                </a:solidFill>
                <a:hlinkClick r:id="rId7"/>
              </a:rPr>
              <a:t> </a:t>
            </a:r>
            <a:r>
              <a:rPr lang="en-US" dirty="0" smtClean="0">
                <a:solidFill>
                  <a:schemeClr val="bg1"/>
                </a:solidFill>
                <a:hlinkClick r:id="rId7"/>
              </a:rPr>
              <a:t>http://www.pravmir.ru/wp-content/uploads/2012/09/0_9a1e3_4769eb5e_XL-</a:t>
            </a:r>
            <a:endParaRPr lang="ru-RU" dirty="0" smtClean="0">
              <a:solidFill>
                <a:schemeClr val="bg1"/>
              </a:solidFill>
              <a:hlinkClick r:id="rId7"/>
            </a:endParaRPr>
          </a:p>
          <a:p>
            <a:endParaRPr lang="ru-RU" dirty="0" smtClean="0">
              <a:solidFill>
                <a:schemeClr val="bg1"/>
              </a:solidFill>
              <a:hlinkClick r:id="rId7"/>
            </a:endParaRPr>
          </a:p>
          <a:p>
            <a:endParaRPr lang="ru-RU" dirty="0" smtClean="0">
              <a:solidFill>
                <a:schemeClr val="bg1"/>
              </a:solidFill>
              <a:hlinkClick r:id="rId7"/>
            </a:endParaRPr>
          </a:p>
          <a:p>
            <a:r>
              <a:rPr lang="ru-RU" dirty="0" smtClean="0">
                <a:solidFill>
                  <a:schemeClr val="bg1"/>
                </a:solidFill>
                <a:hlinkClick r:id="rId7"/>
              </a:rPr>
              <a:t> </a:t>
            </a:r>
          </a:p>
          <a:p>
            <a:endParaRPr lang="ru-RU" dirty="0" smtClean="0">
              <a:solidFill>
                <a:schemeClr val="bg1"/>
              </a:solidFill>
              <a:hlinkClick r:id="rId7"/>
            </a:endParaRPr>
          </a:p>
          <a:p>
            <a:endParaRPr lang="ru-RU" dirty="0" smtClean="0">
              <a:solidFill>
                <a:schemeClr val="bg1"/>
              </a:solidFill>
              <a:hlinkClick r:id="rId7"/>
            </a:endParaRPr>
          </a:p>
          <a:p>
            <a:endParaRPr lang="ru-RU" dirty="0" smtClean="0">
              <a:solidFill>
                <a:schemeClr val="bg1"/>
              </a:solidFill>
              <a:hlinkClick r:id="rId7"/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8"/>
              </a:rPr>
              <a:t>http://yaroslavl.rfn.ru/p/m_6565.jpg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  <a:hlinkClick r:id="rId9"/>
              </a:rPr>
              <a:t>http://galereika.org/photo/animacija/svechi_gorjashhie/gorjashhaja_krasnaja_svecha/37-0-22000</a:t>
            </a:r>
            <a:endParaRPr lang="ru-RU" dirty="0" smtClean="0">
              <a:solidFill>
                <a:schemeClr val="bg1"/>
              </a:solidFill>
              <a:hlinkClick r:id="rId9"/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9"/>
              </a:rPr>
              <a:t>http://cdn1.img22.rian.ru/images/21038/07/210380732.jpg</a:t>
            </a:r>
            <a:endParaRPr lang="ru-RU" dirty="0" smtClean="0">
              <a:solidFill>
                <a:schemeClr val="bg1"/>
              </a:solidFill>
              <a:hlinkClick r:id="rId10"/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10"/>
              </a:rPr>
              <a:t>http://parnasse.ru/images/photos/medium/article155877.jpg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smtClean="0">
                <a:solidFill>
                  <a:schemeClr val="bg1"/>
                </a:solidFill>
              </a:rPr>
              <a:t>Рефлексия</a:t>
            </a:r>
            <a:r>
              <a:rPr lang="ru-RU" dirty="0" smtClean="0">
                <a:solidFill>
                  <a:schemeClr val="bg1"/>
                </a:solidFill>
              </a:rPr>
              <a:t> из классного часа "Когда чужая боль становится своей..."       </a:t>
            </a:r>
            <a:r>
              <a:rPr lang="ru-RU" dirty="0" smtClean="0">
                <a:hlinkClick r:id="rId11"/>
              </a:rPr>
              <a:t>http://easyen.ru/load....0-19059</a:t>
            </a:r>
            <a:r>
              <a:rPr lang="ru-RU" dirty="0" smtClean="0"/>
              <a:t>  </a:t>
            </a:r>
            <a:r>
              <a:rPr lang="ru-RU" b="1" dirty="0" smtClean="0">
                <a:solidFill>
                  <a:schemeClr val="bg1"/>
                </a:solidFill>
              </a:rPr>
              <a:t>автор: Сорокина Татьяна Александровна.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7863" y="3109406"/>
            <a:ext cx="83341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1"/>
              </a:solidFill>
              <a:hlinkClick r:id="rId12"/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12"/>
              </a:rPr>
              <a:t>http://cs310718.vk.me/v310718468/23a5/23I_TE5zZwM.jpg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4800" y="5937349"/>
            <a:ext cx="76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>
                <a:hlinkClick r:id="rId13"/>
              </a:rPr>
              <a:t>http://galereika.org/photo/animacija/svechi_gorjashhie/svechi_pominalnye_animacija/37-0-5943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229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65960" y="685800"/>
            <a:ext cx="5928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МОУ СОШ р..</a:t>
            </a:r>
            <a:r>
              <a:rPr lang="ru-RU" b="1" dirty="0" err="1" smtClean="0">
                <a:solidFill>
                  <a:schemeClr val="bg1"/>
                </a:solidFill>
              </a:rPr>
              <a:t>им.в,И</a:t>
            </a:r>
            <a:r>
              <a:rPr lang="ru-RU" b="1" dirty="0" smtClean="0">
                <a:solidFill>
                  <a:schemeClr val="bg1"/>
                </a:solidFill>
              </a:rPr>
              <a:t>. Ленина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МО «Барышский район»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31920" y="5547360"/>
            <a:ext cx="4084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Автор: учитель химии и </a:t>
            </a:r>
            <a:r>
              <a:rPr lang="ru-RU" dirty="0" err="1" smtClean="0">
                <a:solidFill>
                  <a:schemeClr val="bg1"/>
                </a:solidFill>
              </a:rPr>
              <a:t>билогии</a:t>
            </a:r>
            <a:r>
              <a:rPr lang="ru-RU" dirty="0" smtClean="0">
                <a:solidFill>
                  <a:schemeClr val="bg1"/>
                </a:solidFill>
              </a:rPr>
              <a:t>                </a:t>
            </a:r>
            <a:r>
              <a:rPr lang="ru-RU" dirty="0" err="1" smtClean="0">
                <a:solidFill>
                  <a:schemeClr val="bg1"/>
                </a:solidFill>
              </a:rPr>
              <a:t>Арзаняева</a:t>
            </a:r>
            <a:r>
              <a:rPr lang="ru-RU" dirty="0" smtClean="0">
                <a:solidFill>
                  <a:schemeClr val="bg1"/>
                </a:solidFill>
              </a:rPr>
              <a:t> И.С.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29840" y="4465320"/>
            <a:ext cx="582168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«КЛАССНЫЙ ЧАС   2015 – 2016»</a:t>
            </a:r>
            <a:endParaRPr lang="ru-RU" b="1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42360" y="478536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5</a:t>
            </a:r>
            <a:r>
              <a:rPr lang="ru-RU" dirty="0" smtClean="0">
                <a:solidFill>
                  <a:schemeClr val="bg1"/>
                </a:solidFill>
              </a:rPr>
              <a:t> КЛАСС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0240" y="1493520"/>
            <a:ext cx="5974080" cy="28623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6000" b="1" dirty="0" smtClean="0">
                <a:ln w="5080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«ШКОЛЬНЫЙ ДНЕВНИК БЕСЛАНА»</a:t>
            </a:r>
            <a:endParaRPr lang="ru-RU" sz="6000" b="1" dirty="0">
              <a:ln w="50800"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3890" y="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Жертвы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773680" y="1155065"/>
          <a:ext cx="6031230" cy="402336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4587240"/>
                <a:gridCol w="144399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</a:rPr>
                        <a:t>Группа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</a:rPr>
                        <a:t>Погибло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bg1"/>
                          </a:solidFill>
                        </a:rPr>
                        <a:t>Дети от 1 до 17 лет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bg1"/>
                          </a:solidFill>
                        </a:rPr>
                        <a:t>186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bg1"/>
                          </a:solidFill>
                        </a:rPr>
                        <a:t>Учителя / сотрудники школы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bg1"/>
                          </a:solidFill>
                        </a:rPr>
                        <a:t>17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bg1"/>
                          </a:solidFill>
                        </a:rPr>
                        <a:t>Сотрудники ЦСН ФСБ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bg1"/>
                          </a:solidFill>
                        </a:rPr>
                        <a:t>Сотрудники МЧС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bg1"/>
                          </a:solidFill>
                        </a:rPr>
                        <a:t>Родственники, гости и друзья учащихся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bg1"/>
                          </a:solidFill>
                        </a:rPr>
                        <a:t>118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bg1"/>
                          </a:solidFill>
                        </a:rPr>
                        <a:t>Сотрудники МВД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bg1"/>
                          </a:solidFill>
                        </a:rPr>
                        <a:t>Всего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bg1"/>
                          </a:solidFill>
                        </a:rPr>
                        <a:t>334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7586" name="Picture 2" descr="&amp;Gcy;&amp;ocy;&amp;rcy;&amp;yacy;&amp;shchcy;&amp;acy;&amp;yacy; &amp;scy;&amp;vcy;&amp;iecy;&amp;chcy;&amp;acy; &amp;vcy; &amp;scy;&amp;tcy;&amp;acy;&amp;kcy;&amp;acy;&amp;ncy;&amp;iecy;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6055" y="2042160"/>
            <a:ext cx="2196917" cy="1990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371600" y="378627"/>
            <a:ext cx="77724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Посвящается…</a:t>
            </a:r>
          </a:p>
        </p:txBody>
      </p:sp>
      <p:pic>
        <p:nvPicPr>
          <p:cNvPr id="64514" name="Picture 2" descr=" 8 лет Бесланской трагедии (29 фото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29055" y="1181417"/>
            <a:ext cx="7620000" cy="5076826"/>
          </a:xfrm>
          <a:prstGeom prst="rect">
            <a:avLst/>
          </a:prstGeom>
          <a:noFill/>
        </p:spPr>
      </p:pic>
      <p:pic>
        <p:nvPicPr>
          <p:cNvPr id="6" name="Содержимое 4" descr="DETAIL_PICTURE_743720_4815016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57063" y="1733164"/>
            <a:ext cx="5779706" cy="4331738"/>
          </a:xfrm>
          <a:prstGeom prst="rect">
            <a:avLst/>
          </a:prstGeom>
        </p:spPr>
      </p:pic>
      <p:pic>
        <p:nvPicPr>
          <p:cNvPr id="64516" name="Picture 4" descr=" 8 лет Бесланской трагедии (29 фото)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13815" y="1211897"/>
            <a:ext cx="7620000" cy="5076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1" dur="20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1" dur="2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24499" y="4915768"/>
            <a:ext cx="4457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Учитель: Банникова Е.П</a:t>
            </a:r>
            <a:r>
              <a:rPr lang="ru-RU" sz="2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                                                   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99241" y="855023"/>
            <a:ext cx="5111466" cy="33239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Школьный</a:t>
            </a:r>
            <a:r>
              <a:rPr lang="ru-RU" sz="4400" b="1" dirty="0" smtClean="0"/>
              <a:t> </a:t>
            </a:r>
            <a:r>
              <a:rPr lang="ru-RU" sz="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дневник Беслана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Агунды</a:t>
            </a:r>
            <a:r>
              <a:rPr lang="ru-RU" sz="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Ватаевой</a:t>
            </a:r>
            <a:endParaRPr lang="ru-RU" sz="4400" b="1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72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Documents and Settings\Admin\Рабочий стол\Кл час_Бесслан\agund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48519" y="3162430"/>
            <a:ext cx="1428750" cy="14287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5" name="Picture 3" descr="C:\Documents and Settings\Admin\Рабочий стол\Кл час_Бесслан\495_2724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6289" y="1674034"/>
            <a:ext cx="1857073" cy="28853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6834" y="2011680"/>
            <a:ext cx="3317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919" y="3914920"/>
            <a:ext cx="870416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Бесла́н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город России,  третий по величине город</a:t>
            </a: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Северной Осетии.</a:t>
            </a:r>
          </a:p>
          <a:p>
            <a:endParaRPr lang="ru-RU" dirty="0"/>
          </a:p>
        </p:txBody>
      </p:sp>
      <p:pic>
        <p:nvPicPr>
          <p:cNvPr id="2050" name="Picture 2" descr="C:\Documents and Settings\Admin\Рабочий стол\Кл час_Бесслан\image14758606_2d1b83fc6bd3a5ce0edd1544a4101c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22340" y="821541"/>
            <a:ext cx="5486400" cy="3108325"/>
          </a:xfrm>
          <a:prstGeom prst="rect">
            <a:avLst/>
          </a:prstGeom>
          <a:noFill/>
        </p:spPr>
      </p:pic>
      <p:pic>
        <p:nvPicPr>
          <p:cNvPr id="64514" name="Picture 2" descr="&amp;Gcy;&amp;ocy;&amp;rcy;&amp;yacy;&amp;shchcy;&amp;acy;&amp;yacy; &amp;kcy;&amp;rcy;&amp;acy;&amp;scy;&amp;ncy;&amp;acy;&amp;yacy; &amp;scy;&amp;vcy;&amp;iecy;&amp;chcy;&amp;acy;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29655" y="4556634"/>
            <a:ext cx="972185" cy="17298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4229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7" name="Picture 4" descr="&amp;Lcy;&amp;icy;&amp;ncy;&amp;iecy;&amp;jcy;&amp;kcy;&amp;acy;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077" y="917644"/>
            <a:ext cx="6246004" cy="4684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40911" y="0"/>
            <a:ext cx="36691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первый</a:t>
            </a:r>
            <a:endParaRPr lang="ru-RU" sz="44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 descr="&amp;Gcy;&amp;rcy;&amp;iecy;&amp;tscy;&amp;icy;&amp;yacy;-&amp;Rcy;&amp;ocy;&amp;scy;&amp;scy;&amp;icy;&amp;yacy; &amp;ZHcy;&amp;Ucy;&amp;Rcy;&amp;Ncy;&amp;Acy;&amp;Lcy; - &amp;Acy;&amp;Kcy;&amp;Tcy;&amp;Ucy;&amp;Acy;&amp;Lcy;&amp;SOFTcy;&amp;Ncy;&amp;O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028" y="1630680"/>
            <a:ext cx="6274492" cy="4705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Содержимое 3" descr="school020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681080" y="1051559"/>
            <a:ext cx="6929289" cy="461772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49303" y="1390699"/>
            <a:ext cx="4838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сентября.</a:t>
            </a:r>
            <a:endParaRPr lang="ru-RU"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43202" y="2326512"/>
            <a:ext cx="48382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Добро пожаловать в школу!</a:t>
            </a:r>
            <a:endParaRPr lang="ru-RU" sz="4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 descr="http://pravober.ru/images/phocagallery/school/thumbs/phoca_thumb_l_picture%20(59)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83547" y="1556188"/>
            <a:ext cx="1714500" cy="256222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1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1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/>
      <p:bldP spid="12" grpId="0"/>
      <p:bldP spid="1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&amp;Ucy;&amp;zhcy;&amp;iecy; &amp;pcy;&amp;yacy;&amp;tcy;&amp;ycy;&amp;iecy; &amp;scy;&amp;ucy;&amp;tcy;&amp;kcy;&amp;icy; &amp;ncy;&amp;acy; &amp;gcy;&amp;rcy;&amp;acy;&amp;ncy;&amp;icy;&amp;tscy;&amp;iecy; &amp;Dcy;&amp;acy;&amp;gcy;&amp;iecy;&amp;scy;&amp;tcy;&amp;acy;&amp;ncy;&amp;acy; &amp;icy; &amp;CHcy;&amp;iecy;&amp;chcy;&amp;ncy;&amp;icy; &amp;pcy;&amp;rcy;&amp;ocy;&amp;dcy;&amp;ocy;&amp;lcy;&amp;zhcy;&amp;acy;&amp;yucy;&amp;tcy;&amp;scy;&amp;yacy; &amp;bcy;&amp;ocy;&amp;icy;. &amp;Ncy;&amp;ocy;&amp;vcy;&amp;ocy;&amp;scy;&amp;tcy;&amp;icy;.VIPADVER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02" y="617194"/>
            <a:ext cx="7620000" cy="541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94346" y="5967829"/>
            <a:ext cx="1888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Террористы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6834" y="2011680"/>
            <a:ext cx="3317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548640" y="979714"/>
            <a:ext cx="8347166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600" b="1" dirty="0" smtClean="0">
              <a:solidFill>
                <a:srgbClr val="FFC000"/>
              </a:solidFill>
              <a:latin typeface="Majestic" panose="03000600000000020000" pitchFamily="66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Терро́р</a:t>
            </a:r>
            <a:r>
              <a:rPr lang="ru-RU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(лат. 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terror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 — страх, ужас) — устрашение мирного населения, выражающееся в физическом насилии, вплоть до уничтожения.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6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Терроризм</a:t>
            </a:r>
            <a:r>
              <a:rPr lang="ru-RU" sz="2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— политика, основанная на систематическом применении террора.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Синонимами слова «террор»  являются слова «насилие», «запугивание», «устрашение». </a:t>
            </a:r>
          </a:p>
        </p:txBody>
      </p:sp>
    </p:spTree>
    <p:extLst>
      <p:ext uri="{BB962C8B-B14F-4D97-AF65-F5344CB8AC3E}">
        <p14:creationId xmlns:p14="http://schemas.microsoft.com/office/powerpoint/2010/main" val="134229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961</TotalTime>
  <Words>241</Words>
  <Application>Microsoft Office PowerPoint</Application>
  <PresentationFormat>Экран (4:3)</PresentationFormat>
  <Paragraphs>89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Жертвы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Bhbyf Bhbyf</cp:lastModifiedBy>
  <cp:revision>127</cp:revision>
  <dcterms:created xsi:type="dcterms:W3CDTF">2013-11-19T05:52:05Z</dcterms:created>
  <dcterms:modified xsi:type="dcterms:W3CDTF">2016-09-05T20:50:16Z</dcterms:modified>
</cp:coreProperties>
</file>