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4" r:id="rId4"/>
    <p:sldId id="259" r:id="rId5"/>
    <p:sldId id="265" r:id="rId6"/>
    <p:sldId id="266" r:id="rId7"/>
    <p:sldId id="267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C1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9553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579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717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922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090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837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437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30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3486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95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90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FF"/>
            </a:gs>
            <a:gs pos="50000">
              <a:srgbClr val="FFFF99"/>
            </a:gs>
            <a:gs pos="100000">
              <a:srgbClr val="92D05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AA18F-1EA5-47A3-804B-0E230908C097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B2ED3-ED7C-49E7-BE11-5F93CFFF3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306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КРИТИЧЕСКОЕ И ТВОРЧЕСКОЕ МЫШЛЕНИЕ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15000"/>
              <a:buFont typeface="Wingdings" pitchFamily="2" charset="2"/>
              <a:buChar char="Ø"/>
            </a:pPr>
            <a:r>
              <a:rPr lang="ru-RU" dirty="0" smtClean="0">
                <a:solidFill>
                  <a:srgbClr val="303C18"/>
                </a:solidFill>
              </a:rPr>
              <a:t>    </a:t>
            </a: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На современном этапе школьного образования важно подготовить выпускников, хорошо владеющих компьютерными технологиями. </a:t>
            </a:r>
          </a:p>
          <a:p>
            <a:pPr>
              <a:buClr>
                <a:srgbClr val="FFC000"/>
              </a:buClr>
              <a:buSzPct val="115000"/>
              <a:buFont typeface="Wingdings" pitchFamily="2" charset="2"/>
              <a:buChar char="Ø"/>
            </a:pP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    Особую значимость приобрела задача развития критического и творческого мышления ученика, приобщение его к достижениям информационного общества и формирование умения самостоятельно конструировать собственные знания. </a:t>
            </a:r>
          </a:p>
          <a:p>
            <a:pPr>
              <a:buClr>
                <a:srgbClr val="FFC000"/>
              </a:buClr>
              <a:buSzPct val="115000"/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Clr>
                <a:srgbClr val="FFC000"/>
              </a:buClr>
              <a:buSzPct val="115000"/>
              <a:buFont typeface="Wingdings" pitchFamily="2" charset="2"/>
              <a:buChar char="Ø"/>
              <a:defRPr/>
            </a:pPr>
            <a:r>
              <a:rPr lang="ru-RU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Матема́тика</a:t>
            </a: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 (от </a:t>
            </a:r>
            <a:r>
              <a:rPr lang="ru-RU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др.-греч</a:t>
            </a: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μάθημα </a:t>
            </a: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— изучение, наука) — </a:t>
            </a:r>
            <a:r>
              <a:rPr lang="ru-RU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наука</a:t>
            </a: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 о структурах, порядке и отношениях, которая исторически сложилась на основе операций подсчёта, измерения и описания форм реальных объектов. </a:t>
            </a:r>
          </a:p>
          <a:p>
            <a:pPr lvl="0">
              <a:buClr>
                <a:srgbClr val="FFC000"/>
              </a:buClr>
              <a:buSzPct val="115000"/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Математические объекты создаются путём идеализации свойств реальных или других математических объектов и записи этих свойств на формальном языке. </a:t>
            </a:r>
          </a:p>
          <a:p>
            <a:endParaRPr lang="ru-RU" dirty="0">
              <a:solidFill>
                <a:srgbClr val="303C1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401" y="6237312"/>
            <a:ext cx="584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Материал из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Википедии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— свободной энциклопедии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МАТЕМАТИКА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МАТЕМАТИКА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Clr>
                <a:srgbClr val="FF9900"/>
              </a:buClr>
              <a:buSzPct val="115000"/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Математика не относится к естественным наукам, но широко используется в них как для точной формулировки их содержания, так и для получения новых результатов. </a:t>
            </a:r>
          </a:p>
          <a:p>
            <a:pPr lvl="0">
              <a:buClr>
                <a:srgbClr val="FF9900"/>
              </a:buClr>
              <a:buSzPct val="115000"/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Математика — фундаментальная наука, предоставляющая (общие) языковые средства другим наукам; тем самым она выявляет их структурную взаимосвязь и способствует нахождению самых общих законов природы.</a:t>
            </a:r>
            <a:endParaRPr lang="ru-RU" dirty="0">
              <a:solidFill>
                <a:srgbClr val="303C1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401" y="6237312"/>
            <a:ext cx="584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Материал из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Википедии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— свободной энциклопедии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СТАТИСТИКА ЗНАЕТ ВСЕ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C000"/>
              </a:buClr>
              <a:buSzPct val="115000"/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9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«Статистика знает всё», - утверждали Ильф и Петров в своём знаменитом романе «Двенадцать стульев» и продолжали: «Известно, сколько в стране охотников, балерин… станков, велосипедов, памятников, маяков и швейных машинок… Как много жизни, полной пыла, страстей и мысли, глядит на нас со статистических таблиц!..» Это ироническое описание дает довольно точное представление о статистике.</a:t>
            </a:r>
            <a:endParaRPr lang="ru-RU" sz="3900" dirty="0">
              <a:solidFill>
                <a:srgbClr val="303C1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СТАТИСТИКА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9900"/>
              </a:buClr>
              <a:buSzPct val="115000"/>
              <a:buFont typeface="Wingdings" pitchFamily="2" charset="2"/>
              <a:buChar char="Ø"/>
            </a:pPr>
            <a:r>
              <a:rPr lang="ru-RU" sz="3000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Стати́стика</a:t>
            </a:r>
            <a:r>
              <a:rPr lang="ru-RU" sz="30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 — отрасль знаний, в которой излагаются общие вопросы сбора, измерения и анализа массовых статистических (количественных или качественных) данных; изучение количественной стороны массовых общественных явлений в числовой форме.</a:t>
            </a:r>
          </a:p>
          <a:p>
            <a:pPr>
              <a:buClr>
                <a:srgbClr val="FF9900"/>
              </a:buClr>
              <a:buSzPct val="115000"/>
              <a:buFont typeface="Wingdings" pitchFamily="2" charset="2"/>
              <a:buChar char="Ø"/>
            </a:pPr>
            <a:r>
              <a:rPr lang="ru-RU" sz="30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Слово «статистика» происходит от латинского </a:t>
            </a:r>
            <a:r>
              <a:rPr lang="ru-RU" sz="3000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status</a:t>
            </a:r>
            <a:r>
              <a:rPr lang="ru-RU" sz="30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 — состояние дел.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СТАТИСТИКА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buClr>
                <a:srgbClr val="FF9900"/>
              </a:buClr>
              <a:buSzPct val="115000"/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В науку термин «статистика» ввел немецкий ученый Готфрид </a:t>
            </a:r>
            <a:r>
              <a:rPr lang="ru-RU" sz="3000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Ахенвалль</a:t>
            </a:r>
            <a:r>
              <a:rPr lang="ru-RU" sz="30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 в 1746 году, предложив заменить название курса «</a:t>
            </a:r>
            <a:r>
              <a:rPr lang="ru-RU" sz="3000" dirty="0" err="1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Государствоведение</a:t>
            </a:r>
            <a:r>
              <a:rPr lang="ru-RU" sz="30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», преподававшегося в университетах Германии, на «Статистику», положив тем самым начало развитию статистики как науки и учебной дисциплины.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СТАТИСТИКА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9900"/>
              </a:buClr>
              <a:buSzPct val="115000"/>
              <a:buFont typeface="Wingdings" pitchFamily="2" charset="2"/>
              <a:buChar char="Ø"/>
            </a:pPr>
            <a:r>
              <a:rPr lang="ru-RU" sz="3000" dirty="0" smtClean="0">
                <a:solidFill>
                  <a:srgbClr val="303C18"/>
                </a:solidFill>
                <a:latin typeface="Arial" pitchFamily="34" charset="0"/>
                <a:cs typeface="Arial" pitchFamily="34" charset="0"/>
              </a:rPr>
              <a:t>Несмотря на это, статистический учёт вёлся намного раньше: проводились переписи населения в Древнем Китае, осуществлялось сравнение военного потенциала государств, вёлся учёт имущества граждан в Древнем Риме и т. п.</a:t>
            </a:r>
          </a:p>
          <a:p>
            <a:pPr>
              <a:buClr>
                <a:srgbClr val="FF9900"/>
              </a:buClr>
              <a:buSzPct val="115000"/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11254" y="914488"/>
            <a:ext cx="5603334" cy="3738648"/>
          </a:xfrm>
        </p:spPr>
      </p:pic>
      <p:sp>
        <p:nvSpPr>
          <p:cNvPr id="11" name="Заголовок 3"/>
          <p:cNvSpPr txBox="1">
            <a:spLocks/>
          </p:cNvSpPr>
          <p:nvPr/>
        </p:nvSpPr>
        <p:spPr>
          <a:xfrm>
            <a:off x="251520" y="1628800"/>
            <a:ext cx="8640960" cy="3483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1430"/>
                <a:solidFill>
                  <a:srgbClr val="FF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СТАТИСТИКА – ДИЗАЙН       ИНФОРМАЦИИ</a:t>
            </a:r>
            <a:endParaRPr kumimoji="0" lang="ru-RU" sz="6600" b="1" i="0" u="none" strike="noStrike" kern="1200" normalizeH="0" baseline="0" noProof="0" dirty="0">
              <a:ln w="11430"/>
              <a:solidFill>
                <a:srgbClr val="FF99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5805264"/>
            <a:ext cx="3543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Arial"/>
                <a:cs typeface="Arial"/>
              </a:rPr>
              <a:t>© Власова Мария </a:t>
            </a:r>
            <a:r>
              <a:rPr lang="ru-RU" dirty="0" err="1" smtClean="0">
                <a:latin typeface="Arial"/>
                <a:cs typeface="Arial"/>
              </a:rPr>
              <a:t>Диеговна</a:t>
            </a:r>
            <a:r>
              <a:rPr lang="ru-RU" dirty="0" smtClean="0">
                <a:latin typeface="Arial"/>
                <a:cs typeface="Arial"/>
              </a:rPr>
              <a:t> – </a:t>
            </a:r>
          </a:p>
          <a:p>
            <a:pPr algn="ctr"/>
            <a:r>
              <a:rPr lang="ru-RU" dirty="0" smtClean="0">
                <a:latin typeface="Arial"/>
                <a:cs typeface="Arial"/>
              </a:rPr>
              <a:t>учитель математики МОУ СОШ</a:t>
            </a:r>
          </a:p>
          <a:p>
            <a:pPr algn="ctr"/>
            <a:r>
              <a:rPr lang="ru-RU" dirty="0" smtClean="0">
                <a:latin typeface="Arial"/>
                <a:cs typeface="Arial"/>
              </a:rPr>
              <a:t>г. Ярославля, 2013-2014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181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КРИТИЧЕСКОЕ И ТВОРЧЕСКОЕ МЫШЛЕНИЕ</vt:lpstr>
      <vt:lpstr>МАТЕМАТИКА</vt:lpstr>
      <vt:lpstr>МАТЕМАТИКА</vt:lpstr>
      <vt:lpstr>СТАТИСТИКА ЗНАЕТ ВСЕ </vt:lpstr>
      <vt:lpstr>СТАТИСТИКА</vt:lpstr>
      <vt:lpstr>СТАТИСТИКА</vt:lpstr>
      <vt:lpstr>СТАТИСТИКА</vt:lpstr>
      <vt:lpstr>Слайд 8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user32</cp:lastModifiedBy>
  <cp:revision>16</cp:revision>
  <dcterms:created xsi:type="dcterms:W3CDTF">2013-12-15T12:17:05Z</dcterms:created>
  <dcterms:modified xsi:type="dcterms:W3CDTF">2016-09-05T11:18:33Z</dcterms:modified>
</cp:coreProperties>
</file>