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FBE80-E819-4278-BDA2-7A01FF8861EA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6B66-8A2A-45C1-85A9-E7E6A616EF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FBE80-E819-4278-BDA2-7A01FF8861EA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6B66-8A2A-45C1-85A9-E7E6A616E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FBE80-E819-4278-BDA2-7A01FF8861EA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6B66-8A2A-45C1-85A9-E7E6A616E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FBE80-E819-4278-BDA2-7A01FF8861EA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6B66-8A2A-45C1-85A9-E7E6A616E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FBE80-E819-4278-BDA2-7A01FF8861EA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6B66-8A2A-45C1-85A9-E7E6A616EF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FBE80-E819-4278-BDA2-7A01FF8861EA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6B66-8A2A-45C1-85A9-E7E6A616E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FBE80-E819-4278-BDA2-7A01FF8861EA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6B66-8A2A-45C1-85A9-E7E6A616E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FBE80-E819-4278-BDA2-7A01FF8861EA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6B66-8A2A-45C1-85A9-E7E6A616E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FBE80-E819-4278-BDA2-7A01FF8861EA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6B66-8A2A-45C1-85A9-E7E6A616EF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FBE80-E819-4278-BDA2-7A01FF8861EA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6B66-8A2A-45C1-85A9-E7E6A616E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FBE80-E819-4278-BDA2-7A01FF8861EA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6B66-8A2A-45C1-85A9-E7E6A616EF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09FBE80-E819-4278-BDA2-7A01FF8861EA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7966B66-8A2A-45C1-85A9-E7E6A616EF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736"/>
            <a:ext cx="7498080" cy="400052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Arial Black" pitchFamily="34" charset="0"/>
              </a:rPr>
              <a:t>Организация внеаудиторной самостоятельной работы по дисциплине «Химия»</a:t>
            </a:r>
            <a:endParaRPr lang="ru-RU" sz="5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00042"/>
            <a:ext cx="749808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Организация и руководство внеаудиторной самостоятельной работой студентов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5334000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3400" b="1" dirty="0" smtClean="0"/>
              <a:t>При предъявлении видов заданий на внеаудиторную самостоятельную работу рекомендуется использовать дифференцированный подход к студентам. Перед выполнением студентами внеаудиторной самостоятельной работы преподаватель проводит инструктаж по выполнению задания, который включает цель задания, его содержание, сроки выполнения, ориентировочный объем работы, основные требования к результатам работы, критерии оценки. В процессе инструктажа преподаватель предупреждает студентов о возможных типичных ошибках, встречающихся при выполнении задания. Инструктаж проводится преподавателем за счет объема времени, отведенного на изучение дисциплины.</a:t>
            </a:r>
          </a:p>
          <a:p>
            <a:endParaRPr lang="ru-RU" dirty="0"/>
          </a:p>
        </p:txBody>
      </p:sp>
      <p:pic>
        <p:nvPicPr>
          <p:cNvPr id="7170" name="Picture 2" descr="C:\Users\Политех\Desktop\444_600x4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643050"/>
            <a:ext cx="4143404" cy="39290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В качестве форм и методов контроля внеаудиторной самостоятельной работы студентов могут быть использованы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519114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  </a:t>
            </a:r>
            <a:r>
              <a:rPr lang="ru-RU" sz="2900" b="1" dirty="0" smtClean="0"/>
              <a:t>семинарские занятия, коллоквиумы, зачеты, тестирование, самоотчеты, контрольные работы, защита творческих работ и др.</a:t>
            </a:r>
          </a:p>
          <a:p>
            <a:r>
              <a:rPr lang="ru-RU" sz="2900" b="1" dirty="0" smtClean="0"/>
              <a:t>  Критериями оценки результатов внеаудиторной самостоятельной работы студента являются:</a:t>
            </a:r>
          </a:p>
          <a:p>
            <a:r>
              <a:rPr lang="ru-RU" sz="2900" b="1" dirty="0" smtClean="0"/>
              <a:t> –  уровень освоения студентом учебного материала;</a:t>
            </a:r>
          </a:p>
          <a:p>
            <a:r>
              <a:rPr lang="ru-RU" sz="2900" b="1" dirty="0" smtClean="0"/>
              <a:t> – умение студента использовать теоретические знания при выполнении практических задач;</a:t>
            </a:r>
          </a:p>
          <a:p>
            <a:r>
              <a:rPr lang="ru-RU" sz="2900" b="1" dirty="0" smtClean="0"/>
              <a:t> –  сформированность общих и профессиональных компетенций;</a:t>
            </a:r>
          </a:p>
          <a:p>
            <a:r>
              <a:rPr lang="ru-RU" sz="2900" b="1" dirty="0" smtClean="0"/>
              <a:t> –  обоснованность и четкость изложения ответа;</a:t>
            </a:r>
          </a:p>
          <a:p>
            <a:r>
              <a:rPr lang="ru-RU" sz="2900" b="1" dirty="0" smtClean="0"/>
              <a:t> –  оформление материала в соответствии с требованиями.</a:t>
            </a:r>
          </a:p>
          <a:p>
            <a:endParaRPr lang="ru-RU" dirty="0"/>
          </a:p>
        </p:txBody>
      </p:sp>
      <p:pic>
        <p:nvPicPr>
          <p:cNvPr id="8194" name="Picture 2" descr="C:\Users\Политех\Desktop\медики2-300x1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736"/>
            <a:ext cx="4214842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486400" y="785794"/>
            <a:ext cx="3657600" cy="657229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400" b="1" dirty="0" smtClean="0"/>
              <a:t>  Контроль результатов внеаудиторной самостоятельной работы студентов может осуществляться в пределах времени, отведенного на обязательные учебные занятия по  дисциплине и внеаудиторную самостоятельную работу студентов по дисциплине, может проходить в письменной, устной или смешанной форме, с представлением изделия или продукта творческой деятельности студента.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C:\Users\Политех\Desktop\N4Byjqzn9EA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57232"/>
            <a:ext cx="4429125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-kartinki.com/kartinky/kartinky/1518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829947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Самостоятельная работа проводится с целью: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sz="6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  формирования общих и профессиональных компетенций;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       систематизации и закрепления полученных теоретических знаний и практических умений ;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   углубления и расширения теоретических знаний;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      формирования умений использовать нормативную, правовую, справочную и специальную литературу;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   развития познавательных способностей и активности обучающихся: творческой инициативы, самостоятельности, ответственности и организованности;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   формирования самостоятельности мышления, способностей к саморазвитию, самосовершенствованию и самореализации;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   развития исследовательских умений.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В учебном  процессе  выделяют два вида самостоятельной работы: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      аудиторная;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      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внеаудиторная.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4294967295"/>
          </p:nvPr>
        </p:nvSpPr>
        <p:spPr>
          <a:xfrm>
            <a:off x="5286380" y="857232"/>
            <a:ext cx="3643338" cy="592935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Содержание внеаудиторной самостоятельной работы определяется в соответствии с рекомендуемыми видами заданий согласно примерной и рабочей программам учебной дисциплины, профессионального модуля.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 Распределение объема времени на внеаудиторную самостоятельную работу в режиме дня студента не регламентируется расписанием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C:\Users\Политех\Desktop\studentyi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857232"/>
            <a:ext cx="4208463" cy="44291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486400" y="428604"/>
            <a:ext cx="3586194" cy="6286544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заданий для внеаудиторной самостоятельной работы, их содержание и характер могут иметь вариативный и дифференцированный характер, учитывать специфику специальности, изучаемой дисциплины, индивидуальные особенности студента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Политех\Desktop\1875628_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 bwMode="auto">
          <a:xfrm rot="21209069">
            <a:off x="1213596" y="532108"/>
            <a:ext cx="4643438" cy="5286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Видами заданий для внеаудиторной самостоятельной работы могут быть: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285860"/>
            <a:ext cx="3657600" cy="571504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  -для овладения знаниями: чтение текста (учебника, первоисточника, дополнительной  литературы); составление плана текста; графическое изображение структуры текста; конспектирование текста; выписки из текста; работа со словарями и справочниками; ознакомление с нормативными документами; </a:t>
            </a:r>
            <a:r>
              <a:rPr lang="ru-RU" sz="5000" b="1" dirty="0" err="1" smtClean="0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- исследовательская работа; использование аудио- и видеозаписей, компьютерной техники и Интернета и др.</a:t>
            </a:r>
          </a:p>
          <a:p>
            <a:endParaRPr lang="ru-RU" dirty="0"/>
          </a:p>
        </p:txBody>
      </p:sp>
      <p:pic>
        <p:nvPicPr>
          <p:cNvPr id="2050" name="Picture 2" descr="C:\Users\Политех\Desktop\p26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5100" y="1500174"/>
            <a:ext cx="3994156" cy="48577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486400" y="571480"/>
            <a:ext cx="3657600" cy="650085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–  для закрепления и систематизации знаний: работа с конспектом лекции (обработка текста); повторная работа над учебным материалом (учебника, первоисточника, дополнительной литературы, аудио- и видеозаписей); составление плана и тезисов ответа; составление таблиц для систематизации учебного материала; изучение нормативных материалов; ответы на контрольные вопросы; аналитическая обработка текста (аннотирование, рецензирование, реферирование,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контент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анализ и др.); подготовка сообщений к выступлению на семинаре, конференции; подготовка рефератов, докладов; составление библиографии, тематических кроссвордов; тестирование и др.</a:t>
            </a:r>
          </a:p>
          <a:p>
            <a:endParaRPr lang="ru-RU" dirty="0"/>
          </a:p>
        </p:txBody>
      </p:sp>
      <p:pic>
        <p:nvPicPr>
          <p:cNvPr id="3074" name="Picture 2" descr="C:\Users\Политех\Desktop\is_89d7f2975385530770ff022bcbdae6a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 rot="21228942">
            <a:off x="749963" y="582334"/>
            <a:ext cx="5159625" cy="53249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486400" y="714356"/>
            <a:ext cx="3657600" cy="6286544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–  для формирования умений: решение задач и упражнений по образцу; решение вариативных задач и упражнений; выполнение чертежей, схем; выполнение расчетно-графических работ; решение ситуационных производственных (профессиональных) задач; подготовка к деловым играм; проектирование и моделирование разных видов и компонентов профессиональной деятельности; подготовка курсовых и дипломных работ (проектов); экспериментально - конструкторская работа; опытно - экспериментальная работа; упражнения на тренажере; упражнения спортивно - оздоровительного характера; рефлексивный анализ профессиональных умений с  использованием аудио- и видеотехники и др.</a:t>
            </a:r>
          </a:p>
          <a:p>
            <a:endParaRPr lang="ru-RU" dirty="0"/>
          </a:p>
        </p:txBody>
      </p:sp>
      <p:pic>
        <p:nvPicPr>
          <p:cNvPr id="4098" name="Picture 2" descr="C:\Users\Политех\Desktop\ee51569615b54c23eb3eaf29fa340ccf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85794"/>
            <a:ext cx="4429125" cy="4429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642910" y="4572008"/>
            <a:ext cx="8715436" cy="27860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При планировании заданий для внеаудиторной самостоятельной работы рекомендуется использовать следующие типы самостоятельной работы:</a:t>
            </a:r>
            <a:endParaRPr lang="ru-RU" b="1" dirty="0"/>
          </a:p>
        </p:txBody>
      </p:sp>
      <p:pic>
        <p:nvPicPr>
          <p:cNvPr id="5122" name="Picture 2" descr="C:\Users\Политех\Desktop\college-student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42852"/>
            <a:ext cx="4286250" cy="4429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486400" y="857250"/>
            <a:ext cx="3657600" cy="6286500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3300" b="1" dirty="0" smtClean="0"/>
              <a:t>  </a:t>
            </a:r>
            <a:r>
              <a:rPr lang="ru-RU" sz="3800" b="1" dirty="0" smtClean="0"/>
              <a:t>воспроизводящая (репродуктивная), предполагающая алгоритмическую деятельность по образцу в аналогичной ситуации;</a:t>
            </a:r>
          </a:p>
          <a:p>
            <a:pPr algn="ctr"/>
            <a:r>
              <a:rPr lang="ru-RU" sz="3800" b="1" dirty="0" smtClean="0"/>
              <a:t> реконструктивная, связанная с использованием накопленных знаний и известного способа действия в частично измененной ситуации;</a:t>
            </a:r>
          </a:p>
          <a:p>
            <a:pPr algn="ctr"/>
            <a:r>
              <a:rPr lang="ru-RU" sz="3800" b="1" dirty="0" smtClean="0"/>
              <a:t>  эвристическая (частично-поисковая), которая заключается в накоплении нового опыта деятельности и применении его в нестандартной ситуации;</a:t>
            </a:r>
          </a:p>
          <a:p>
            <a:pPr algn="ctr"/>
            <a:r>
              <a:rPr lang="ru-RU" sz="3800" b="1" dirty="0" smtClean="0"/>
              <a:t>  творческая, направленная на формирование знаний-трансформаций и способов исследовательской деятельности.</a:t>
            </a:r>
          </a:p>
          <a:p>
            <a:endParaRPr lang="ru-RU" dirty="0"/>
          </a:p>
        </p:txBody>
      </p:sp>
      <p:pic>
        <p:nvPicPr>
          <p:cNvPr id="6146" name="Picture 2" descr="C:\Users\Политех\Desktop\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 rot="21096386">
            <a:off x="1254631" y="1277024"/>
            <a:ext cx="4071938" cy="37861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233</TotalTime>
  <Words>194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Организация внеаудиторной самостоятельной работы по дисциплине «Химия»</vt:lpstr>
      <vt:lpstr>Самостоятельная работа проводится с целью:</vt:lpstr>
      <vt:lpstr>Слайд 3</vt:lpstr>
      <vt:lpstr>Слайд 4</vt:lpstr>
      <vt:lpstr>Видами заданий для внеаудиторной самостоятельной работы могут быть: </vt:lpstr>
      <vt:lpstr>Слайд 6</vt:lpstr>
      <vt:lpstr>Слайд 7</vt:lpstr>
      <vt:lpstr>Слайд 8</vt:lpstr>
      <vt:lpstr>Слайд 9</vt:lpstr>
      <vt:lpstr>Организация и руководство внеаудиторной самостоятельной работой студентов </vt:lpstr>
      <vt:lpstr>В качестве форм и методов контроля внеаудиторной самостоятельной работы студентов могут быть использованы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внеаудиторной самостоятельной работы по дисциплине Химия</dc:title>
  <dc:creator>Политех</dc:creator>
  <cp:lastModifiedBy>Масука</cp:lastModifiedBy>
  <cp:revision>21</cp:revision>
  <dcterms:created xsi:type="dcterms:W3CDTF">2016-04-28T06:18:51Z</dcterms:created>
  <dcterms:modified xsi:type="dcterms:W3CDTF">2016-05-23T14:18:42Z</dcterms:modified>
</cp:coreProperties>
</file>