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1" r:id="rId9"/>
    <p:sldId id="262" r:id="rId10"/>
    <p:sldId id="267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A2020B-E989-4743-8A31-B4C5FB51273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58B51F-E947-41B4-B798-F55269DF9F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3%D0%B3%D0%BB%D0%BE%D0%B2%D0%BE%D0%B9_%D0%B3%D1%80%D0%B0%D0%B4%D1%83%D1%81" TargetMode="External"/><Relationship Id="rId2" Type="http://schemas.openxmlformats.org/officeDocument/2006/relationships/hyperlink" Target="https://ru.wikipedia.org/wiki/%D0%90%D1%80%D0%BA%D1%82%D0%B0%D0%BD%D0%B3%D0%B5%D0%BD%D1%8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hyperlink" Target="https://commons.wikimedia.org/wiki/File:Davle,_vjezd_(02).jpg?uselang=ru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E%D1%86%D0%B5%D0%BD%D1%82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0%D1%82%D0%B8%D0%BD%D1%81%D0%BA%D0%B8%D0%B9_%D1%8F%D0%B7%D1%8B%D0%BA" TargetMode="External"/><Relationship Id="rId2" Type="http://schemas.openxmlformats.org/officeDocument/2006/relationships/hyperlink" Target="https://ru.wikipedia.org/wiki/%D0%9F%D1%80%D0%BE%D1%86%D0%B5%D0%BD%D1%8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Num_Lock" TargetMode="External"/><Relationship Id="rId2" Type="http://schemas.openxmlformats.org/officeDocument/2006/relationships/hyperlink" Target="https://ru.wikipedia.org/wiki/Microsoft_Window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6%D0%B8%D1%84%D1%80%D0%BE%D0%B2%D0%B0%D1%8F_%D0%BA%D0%BB%D0%B0%D0%B2%D0%B8%D0%B0%D1%82%D1%83%D1%80%D0%B0" TargetMode="External"/><Relationship Id="rId4" Type="http://schemas.openxmlformats.org/officeDocument/2006/relationships/hyperlink" Target="https://ru.wikipedia.org/wiki/Alt_(%D0%BA%D0%BB%D0%B0%D0%B2%D0%B8%D1%88%D0%B0)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r6cl.uznateshe.ru/delenie-na-100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8%D0%BB%D0%BE%D0%B3%D1%80%D0%B0%D0%BC%D0%BC" TargetMode="External"/><Relationship Id="rId2" Type="http://schemas.openxmlformats.org/officeDocument/2006/relationships/hyperlink" Target="https://ru.wikipedia.org/wiki/%D0%9C%D0%B0%D1%81%D1%81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2%D0%BE%D0%BD%D0%BD%D0%B0" TargetMode="External"/><Relationship Id="rId4" Type="http://schemas.openxmlformats.org/officeDocument/2006/relationships/hyperlink" Target="https://ru.wikipedia.org/wiki/%D0%93%D1%80%D0%B0%D0%BC%D0%BC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A1%D0%BE%D0%BB%D1%91%D0%BD%D0%BE%D1%81%D1%82%D1%8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060848"/>
            <a:ext cx="8458200" cy="122237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ПРОМИЛЛЕ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000" b="1" dirty="0" smtClean="0">
                <a:solidFill>
                  <a:srgbClr val="C00000"/>
                </a:solidFill>
              </a:rPr>
              <a:t>Выполнила 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</a:rPr>
              <a:t>ученица 6 б класса</a:t>
            </a:r>
          </a:p>
          <a:p>
            <a:pPr algn="r"/>
            <a:r>
              <a:rPr lang="ru-RU" sz="2000" b="1" dirty="0" err="1" smtClean="0">
                <a:solidFill>
                  <a:srgbClr val="C00000"/>
                </a:solidFill>
              </a:rPr>
              <a:t>Мурунова</a:t>
            </a:r>
            <a:r>
              <a:rPr lang="ru-RU" sz="2000" b="1" dirty="0" smtClean="0">
                <a:solidFill>
                  <a:srgbClr val="C00000"/>
                </a:solidFill>
              </a:rPr>
              <a:t> Валерия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Уровень </a:t>
            </a:r>
            <a:r>
              <a:rPr lang="ru-RU" dirty="0" smtClean="0"/>
              <a:t>содержания алкоголя в крови </a:t>
            </a:r>
            <a:r>
              <a:rPr lang="ru-RU" dirty="0" smtClean="0"/>
              <a:t>человека также </a:t>
            </a:r>
            <a:r>
              <a:rPr lang="ru-RU" dirty="0" smtClean="0"/>
              <a:t>часто выражается в промилле.</a:t>
            </a:r>
          </a:p>
          <a:p>
            <a:endParaRPr lang="ru-RU" dirty="0"/>
          </a:p>
        </p:txBody>
      </p:sp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543604"/>
            <a:ext cx="2808312" cy="210623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184576"/>
          </a:xfrm>
        </p:spPr>
        <p:txBody>
          <a:bodyPr>
            <a:normAutofit fontScale="40000" lnSpcReduction="20000"/>
          </a:bodyPr>
          <a:lstStyle/>
          <a:p>
            <a:r>
              <a:rPr lang="ru-RU" sz="4000" dirty="0" smtClean="0"/>
              <a:t>В связи с тем, что уклон </a:t>
            </a:r>
            <a:r>
              <a:rPr lang="ru-RU" sz="4000" dirty="0" smtClean="0"/>
              <a:t>железнодорожного </a:t>
            </a:r>
            <a:r>
              <a:rPr lang="ru-RU" sz="4000" dirty="0" smtClean="0"/>
              <a:t>пути сравнительно невелик, его также принято исчислять в промилле, однако при этом употребляют термин </a:t>
            </a:r>
            <a:r>
              <a:rPr lang="ru-RU" sz="4000" i="1" dirty="0" smtClean="0"/>
              <a:t>«тысячная»</a:t>
            </a:r>
            <a:r>
              <a:rPr lang="ru-RU" sz="4000" dirty="0" smtClean="0"/>
              <a:t>(например: «уклон 10 тысячных</a:t>
            </a:r>
            <a:r>
              <a:rPr lang="ru-RU" sz="4000" dirty="0" smtClean="0"/>
              <a:t>»).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2000" dirty="0" smtClean="0"/>
          </a:p>
          <a:p>
            <a:r>
              <a:rPr lang="ru-RU" sz="4500" dirty="0" smtClean="0"/>
              <a:t>Если длина горизонтального отрезка AB равна 1000 метров, то уклон 11 тысячных означает, что высота AC, на которую поднимется состав, следующий по железной дороге из пункта B в пункт C, равна 11 метрам.</a:t>
            </a:r>
          </a:p>
          <a:p>
            <a:endParaRPr lang="ru-RU" sz="2000" dirty="0" smtClean="0"/>
          </a:p>
          <a:p>
            <a:r>
              <a:rPr lang="ru-RU" sz="4000" dirty="0" smtClean="0"/>
              <a:t>Представив </a:t>
            </a:r>
            <a:r>
              <a:rPr lang="ru-RU" sz="4000" dirty="0" smtClean="0"/>
              <a:t>рельс как гипотенузу прямоугольного треугольника, один из катетов которого имеет длину 1000 метров и параллелен горизонту, увидим, что второй катет будет равен высоте, на которую поднимется состав, проехав чуть больше 1-го километра. Отношение второго катета к первому на практике часто представляет собой очень малую величину, поэтому его удобно выражать в тысячных. Уклон в 8 ‰ означает, например, что, проехав 1 километр, состав поднимется на высоту 8 метров (тангенс угла подъёма </a:t>
            </a:r>
            <a:r>
              <a:rPr lang="ru-RU" sz="3600" dirty="0" smtClean="0"/>
              <a:t>при этом составляет 0,008, то есть собственно угол подъёма равен </a:t>
            </a:r>
            <a:r>
              <a:rPr lang="ru-RU" sz="3600" dirty="0" err="1" smtClean="0">
                <a:hlinkClick r:id="rId2" tooltip="Арктангенс"/>
              </a:rPr>
              <a:t>arctg</a:t>
            </a:r>
            <a:r>
              <a:rPr lang="ru-RU" sz="3600" dirty="0" smtClean="0"/>
              <a:t> 0,008 ≈ 0,46</a:t>
            </a:r>
            <a:r>
              <a:rPr lang="ru-RU" sz="3600" dirty="0" smtClean="0">
                <a:hlinkClick r:id="rId3" tooltip="Угловой градус"/>
              </a:rPr>
              <a:t>°</a:t>
            </a:r>
            <a:r>
              <a:rPr lang="ru-RU" sz="3600" dirty="0" smtClean="0"/>
              <a:t>).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800" dirty="0" smtClean="0"/>
              <a:t>                      Железнодорожный </a:t>
            </a:r>
            <a:r>
              <a:rPr lang="ru-RU" sz="3800" dirty="0" smtClean="0"/>
              <a:t>знак отрезка пути длиной 363 </a:t>
            </a:r>
            <a:r>
              <a:rPr lang="ru-RU" sz="3800" dirty="0" smtClean="0"/>
              <a:t>м</a:t>
            </a:r>
          </a:p>
          <a:p>
            <a:pPr>
              <a:buNone/>
            </a:pPr>
            <a:r>
              <a:rPr lang="ru-RU" sz="3800" dirty="0" smtClean="0"/>
              <a:t>                                                       </a:t>
            </a:r>
            <a:r>
              <a:rPr lang="ru-RU" sz="3800" dirty="0" smtClean="0"/>
              <a:t>с уклоном 2,5 ‰ </a:t>
            </a:r>
          </a:p>
          <a:p>
            <a:endParaRPr lang="ru-RU" dirty="0"/>
          </a:p>
        </p:txBody>
      </p:sp>
      <p:pic>
        <p:nvPicPr>
          <p:cNvPr id="4" name="Рисунок 3" descr="https://upload.wikimedia.org/wikipedia/commons/thumb/4/42/Davle%2C_vjezd_%2802%29.jpg/220px-Davle%2C_vjezd_%2802%29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5013176"/>
            <a:ext cx="2411760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hto takoe 1 promille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1844824"/>
            <a:ext cx="1423670" cy="75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    </a:t>
            </a:r>
            <a:r>
              <a:rPr lang="ru-RU" b="1" smtClean="0">
                <a:solidFill>
                  <a:srgbClr val="C00000"/>
                </a:solidFill>
              </a:rPr>
              <a:t>ИСПОЛЬЗУЕМАЯ  ЛИТЕРАТУРА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 Большой энциклопедический словарь. — 2-е изд., </a:t>
            </a:r>
            <a:r>
              <a:rPr lang="ru-RU" dirty="0" err="1" smtClean="0"/>
              <a:t>перераб</a:t>
            </a:r>
            <a:r>
              <a:rPr lang="ru-RU" dirty="0" smtClean="0"/>
              <a:t>. и доп. — М. : «Большая Российская энциклопедия»; СПб. : «</a:t>
            </a:r>
            <a:r>
              <a:rPr lang="ru-RU" dirty="0" err="1" smtClean="0"/>
              <a:t>Норинт</a:t>
            </a:r>
            <a:r>
              <a:rPr lang="ru-RU" dirty="0" smtClean="0"/>
              <a:t>», 1998. — 1456 с. — ISBN 5-85270-160-2</a:t>
            </a:r>
          </a:p>
          <a:p>
            <a:pPr lvl="0"/>
            <a:r>
              <a:rPr lang="ru-RU" dirty="0" smtClean="0"/>
              <a:t>Внесистемные </a:t>
            </a:r>
            <a:r>
              <a:rPr lang="ru-RU" dirty="0" smtClean="0"/>
              <a:t>единицы. </a:t>
            </a:r>
            <a:r>
              <a:rPr lang="ru-RU" i="1" dirty="0" smtClean="0"/>
              <a:t>Предметная область метрологии</a:t>
            </a:r>
            <a:r>
              <a:rPr lang="ru-RU" dirty="0" smtClean="0"/>
              <a:t>. Константы и конвертеры, единицы измерения и </a:t>
            </a:r>
            <a:r>
              <a:rPr lang="ru-RU" dirty="0" smtClean="0"/>
              <a:t>величины.</a:t>
            </a:r>
          </a:p>
          <a:p>
            <a:pPr lvl="0"/>
            <a:r>
              <a:rPr lang="ru-RU" i="1" dirty="0" smtClean="0"/>
              <a:t>Н</a:t>
            </a:r>
            <a:r>
              <a:rPr lang="ru-RU" i="1" dirty="0" smtClean="0"/>
              <a:t>. Н. Васильев, О. Н. </a:t>
            </a:r>
            <a:r>
              <a:rPr lang="ru-RU" i="1" dirty="0" err="1" smtClean="0"/>
              <a:t>Исаакян</a:t>
            </a:r>
            <a:r>
              <a:rPr lang="ru-RU" i="1" dirty="0" smtClean="0"/>
              <a:t>, Н. О. Рогинский, Я. Б. Смолянский, В. А. </a:t>
            </a:r>
            <a:r>
              <a:rPr lang="ru-RU" i="1" dirty="0" err="1" smtClean="0"/>
              <a:t>Сокович</a:t>
            </a:r>
            <a:r>
              <a:rPr lang="ru-RU" i="1" dirty="0" smtClean="0"/>
              <a:t>, Т. С. </a:t>
            </a:r>
            <a:r>
              <a:rPr lang="ru-RU" i="1" dirty="0" err="1" smtClean="0"/>
              <a:t>Хачатуров</a:t>
            </a:r>
            <a:r>
              <a:rPr lang="ru-RU" i="1" dirty="0" smtClean="0"/>
              <a:t>.</a:t>
            </a:r>
            <a:r>
              <a:rPr lang="ru-RU" dirty="0" smtClean="0"/>
              <a:t> Технический железнодорожный словарь. — Москва: Государственное транспортное железнодорожное издательство, 1941.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Определение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err="1" smtClean="0"/>
              <a:t>Проми́лле</a:t>
            </a:r>
            <a:r>
              <a:rPr lang="ru-RU" dirty="0" smtClean="0"/>
              <a:t> (</a:t>
            </a:r>
            <a:r>
              <a:rPr lang="ru-RU" dirty="0" smtClean="0">
                <a:hlinkClick r:id="rId2" tooltip="Латинский язык"/>
              </a:rPr>
              <a:t>лат.</a:t>
            </a:r>
            <a:r>
              <a:rPr lang="ru-RU" dirty="0" smtClean="0"/>
              <a:t> </a:t>
            </a:r>
            <a:r>
              <a:rPr lang="la-Latn" i="1" dirty="0" smtClean="0"/>
              <a:t>per mille</a:t>
            </a:r>
            <a:r>
              <a:rPr lang="ru-RU" dirty="0" smtClean="0"/>
              <a:t> — на </a:t>
            </a:r>
            <a:r>
              <a:rPr lang="ru-RU" dirty="0" smtClean="0"/>
              <a:t>тысячу)</a:t>
            </a:r>
            <a:r>
              <a:rPr lang="ru-RU" dirty="0" smtClean="0"/>
              <a:t> — одна тысячная доля, 1/10 </a:t>
            </a:r>
            <a:r>
              <a:rPr lang="ru-RU" dirty="0" smtClean="0">
                <a:hlinkClick r:id="rId3" tooltip="Процент"/>
              </a:rPr>
              <a:t>процента</a:t>
            </a:r>
            <a:r>
              <a:rPr lang="ru-RU" dirty="0" smtClean="0"/>
              <a:t>; обозначается (‰); используется для обозначения количества тысячных долей чего-либо в целом. </a:t>
            </a:r>
            <a:endParaRPr lang="ru-RU" dirty="0"/>
          </a:p>
        </p:txBody>
      </p:sp>
      <p:pic>
        <p:nvPicPr>
          <p:cNvPr id="4" name="Рисунок 3" descr="чело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3707985"/>
            <a:ext cx="4788024" cy="31500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Символ   </a:t>
            </a:r>
            <a:r>
              <a:rPr lang="ru-RU" b="1" dirty="0" smtClean="0">
                <a:solidFill>
                  <a:srgbClr val="C00000"/>
                </a:solidFill>
              </a:rPr>
              <a:t>промилле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Происходит (как и </a:t>
            </a:r>
            <a:r>
              <a:rPr lang="ru-RU" dirty="0" smtClean="0">
                <a:hlinkClick r:id="rId2" tooltip="Процент"/>
              </a:rPr>
              <a:t>процент</a:t>
            </a:r>
            <a:r>
              <a:rPr lang="ru-RU" dirty="0" smtClean="0"/>
              <a:t>, </a:t>
            </a:r>
            <a:r>
              <a:rPr lang="ru-RU" dirty="0" smtClean="0">
                <a:hlinkClick r:id="rId3" tooltip="Латинский язык"/>
              </a:rPr>
              <a:t>лат.</a:t>
            </a:r>
            <a:r>
              <a:rPr lang="ru-RU" dirty="0" smtClean="0"/>
              <a:t> </a:t>
            </a:r>
            <a:r>
              <a:rPr lang="la-Latn" i="1" dirty="0" smtClean="0"/>
              <a:t>per cent</a:t>
            </a:r>
            <a:r>
              <a:rPr lang="ru-RU" dirty="0" smtClean="0"/>
              <a:t> — на сотню) от написания простой дробью: 27/1000 → 27 ‰; количество нулей в обозначении (3 нуля) соответствует количеству нулей в числе 1000.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Символ промилле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Символ можно ввести на компьютере с </a:t>
            </a:r>
            <a:r>
              <a:rPr lang="ru-RU" dirty="0" err="1" smtClean="0">
                <a:hlinkClick r:id="rId2" tooltip="Microsoft Windows"/>
              </a:rPr>
              <a:t>Windows</a:t>
            </a:r>
            <a:r>
              <a:rPr lang="ru-RU" dirty="0" smtClean="0"/>
              <a:t> </a:t>
            </a:r>
            <a:r>
              <a:rPr lang="ru-RU" dirty="0" err="1" smtClean="0"/>
              <a:t>с</a:t>
            </a:r>
            <a:r>
              <a:rPr lang="ru-RU" dirty="0" smtClean="0"/>
              <a:t> помощью Alt-0137: при включённом </a:t>
            </a:r>
            <a:r>
              <a:rPr lang="ru-RU" dirty="0" err="1" smtClean="0">
                <a:hlinkClick r:id="rId3" tooltip="Num Lock"/>
              </a:rPr>
              <a:t>Num</a:t>
            </a:r>
            <a:r>
              <a:rPr lang="ru-RU" dirty="0" smtClean="0">
                <a:hlinkClick r:id="rId3" tooltip="Num Lock"/>
              </a:rPr>
              <a:t> </a:t>
            </a:r>
            <a:r>
              <a:rPr lang="ru-RU" dirty="0" err="1" smtClean="0">
                <a:hlinkClick r:id="rId3" tooltip="Num Lock"/>
              </a:rPr>
              <a:t>Lock</a:t>
            </a:r>
            <a:r>
              <a:rPr lang="ru-RU" dirty="0" smtClean="0"/>
              <a:t>, удерживая </a:t>
            </a:r>
            <a:r>
              <a:rPr lang="ru-RU" dirty="0" err="1" smtClean="0">
                <a:hlinkClick r:id="rId4" tooltip="Alt (клавиша)"/>
              </a:rPr>
              <a:t>Alt</a:t>
            </a:r>
            <a:r>
              <a:rPr lang="ru-RU" dirty="0" smtClean="0"/>
              <a:t>, набрать на цифровом</a:t>
            </a:r>
            <a:r>
              <a:rPr lang="ru-RU" dirty="0" smtClean="0">
                <a:hlinkClick r:id="rId5" tooltip="Цифровая клавиатура"/>
              </a:rPr>
              <a:t> </a:t>
            </a:r>
            <a:r>
              <a:rPr lang="ru-RU" dirty="0" smtClean="0"/>
              <a:t>блоке клавиатуры 0137.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buNone/>
            </a:pPr>
            <a:r>
              <a:rPr lang="ru-RU" u="sng" dirty="0" smtClean="0"/>
              <a:t>Чтобы найти 1 промилле от числа, надо </a:t>
            </a:r>
            <a:r>
              <a:rPr lang="ru-RU" dirty="0" smtClean="0">
                <a:hlinkClick r:id="rId2" tooltip="Деление на 1000"/>
              </a:rPr>
              <a:t>число разделить на тысячу</a:t>
            </a:r>
            <a:r>
              <a:rPr lang="ru-RU" u="sng" dirty="0" smtClean="0"/>
              <a:t>.</a:t>
            </a:r>
            <a:endParaRPr lang="ru-RU" dirty="0" smtClean="0"/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dirty="0" smtClean="0"/>
              <a:t>1 </a:t>
            </a:r>
            <a:r>
              <a:rPr lang="ru-RU" dirty="0" smtClean="0"/>
              <a:t>‰ от 563 равен 563:1000=0,563;</a:t>
            </a:r>
          </a:p>
          <a:p>
            <a:pPr fontAlgn="base">
              <a:buNone/>
            </a:pPr>
            <a:r>
              <a:rPr lang="ru-RU" dirty="0" smtClean="0"/>
              <a:t>1 ‰ от 7204 равен 7204:1000=7,204;</a:t>
            </a:r>
          </a:p>
          <a:p>
            <a:pPr fontAlgn="base">
              <a:buNone/>
            </a:pPr>
            <a:r>
              <a:rPr lang="ru-RU" dirty="0" smtClean="0"/>
              <a:t>1 ‰ от 65000 равен 65000:1000=65.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ПРИМЕРЫ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dirty="0" smtClean="0"/>
              <a:t>1 ‰ = 1⁄1000 = 0,1 % = 0,001</a:t>
            </a:r>
          </a:p>
          <a:p>
            <a:pPr lvl="0"/>
            <a:r>
              <a:rPr lang="ru-RU" sz="3600" dirty="0" smtClean="0"/>
              <a:t>100 ‰ = 10 % = 0,1</a:t>
            </a:r>
          </a:p>
          <a:p>
            <a:pPr lvl="0"/>
            <a:r>
              <a:rPr lang="ru-RU" sz="3600" dirty="0" smtClean="0"/>
              <a:t>300 ‰ = 300/1000 = 30 % = 30/100 = 0,3</a:t>
            </a:r>
          </a:p>
          <a:p>
            <a:pPr lvl="0"/>
            <a:r>
              <a:rPr lang="ru-RU" sz="3600" dirty="0" smtClean="0"/>
              <a:t>0,7 ‰ = 0,07 % = 0,0007</a:t>
            </a:r>
          </a:p>
          <a:p>
            <a:pPr lvl="0"/>
            <a:r>
              <a:rPr lang="ru-RU" sz="3600" dirty="0" smtClean="0"/>
              <a:t>0 ‰ = 0 % = </a:t>
            </a:r>
            <a:r>
              <a:rPr lang="ru-RU" sz="3600" dirty="0" smtClean="0"/>
              <a:t>0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30551" y="4532149"/>
            <a:ext cx="2817913" cy="183776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Величина </a:t>
            </a:r>
            <a:r>
              <a:rPr lang="ru-RU" dirty="0" smtClean="0"/>
              <a:t>в промилле от </a:t>
            </a:r>
            <a:r>
              <a:rPr lang="ru-RU" dirty="0" smtClean="0">
                <a:hlinkClick r:id="rId2" tooltip="Масса"/>
              </a:rPr>
              <a:t>массы</a:t>
            </a:r>
            <a:r>
              <a:rPr lang="ru-RU" dirty="0" smtClean="0"/>
              <a:t>, выраженной в </a:t>
            </a:r>
            <a:r>
              <a:rPr lang="ru-RU" dirty="0" smtClean="0">
                <a:hlinkClick r:id="rId3" tooltip="Килограмм"/>
              </a:rPr>
              <a:t>килограммах</a:t>
            </a:r>
            <a:r>
              <a:rPr lang="ru-RU" dirty="0" smtClean="0"/>
              <a:t>, эквивалентна массе </a:t>
            </a:r>
            <a:r>
              <a:rPr lang="ru-RU" dirty="0" smtClean="0"/>
              <a:t>в </a:t>
            </a:r>
            <a:r>
              <a:rPr lang="ru-RU" dirty="0" smtClean="0">
                <a:hlinkClick r:id="rId4" tooltip="Грамм"/>
              </a:rPr>
              <a:t>граммах</a:t>
            </a:r>
            <a:r>
              <a:rPr lang="ru-RU" dirty="0" smtClean="0"/>
              <a:t>; от массы в </a:t>
            </a:r>
            <a:r>
              <a:rPr lang="ru-RU" dirty="0" smtClean="0">
                <a:hlinkClick r:id="rId5" tooltip="Тонна"/>
              </a:rPr>
              <a:t>тоннах</a:t>
            </a:r>
            <a:r>
              <a:rPr lang="ru-RU" dirty="0" smtClean="0"/>
              <a:t> — килограммам.</a:t>
            </a:r>
          </a:p>
          <a:p>
            <a:pPr fontAlgn="base"/>
            <a:r>
              <a:rPr lang="ru-RU" dirty="0" smtClean="0"/>
              <a:t>1 </a:t>
            </a:r>
            <a:r>
              <a:rPr lang="ru-RU" dirty="0" smtClean="0"/>
              <a:t>‰ от 1 килограмма равен 1 грамму;</a:t>
            </a:r>
          </a:p>
          <a:p>
            <a:pPr fontAlgn="base"/>
            <a:r>
              <a:rPr lang="ru-RU" dirty="0" smtClean="0"/>
              <a:t>1 ‰ от 1 тонны равен 1 килограмму;</a:t>
            </a:r>
          </a:p>
          <a:p>
            <a:pPr fontAlgn="base"/>
            <a:r>
              <a:rPr lang="ru-RU" dirty="0" smtClean="0"/>
              <a:t>1 ‰ от 1 километра равен 1 метру.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Миллионная доля 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одна </a:t>
            </a:r>
            <a:r>
              <a:rPr lang="ru-RU" dirty="0" smtClean="0"/>
              <a:t>миллионная часть, обозначается тремя латинскими буквами — </a:t>
            </a:r>
            <a:r>
              <a:rPr lang="ru-RU" i="1" dirty="0" err="1" smtClean="0"/>
              <a:t>ppm</a:t>
            </a:r>
            <a:r>
              <a:rPr lang="ru-RU" dirty="0" smtClean="0"/>
              <a:t>, читается как «</a:t>
            </a:r>
            <a:r>
              <a:rPr lang="ru-RU" dirty="0" err="1" smtClean="0"/>
              <a:t>пи-пи-эм</a:t>
            </a:r>
            <a:r>
              <a:rPr lang="ru-RU" dirty="0" smtClean="0"/>
              <a:t>». Аббревиатура </a:t>
            </a:r>
            <a:r>
              <a:rPr lang="ru-RU" i="1" dirty="0" err="1" smtClean="0"/>
              <a:t>ppm</a:t>
            </a:r>
            <a:r>
              <a:rPr lang="ru-RU" dirty="0" smtClean="0"/>
              <a:t> означает «частей на миллион» (</a:t>
            </a:r>
            <a:r>
              <a:rPr lang="ru-RU" dirty="0" smtClean="0">
                <a:hlinkClick r:id="rId2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parts</a:t>
            </a:r>
            <a:r>
              <a:rPr lang="ru-RU" i="1" dirty="0" smtClean="0"/>
              <a:t> </a:t>
            </a:r>
            <a:r>
              <a:rPr lang="ru-RU" i="1" dirty="0" err="1" smtClean="0"/>
              <a:t>per</a:t>
            </a:r>
            <a:r>
              <a:rPr lang="ru-RU" i="1" dirty="0" smtClean="0"/>
              <a:t> </a:t>
            </a:r>
            <a:r>
              <a:rPr lang="ru-RU" i="1" dirty="0" err="1" smtClean="0"/>
              <a:t>million</a:t>
            </a:r>
            <a:r>
              <a:rPr lang="ru-RU" dirty="0" smtClean="0"/>
              <a:t>). 1 </a:t>
            </a:r>
            <a:r>
              <a:rPr lang="ru-RU" i="1" dirty="0" err="1" smtClean="0"/>
              <a:t>ppm</a:t>
            </a:r>
            <a:r>
              <a:rPr lang="ru-RU" dirty="0" smtClean="0"/>
              <a:t> в 1000 раз (на 3 порядка) меньше, чем 1 </a:t>
            </a:r>
            <a:r>
              <a:rPr lang="ru-RU" dirty="0" smtClean="0"/>
              <a:t>промилле.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 1</a:t>
            </a:r>
            <a:r>
              <a:rPr lang="ru-RU" dirty="0" smtClean="0"/>
              <a:t> </a:t>
            </a:r>
            <a:r>
              <a:rPr lang="ru-RU" i="1" dirty="0" err="1" smtClean="0"/>
              <a:t>ppm</a:t>
            </a:r>
            <a:r>
              <a:rPr lang="ru-RU" dirty="0" smtClean="0"/>
              <a:t> =1/1000000 = 0,000001 = 1⋅10</a:t>
            </a:r>
            <a:r>
              <a:rPr lang="ru-RU" baseline="30000" dirty="0" smtClean="0"/>
              <a:t>−6</a:t>
            </a:r>
            <a:r>
              <a:rPr lang="ru-RU" dirty="0" smtClean="0"/>
              <a:t> = 0,001 ‰ = 0,0001 %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ПРИМЕНЕНИЕ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Есть </a:t>
            </a:r>
            <a:r>
              <a:rPr lang="ru-RU" dirty="0" smtClean="0"/>
              <a:t>некоторые величины (доли), традиционно </a:t>
            </a:r>
            <a:r>
              <a:rPr lang="ru-RU" dirty="0" smtClean="0"/>
              <a:t>измеряемые в промилле.</a:t>
            </a:r>
            <a:r>
              <a:rPr lang="ru-RU" dirty="0" smtClean="0"/>
              <a:t> Например, соленость воды, уклон железнодорожного пути, уклон дороги, уклон кровли, естественный прирост населения.</a:t>
            </a:r>
          </a:p>
          <a:p>
            <a:r>
              <a:rPr lang="ru-RU" dirty="0" smtClean="0"/>
              <a:t>фраза </a:t>
            </a:r>
            <a:r>
              <a:rPr lang="ru-RU" dirty="0" smtClean="0"/>
              <a:t>«</a:t>
            </a:r>
            <a:r>
              <a:rPr lang="ru-RU" dirty="0" smtClean="0">
                <a:hlinkClick r:id="rId2" tooltip="Солёность"/>
              </a:rPr>
              <a:t>солёность</a:t>
            </a:r>
            <a:r>
              <a:rPr lang="ru-RU" dirty="0" smtClean="0"/>
              <a:t> </a:t>
            </a:r>
            <a:r>
              <a:rPr lang="ru-RU" dirty="0" smtClean="0"/>
              <a:t>воды составляет </a:t>
            </a:r>
            <a:r>
              <a:rPr lang="ru-RU" dirty="0" smtClean="0"/>
              <a:t>11 ‰ (одиннадцать промилле</a:t>
            </a:r>
            <a:r>
              <a:rPr lang="ru-RU" dirty="0" smtClean="0"/>
              <a:t>)», </a:t>
            </a:r>
            <a:r>
              <a:rPr lang="ru-RU" dirty="0" smtClean="0"/>
              <a:t>это то же самое, что и 1,1 %, и означает, что из общей массы воды 0,011 (11 тысячных) занимают соли;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так</a:t>
            </a:r>
            <a:r>
              <a:rPr lang="ru-RU" dirty="0" smtClean="0"/>
              <a:t>, если взять 1 кг воды, то в ней будет 11 г солей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Соленость </a:t>
            </a:r>
            <a:r>
              <a:rPr lang="ru-RU" dirty="0" smtClean="0"/>
              <a:t>океанской воды составляет около 35 ‰. Это означает, что в одном литре такой воды содержится 35 граммов солей.</a:t>
            </a:r>
          </a:p>
          <a:p>
            <a:pPr fontAlgn="base"/>
            <a:r>
              <a:rPr lang="ru-RU" dirty="0" smtClean="0"/>
              <a:t>Соленость морской воды разная: </a:t>
            </a:r>
            <a:endParaRPr lang="ru-RU" dirty="0" smtClean="0"/>
          </a:p>
          <a:p>
            <a:pPr fontAlgn="base"/>
            <a:r>
              <a:rPr lang="ru-RU" dirty="0" smtClean="0"/>
              <a:t>самая </a:t>
            </a:r>
            <a:r>
              <a:rPr lang="ru-RU" dirty="0" smtClean="0"/>
              <a:t>высокая — 40-42 промилле </a:t>
            </a:r>
            <a:r>
              <a:rPr lang="ru-RU" dirty="0" smtClean="0"/>
              <a:t>—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 smtClean="0"/>
              <a:t>в Красном море, в Баренцевом — </a:t>
            </a:r>
            <a:endParaRPr lang="ru-RU" dirty="0" smtClean="0"/>
          </a:p>
          <a:p>
            <a:pPr fontAlgn="base"/>
            <a:r>
              <a:rPr lang="ru-RU" dirty="0" smtClean="0"/>
              <a:t>всего </a:t>
            </a:r>
            <a:r>
              <a:rPr lang="ru-RU" dirty="0" smtClean="0"/>
              <a:t>5 промилле.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16151" y="4437112"/>
            <a:ext cx="3227850" cy="24208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</TotalTime>
  <Words>99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ПРОМИЛЛЕ</vt:lpstr>
      <vt:lpstr>Определение </vt:lpstr>
      <vt:lpstr>Символ   промилле</vt:lpstr>
      <vt:lpstr>Символ промилле</vt:lpstr>
      <vt:lpstr>Слайд 5</vt:lpstr>
      <vt:lpstr>ПРИМЕРЫ</vt:lpstr>
      <vt:lpstr>Слайд 7</vt:lpstr>
      <vt:lpstr>Миллионная доля </vt:lpstr>
      <vt:lpstr>ПРИМЕНЕНИЕ</vt:lpstr>
      <vt:lpstr>Слайд 10</vt:lpstr>
      <vt:lpstr>ПРИМЕНЕНИЕ</vt:lpstr>
      <vt:lpstr>    ИСПОЛЬЗУЕМАЯ  ЛИТЕРАТУРА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Лера</dc:creator>
  <cp:lastModifiedBy>Лера</cp:lastModifiedBy>
  <cp:revision>8</cp:revision>
  <dcterms:created xsi:type="dcterms:W3CDTF">2015-03-19T16:19:31Z</dcterms:created>
  <dcterms:modified xsi:type="dcterms:W3CDTF">2015-03-19T17:38:08Z</dcterms:modified>
</cp:coreProperties>
</file>