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6" r:id="rId3"/>
    <p:sldId id="267" r:id="rId4"/>
    <p:sldId id="268" r:id="rId5"/>
    <p:sldId id="269" r:id="rId6"/>
    <p:sldId id="271" r:id="rId7"/>
    <p:sldId id="272" r:id="rId8"/>
    <p:sldId id="280" r:id="rId9"/>
    <p:sldId id="262" r:id="rId10"/>
    <p:sldId id="264" r:id="rId11"/>
    <p:sldId id="260" r:id="rId12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660033"/>
    <a:srgbClr val="CC0000"/>
    <a:srgbClr val="FF0000"/>
    <a:srgbClr val="A61A8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6" d="100"/>
          <a:sy n="76" d="100"/>
        </p:scale>
        <p:origin x="-2082" y="-9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0F52A-9896-422A-BE3D-C00A5F8C521C}" type="datetimeFigureOut">
              <a:rPr lang="ru-RU"/>
              <a:pPr>
                <a:defRPr/>
              </a:pPr>
              <a:t>24.08.2016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0813B-C41B-4238-8D64-7B9D82C2EB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AF064-A740-4D0E-BE00-0CA6477987D0}" type="datetimeFigureOut">
              <a:rPr lang="ru-RU"/>
              <a:pPr>
                <a:defRPr/>
              </a:pPr>
              <a:t>24.08.2016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7E84FB-0BBC-4002-8168-AB1237C627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4C7A9-07DA-4F8B-B7BF-49864DC501B9}" type="datetimeFigureOut">
              <a:rPr lang="ru-RU"/>
              <a:pPr>
                <a:defRPr/>
              </a:pPr>
              <a:t>24.08.2016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E561B-EA04-4618-B46A-0BBD2A44B3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4CE1F-A2C4-4851-A0DF-C3D6522A5AF2}" type="datetimeFigureOut">
              <a:rPr lang="ru-RU"/>
              <a:pPr>
                <a:defRPr/>
              </a:pPr>
              <a:t>24.08.2016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ACBC6-C0F7-4D34-92F5-66E76F479B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2D3B8-4044-4725-B7F8-0F60A959C7DE}" type="datetimeFigureOut">
              <a:rPr lang="ru-RU"/>
              <a:pPr>
                <a:defRPr/>
              </a:pPr>
              <a:t>24.08.2016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9D8A4-5780-4F13-8904-56F599B97C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D5D5C-97A7-48FC-801A-A9ECA142A450}" type="datetimeFigureOut">
              <a:rPr lang="ru-RU"/>
              <a:pPr>
                <a:defRPr/>
              </a:pPr>
              <a:t>24.08.2016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DD73B-DA5B-4D63-96DA-6994BE0DA8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22FDE-8927-4E71-B073-A3B73000254F}" type="datetimeFigureOut">
              <a:rPr lang="ru-RU"/>
              <a:pPr>
                <a:defRPr/>
              </a:pPr>
              <a:t>24.08.2016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76872-8EB0-4B09-89E4-72C7FE0FF7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F0450-A772-4C03-962B-9EB1126CBC02}" type="datetimeFigureOut">
              <a:rPr lang="ru-RU"/>
              <a:pPr>
                <a:defRPr/>
              </a:pPr>
              <a:t>24.08.2016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024BE-A095-434B-ABDC-D1D2148076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FE9AA-D305-4B03-93B7-47A8DB4421C1}" type="datetimeFigureOut">
              <a:rPr lang="ru-RU"/>
              <a:pPr>
                <a:defRPr/>
              </a:pPr>
              <a:t>24.08.2016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08CE0-3232-40DF-B852-C69E5D5F52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71B55-AAD4-478F-84FF-AC0AF21CA59F}" type="datetimeFigureOut">
              <a:rPr lang="ru-RU"/>
              <a:pPr>
                <a:defRPr/>
              </a:pPr>
              <a:t>24.08.2016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EF04C1-E70C-491B-BE30-6509133AB7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028E3-3AC7-487C-8AFE-51F5AEF540E2}" type="datetimeFigureOut">
              <a:rPr lang="ru-RU"/>
              <a:pPr>
                <a:defRPr/>
              </a:pPr>
              <a:t>24.08.2016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25A10-1B64-4338-A5B3-3A172215CF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7072492-63E7-4D7E-9D94-08266F311E01}" type="datetimeFigureOut">
              <a:rPr lang="ru-RU"/>
              <a:pPr>
                <a:defRPr/>
              </a:pPr>
              <a:t>24.08.2016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7511161-3994-4456-BD96-0C26DA8269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2"/>
          <p:cNvSpPr txBox="1">
            <a:spLocks noChangeArrowheads="1"/>
          </p:cNvSpPr>
          <p:nvPr/>
        </p:nvSpPr>
        <p:spPr bwMode="auto">
          <a:xfrm>
            <a:off x="468313" y="476250"/>
            <a:ext cx="8280400" cy="228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C00000"/>
                </a:solidFill>
                <a:latin typeface="Calibri" pitchFamily="34" charset="0"/>
              </a:rPr>
              <a:t>Использование     </a:t>
            </a:r>
            <a:r>
              <a:rPr lang="ru-RU" sz="4800" b="1">
                <a:solidFill>
                  <a:srgbClr val="C00000"/>
                </a:solidFill>
              </a:rPr>
              <a:t>ИКТ    в работе учителя-логопеда, в условиях    ФГОС</a:t>
            </a:r>
          </a:p>
        </p:txBody>
      </p:sp>
      <p:sp>
        <p:nvSpPr>
          <p:cNvPr id="13315" name="TextBox 3"/>
          <p:cNvSpPr txBox="1">
            <a:spLocks noChangeArrowheads="1"/>
          </p:cNvSpPr>
          <p:nvPr/>
        </p:nvSpPr>
        <p:spPr bwMode="auto">
          <a:xfrm>
            <a:off x="611188" y="4437063"/>
            <a:ext cx="47815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Calibri" pitchFamily="34" charset="0"/>
              </a:rPr>
              <a:t>Подготовила :</a:t>
            </a:r>
          </a:p>
          <a:p>
            <a:r>
              <a:rPr lang="ru-RU" b="1">
                <a:latin typeface="Calibri" pitchFamily="34" charset="0"/>
              </a:rPr>
              <a:t>Серкина В.А.</a:t>
            </a:r>
          </a:p>
          <a:p>
            <a:r>
              <a:rPr lang="ru-RU" b="1">
                <a:latin typeface="Calibri" pitchFamily="34" charset="0"/>
              </a:rPr>
              <a:t>учитель-логопед МБДОУ д</a:t>
            </a:r>
            <a:r>
              <a:rPr lang="en-US" b="1">
                <a:latin typeface="Calibri" pitchFamily="34" charset="0"/>
              </a:rPr>
              <a:t>/</a:t>
            </a:r>
            <a:r>
              <a:rPr lang="ru-RU" b="1">
                <a:latin typeface="Calibri" pitchFamily="34" charset="0"/>
              </a:rPr>
              <a:t>с №1 «Алёнушка»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Box 1"/>
          <p:cNvSpPr txBox="1">
            <a:spLocks noChangeArrowheads="1"/>
          </p:cNvSpPr>
          <p:nvPr/>
        </p:nvSpPr>
        <p:spPr bwMode="auto">
          <a:xfrm>
            <a:off x="179388" y="188913"/>
            <a:ext cx="8785225" cy="421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660033"/>
                </a:solidFill>
              </a:rPr>
              <a:t>Использование информационно-коммуникационных технологий в работе логопеда ДОУ позволяет более эффективно вести мониторинг речевого развития ребенка;  сокращает сроки и повышает эффективность коррекционной работы; помогает сделать коррекционно-логопедическую работу интересной, увлекательной для детей-логопатов, помогает увлечь их процессом обучения, сочетать коррекционные и учебно-развивающие задачи логопедического воздействия; активизирует работу с родителями, повышает компетентность родителей и педагогов в коррекционно-воспитательной работе, что является необходимым условием успешного воздействия на ребенка, имеющего недоразвитие речи.</a:t>
            </a:r>
            <a:r>
              <a:rPr lang="ru-RU" b="1"/>
              <a:t> </a:t>
            </a:r>
            <a:r>
              <a:rPr lang="ru-RU" b="1">
                <a:solidFill>
                  <a:srgbClr val="CC0000"/>
                </a:solidFill>
              </a:rPr>
              <a:t>Таким образом, компьютер, планшет и другие гаджеты становятся необходимым средством развития, обучения и воспитания детей с нарушениями речи и соответствуют требованиям ФГОС к психолого-педагогическим условиям реализации основной образовательной программы дошкольного образования.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Рисунок 1" descr="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2060575"/>
            <a:ext cx="5594350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04788" y="260350"/>
            <a:ext cx="8712200" cy="1939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СПАСИБО ЗА ВНИМАНИЕ!!!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8313" y="404813"/>
            <a:ext cx="7704137" cy="2838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179388" y="260350"/>
            <a:ext cx="8497887" cy="557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ru-RU"/>
              <a:t>             </a:t>
            </a:r>
            <a:r>
              <a:rPr lang="ru-RU" sz="2000" b="1">
                <a:solidFill>
                  <a:srgbClr val="CC0000"/>
                </a:solidFill>
              </a:rPr>
              <a:t>В современных   условиях   развития общества перед педагогической наукой и практикой стоят  задачи поиска наиболее оптимальных систем обучения и воспитания  детей с особыми возможностями здоровья и различными патологиями, в структуру которых входят и нарушения речи. Все чаще речевые патологии имеют комбинированную форму, когда у ребенка одновременно нарушаются речь, развитие высших психических функций, состояние общей и мелкой моторики, эмоционально-волеваясфера. </a:t>
            </a:r>
            <a:br>
              <a:rPr lang="ru-RU" sz="2000" b="1">
                <a:solidFill>
                  <a:srgbClr val="CC0000"/>
                </a:solidFill>
              </a:rPr>
            </a:br>
            <a:r>
              <a:rPr lang="ru-RU" sz="2000" b="1">
                <a:solidFill>
                  <a:srgbClr val="CC0000"/>
                </a:solidFill>
              </a:rPr>
              <a:t>      В условиях введения ФГОС приоритетной задачей становится решение этих проблем с помощью инновационных технологий, в том числе и информационно-коммуникационных</a:t>
            </a:r>
            <a:r>
              <a:rPr lang="ru-RU" sz="2000">
                <a:solidFill>
                  <a:srgbClr val="CC0000"/>
                </a:solidFill>
              </a:rPr>
              <a:t>.</a:t>
            </a:r>
          </a:p>
          <a:p>
            <a:pPr algn="just"/>
            <a:r>
              <a:rPr lang="ru-RU" sz="2400">
                <a:solidFill>
                  <a:srgbClr val="CC0000"/>
                </a:solidFill>
                <a:latin typeface="Times New Roman" pitchFamily="18" charset="0"/>
              </a:rPr>
              <a:t>В условиях введения ФГОС приоритетной задачей становится решение этих проблем с помощью инновационных технологий, в том числе и информационно-коммуникационных</a:t>
            </a:r>
            <a:r>
              <a:rPr lang="ru-RU">
                <a:solidFill>
                  <a:srgbClr val="CC0000"/>
                </a:solidFill>
                <a:latin typeface="Times New Roman" pitchFamily="18" charset="0"/>
              </a:rPr>
              <a:t>.</a:t>
            </a:r>
            <a:endParaRPr lang="ru-RU" sz="2000">
              <a:solidFill>
                <a:srgbClr val="CC0000"/>
              </a:solidFill>
              <a:latin typeface="Times New Roman" pitchFamily="18" charset="0"/>
            </a:endParaRPr>
          </a:p>
          <a:p>
            <a:pPr algn="just"/>
            <a:endParaRPr lang="ru-RU" sz="2400">
              <a:solidFill>
                <a:srgbClr val="CC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468313" y="333375"/>
            <a:ext cx="77041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alibri" pitchFamily="34" charset="0"/>
              </a:rPr>
              <a:t> </a:t>
            </a:r>
            <a:endParaRPr lang="ru-RU" sz="3200" b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79388" y="150813"/>
            <a:ext cx="8713787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solidFill>
                  <a:srgbClr val="CC0000"/>
                </a:solidFill>
              </a:rPr>
              <a:t>Информационно-коммуникационные технологии в образовании (ИКТ) - это комплекс учебно-методических материалов, технических и инструментальных средств вычислительной техники в учебном процессе, формах и методах их применения для совершенствования деятельности специалистов учреждений образования (администрации, воспитателей, специалистов), а также для образования (развития, диагностики, коррекции) детей.</a:t>
            </a:r>
          </a:p>
          <a:p>
            <a:pPr algn="ctr"/>
            <a:r>
              <a:rPr lang="ru-RU" sz="2400" b="1">
                <a:solidFill>
                  <a:srgbClr val="CC0000"/>
                </a:solidFill>
              </a:rPr>
              <a:t>Владение новыми информационными технологиями помогут педагогу чувствовать себя комфортно в новых социально-экономических условиях.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2843213" y="404813"/>
            <a:ext cx="6192837" cy="531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CC0000"/>
                </a:solidFill>
              </a:rPr>
              <a:t>Где же ИКТ могут помочь современному педагогу в работе? Это:</a:t>
            </a:r>
          </a:p>
          <a:p>
            <a:r>
              <a:rPr lang="ru-RU" b="1" i="1">
                <a:solidFill>
                  <a:srgbClr val="CC0000"/>
                </a:solidFill>
              </a:rPr>
              <a:t> </a:t>
            </a:r>
            <a:r>
              <a:rPr lang="ru-RU">
                <a:solidFill>
                  <a:srgbClr val="660033"/>
                </a:solidFill>
              </a:rPr>
              <a:t>1. Подбор иллюстративного материала к совместной организованной деятельности педагога с детьми и для оформления стендов, группы, кабинетов (сканирование, Интернет; принтер, презентация).</a:t>
            </a:r>
          </a:p>
          <a:p>
            <a:r>
              <a:rPr lang="ru-RU">
                <a:solidFill>
                  <a:srgbClr val="660033"/>
                </a:solidFill>
              </a:rPr>
              <a:t> 2. Подбор дополнительного познавательного материала. </a:t>
            </a:r>
          </a:p>
          <a:p>
            <a:r>
              <a:rPr lang="ru-RU">
                <a:solidFill>
                  <a:srgbClr val="660033"/>
                </a:solidFill>
              </a:rPr>
              <a:t> 3. Обмен опытом, знакомство с  наработками других логопедов. </a:t>
            </a:r>
          </a:p>
          <a:p>
            <a:r>
              <a:rPr lang="ru-RU">
                <a:solidFill>
                  <a:srgbClr val="660033"/>
                </a:solidFill>
              </a:rPr>
              <a:t> 4. Оформление групповой документации, отчётов. Компьютер позволит не писать их каждый раз, а достаточно набрать один раз схему и в дальнейшем только вносить изменения. </a:t>
            </a:r>
          </a:p>
          <a:p>
            <a:r>
              <a:rPr lang="ru-RU">
                <a:solidFill>
                  <a:srgbClr val="660033"/>
                </a:solidFill>
              </a:rPr>
              <a:t> 5. Создание презентаций для повышения эффективности совместной непосредственно образовательной деятельности с детьми и педагогической компетенции родителей в процессе проведения родительских собраний.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2"/>
          <p:cNvSpPr txBox="1">
            <a:spLocks noChangeArrowheads="1"/>
          </p:cNvSpPr>
          <p:nvPr/>
        </p:nvSpPr>
        <p:spPr bwMode="auto">
          <a:xfrm>
            <a:off x="250825" y="0"/>
            <a:ext cx="8424863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ru-RU" sz="2000" b="1">
                <a:solidFill>
                  <a:srgbClr val="660033"/>
                </a:solidFill>
                <a:latin typeface="Times New Roman" pitchFamily="18" charset="0"/>
              </a:rPr>
              <a:t>На сегодняшний день разработано большое количество авторских программ с участием педагогов и психологов специально для детей с речевыми нарушениями. Цель таких программ - воспитание и обучение ребенка в процессе игры, развитие внимательности, познавательной активности и логического мышления, а вместе с ними и развитие речи. В процессе занятий с применением компьютера дети учатся преодолевать трудности, контролировать свою деятельность, оценивать результаты. Благодаря этому, становится эффективным обучение целеполаганию, планированию и контролю через сочетание различных приемов. Решая заданную компьютерной игрой проблемную ситуацию, ребенок стремится к достижению положительных результатов, подчиняет свои действия поставленной цели. Использование компьютерных средств обучения помогает развивать у дошкольников такие волевые качества, как самостоятельность, собранность, сосредоточенность, усидчивость, а так же приобщает их к сопереживанию, помощи герою программы.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323850" y="333375"/>
            <a:ext cx="8424863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CC0000"/>
                </a:solidFill>
                <a:latin typeface="Times New Roman" pitchFamily="18" charset="0"/>
              </a:rPr>
              <a:t>Специализированные компьютерные инструменты обучения способствуют успешному  развитию  дошкольника с нарушениями речи в новых условиях введения ФГОС.   Следовательно, проводимая нами работа соответствует требованиям стандарта.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1"/>
          <p:cNvSpPr txBox="1">
            <a:spLocks noChangeArrowheads="1"/>
          </p:cNvSpPr>
          <p:nvPr/>
        </p:nvSpPr>
        <p:spPr bwMode="auto">
          <a:xfrm>
            <a:off x="2700338" y="115888"/>
            <a:ext cx="6119812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solidFill>
                  <a:srgbClr val="C00000"/>
                </a:solidFill>
                <a:latin typeface="Calibri" pitchFamily="34" charset="0"/>
              </a:rPr>
              <a:t>На своих занятиях я успешно использую следующие компьютерные игры и программы: «Игры для Тигры», «Домашний логопед. Практический курс», «Скоро в школу. Развитие речи», «Несерьёзные уроки. Готовимся к школе»,  «Баба-Яга учится читать», «Развитие речи. Учимся говорить правильно», «Учимся читать играя», «Электронный букварь», «Несерьёзные уроки. Логика и внимание», «Гарфилд дошкольникам. Основы лексики и орфографии» .</a:t>
            </a:r>
          </a:p>
        </p:txBody>
      </p:sp>
      <p:pic>
        <p:nvPicPr>
          <p:cNvPr id="21507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575" y="3213100"/>
            <a:ext cx="3883025" cy="359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Box 2"/>
          <p:cNvSpPr txBox="1">
            <a:spLocks noChangeArrowheads="1"/>
          </p:cNvSpPr>
          <p:nvPr/>
        </p:nvSpPr>
        <p:spPr bwMode="auto">
          <a:xfrm>
            <a:off x="250825" y="260350"/>
            <a:ext cx="8569325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660033"/>
                </a:solidFill>
                <a:latin typeface="Times New Roman" pitchFamily="18" charset="0"/>
              </a:rPr>
              <a:t>По сравнению с традиционными формами воспитания и обучения дошкольников, компьютер обладает рядом преимуществ, и именно поэтому нравится детям:</a:t>
            </a:r>
          </a:p>
          <a:p>
            <a:r>
              <a:rPr lang="ru-RU" sz="2000" b="1">
                <a:solidFill>
                  <a:srgbClr val="660033"/>
                </a:solidFill>
                <a:latin typeface="Times New Roman" pitchFamily="18" charset="0"/>
              </a:rPr>
              <a:t>- компьютер несёт в себе образный тип информации, понятный детям, которые пока в совершенстве не владеют техникой чтения и письма; </a:t>
            </a:r>
          </a:p>
          <a:p>
            <a:r>
              <a:rPr lang="ru-RU" sz="2000" b="1">
                <a:solidFill>
                  <a:srgbClr val="660033"/>
                </a:solidFill>
                <a:latin typeface="Times New Roman" pitchFamily="18" charset="0"/>
              </a:rPr>
              <a:t>- постановка проблемных задач, поощрение ребенка при их правильном решении самим компьютером, является стимулом познавательной активности детей; </a:t>
            </a:r>
          </a:p>
          <a:p>
            <a:r>
              <a:rPr lang="ru-RU" sz="2000" b="1">
                <a:solidFill>
                  <a:srgbClr val="660033"/>
                </a:solidFill>
                <a:latin typeface="Times New Roman" pitchFamily="18" charset="0"/>
              </a:rPr>
              <a:t>- компьютер предоставляет возможность реализации индивидуального подхода в работе с детьми дошкольного возраста. В процессе деятельности каждый ребенок выполняет задания своего уровня сложности и в своем темпе; </a:t>
            </a:r>
          </a:p>
          <a:p>
            <a:r>
              <a:rPr lang="ru-RU" sz="2000" b="1">
                <a:solidFill>
                  <a:srgbClr val="660033"/>
                </a:solidFill>
                <a:latin typeface="Times New Roman" pitchFamily="18" charset="0"/>
              </a:rPr>
              <a:t>- компьютер очень «терпелив» во взаимоотношениях с ребенком, никогда не ругает его за ошибки, а ждет, пока он сам исправит недочеты, что создает в процессе обучения необходимую «ситуацию успеха».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2700338" y="188913"/>
            <a:ext cx="6264275" cy="640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660033"/>
                </a:solidFill>
              </a:rPr>
              <a:t>Чтобы не перегружать нервную систему дошкольника, работа с компьютером на одном занятии не должна превышать 5 – 15 минут, в зависимости от возраста ребёнка и степени истощаемости его нервной системы. До начала занятия для предупреждения переутомления глаз рекомендуется провести с ребёнком зрительную гимнастику: посмотреть вверх – вниз, вправо – влево, выполнить круговые движения глазами. Во время работы с компьютером необходимо переводить взгляд ребёнка с компьютера каждые 2 минуты на несколько секунд. По окончании коррекционной деятельности зрительную гимнастику рекомендуется повторить. Важную роль в уменьшении физической нагрузки на ребёнка при работе с компьютером играет правильно подобранная мебель, соответствующая росту и возрасту ребёнка. Компьютер должен устанавливаться в хорошо проветриваемом помещении, где регулярно проводится влажная уборка. Комната должна иметь хорошее, равномерное освещение, не допускающее бликов на экране монитора.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f64553b36d98a1a9771b60ed7fd6ae5ca013c54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</TotalTime>
  <Words>771</Words>
  <Application>Microsoft Office PowerPoint</Application>
  <PresentationFormat>Экран (4:3)</PresentationFormat>
  <Paragraphs>34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Calibri</vt:lpstr>
      <vt:lpstr>Arial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Admin</cp:lastModifiedBy>
  <cp:revision>38</cp:revision>
  <dcterms:created xsi:type="dcterms:W3CDTF">2014-05-12T04:44:22Z</dcterms:created>
  <dcterms:modified xsi:type="dcterms:W3CDTF">2016-08-24T09:28:57Z</dcterms:modified>
</cp:coreProperties>
</file>