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258" r:id="rId5"/>
    <p:sldId id="287" r:id="rId6"/>
    <p:sldId id="285" r:id="rId7"/>
    <p:sldId id="260" r:id="rId8"/>
    <p:sldId id="262" r:id="rId9"/>
    <p:sldId id="264" r:id="rId10"/>
    <p:sldId id="267" r:id="rId11"/>
    <p:sldId id="268" r:id="rId12"/>
    <p:sldId id="269" r:id="rId13"/>
    <p:sldId id="270" r:id="rId14"/>
    <p:sldId id="272" r:id="rId15"/>
    <p:sldId id="289" r:id="rId16"/>
    <p:sldId id="282" r:id="rId17"/>
    <p:sldId id="283" r:id="rId18"/>
    <p:sldId id="284" r:id="rId19"/>
    <p:sldId id="274" r:id="rId20"/>
    <p:sldId id="275" r:id="rId21"/>
    <p:sldId id="27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K:\ProPowerPoint\Шаблоны\ДЕТСКИЕ\Развитие ребенка\RazvitieMa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338" y="-15875"/>
            <a:ext cx="9177338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764704"/>
            <a:ext cx="5832648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797152"/>
            <a:ext cx="5580112" cy="960512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9200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120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ДЕТСКИЕ\Развитие ребенка\RazvitieSlid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0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971550" y="274638"/>
            <a:ext cx="79216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900113" y="1600200"/>
            <a:ext cx="7993062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7451725" y="6392863"/>
            <a:ext cx="162401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600" smtClean="0">
                <a:latin typeface="Blackadder ITC" pitchFamily="82" charset="0"/>
              </a:rPr>
              <a:t>ProPowerPoint.Ru</a:t>
            </a:r>
            <a:endParaRPr lang="ru-RU" sz="1600" smtClean="0">
              <a:latin typeface="English157C 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Комитет по образованию</a:t>
            </a:r>
            <a:r>
              <a:rPr lang="ru-RU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Администрации города Подольска</a:t>
            </a:r>
            <a:r>
              <a:rPr lang="ru-RU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r>
              <a:rPr lang="ru-RU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Детский сад общеразвивающего вида №24 «Русалочка</a:t>
            </a:r>
            <a:r>
              <a:rPr lang="ru-RU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Организованная образовательная деятельность детей </a:t>
            </a:r>
            <a:b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старшей группе №4 «Ягодка»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581128"/>
            <a:ext cx="5813884" cy="960512"/>
          </a:xfrm>
          <a:noFill/>
        </p:spPr>
        <p:txBody>
          <a:bodyPr rtlCol="0">
            <a:normAutofit fontScale="25000" lnSpcReduction="20000"/>
          </a:bodyPr>
          <a:lstStyle/>
          <a:p>
            <a:pPr algn="l" fontAlgn="auto">
              <a:spcAft>
                <a:spcPts val="0"/>
              </a:spcAft>
              <a:defRPr/>
            </a:pPr>
            <a:endParaRPr lang="ru-RU" sz="1600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1600" dirty="0" smtClean="0"/>
              <a:t>                                                    </a:t>
            </a:r>
          </a:p>
          <a:p>
            <a:pPr fontAlgn="auto">
              <a:spcAft>
                <a:spcPts val="0"/>
              </a:spcAft>
              <a:defRPr/>
            </a:pPr>
            <a:endParaRPr lang="ru-RU" sz="1600" dirty="0"/>
          </a:p>
          <a:p>
            <a:pPr fontAlgn="auto">
              <a:spcAft>
                <a:spcPts val="0"/>
              </a:spcAft>
              <a:defRPr/>
            </a:pPr>
            <a:endParaRPr lang="ru-RU" sz="2200" dirty="0" smtClean="0"/>
          </a:p>
          <a:p>
            <a:pPr fontAlgn="auto">
              <a:spcAft>
                <a:spcPts val="0"/>
              </a:spcAft>
              <a:defRPr/>
            </a:pPr>
            <a:endParaRPr lang="ru-RU" sz="2200" dirty="0"/>
          </a:p>
          <a:p>
            <a:pPr fontAlgn="auto">
              <a:spcAft>
                <a:spcPts val="0"/>
              </a:spcAft>
              <a:defRPr/>
            </a:pPr>
            <a:endParaRPr lang="ru-RU" sz="2200" dirty="0" smtClean="0"/>
          </a:p>
          <a:p>
            <a:pPr fontAlgn="auto">
              <a:spcAft>
                <a:spcPts val="0"/>
              </a:spcAft>
              <a:defRPr/>
            </a:pPr>
            <a:endParaRPr lang="ru-RU" sz="2200" dirty="0"/>
          </a:p>
          <a:p>
            <a:pPr fontAlgn="auto">
              <a:spcAft>
                <a:spcPts val="0"/>
              </a:spcAft>
              <a:defRPr/>
            </a:pPr>
            <a:endParaRPr lang="ru-RU" sz="2200" dirty="0" smtClean="0"/>
          </a:p>
          <a:p>
            <a:pPr fontAlgn="auto">
              <a:spcAft>
                <a:spcPts val="0"/>
              </a:spcAft>
              <a:defRPr/>
            </a:pPr>
            <a:endParaRPr lang="ru-RU" sz="2200" dirty="0"/>
          </a:p>
          <a:p>
            <a:pPr fontAlgn="auto">
              <a:spcAft>
                <a:spcPts val="0"/>
              </a:spcAft>
              <a:defRPr/>
            </a:pPr>
            <a:endParaRPr lang="ru-RU" sz="2200" dirty="0" smtClean="0"/>
          </a:p>
          <a:p>
            <a:pPr fontAlgn="auto">
              <a:spcAft>
                <a:spcPts val="0"/>
              </a:spcAft>
              <a:defRPr/>
            </a:pPr>
            <a:endParaRPr lang="ru-RU" sz="2200" dirty="0"/>
          </a:p>
          <a:p>
            <a:pPr fontAlgn="auto">
              <a:spcAft>
                <a:spcPts val="0"/>
              </a:spcAft>
              <a:defRPr/>
            </a:pPr>
            <a:endParaRPr lang="ru-RU" sz="2200" dirty="0" smtClean="0"/>
          </a:p>
          <a:p>
            <a:pPr fontAlgn="auto">
              <a:spcAft>
                <a:spcPts val="0"/>
              </a:spcAft>
              <a:defRPr/>
            </a:pPr>
            <a:endParaRPr lang="ru-RU" sz="2200" dirty="0"/>
          </a:p>
          <a:p>
            <a:pPr fontAlgn="auto">
              <a:spcAft>
                <a:spcPts val="0"/>
              </a:spcAft>
              <a:defRPr/>
            </a:pPr>
            <a:endParaRPr lang="ru-RU" sz="2200" dirty="0" smtClean="0"/>
          </a:p>
          <a:p>
            <a:pPr fontAlgn="auto">
              <a:spcAft>
                <a:spcPts val="0"/>
              </a:spcAft>
              <a:defRPr/>
            </a:pPr>
            <a:endParaRPr lang="ru-RU" sz="2200" dirty="0"/>
          </a:p>
          <a:p>
            <a:pPr fontAlgn="auto">
              <a:spcAft>
                <a:spcPts val="0"/>
              </a:spcAft>
              <a:defRPr/>
            </a:pPr>
            <a:endParaRPr lang="ru-RU" sz="2200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sz="5600" dirty="0" smtClean="0"/>
              <a:t>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: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Сидельник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Н.Г.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endParaRPr lang="ru-RU" sz="5600" dirty="0" smtClean="0"/>
          </a:p>
          <a:p>
            <a:pPr fontAlgn="auto">
              <a:spcAft>
                <a:spcPts val="0"/>
              </a:spcAft>
              <a:defRPr/>
            </a:pPr>
            <a:endParaRPr lang="ru-RU" sz="56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703" y="2949352"/>
            <a:ext cx="4814249" cy="259228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ДЕТСКИЕ\Развитие ребенка\Razvitie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Разнообразные виды изобразительной деятельности – лепка, рисование, </a:t>
            </a:r>
            <a:r>
              <a:rPr lang="ru-RU" alt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аппликация–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дают возможность ребенку создавать каждый раз новые для него </a:t>
            </a:r>
            <a:r>
              <a:rPr lang="ru-RU" alt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рисунки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скульптурные и декоративные композиции.</a:t>
            </a:r>
            <a:endParaRPr lang="ru-RU" alt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550" y="1471613"/>
            <a:ext cx="3504805" cy="232905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1058" y="1456179"/>
            <a:ext cx="4032448" cy="23290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8175" y="3844132"/>
            <a:ext cx="3508180" cy="26637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4178" y="3887094"/>
            <a:ext cx="4128092" cy="257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658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ДЕТСКИЕ\Развитие ребенка\Razvitie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894397" y="20187"/>
            <a:ext cx="7921625" cy="922337"/>
          </a:xfrm>
          <a:noFill/>
        </p:spPr>
        <p:txBody>
          <a:bodyPr/>
          <a:lstStyle/>
          <a:p>
            <a:r>
              <a:rPr lang="ru-RU" alt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нетрадиционной техники рисования дети 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учатся  создавать новое, оригинальное, проявлять творчество, фантазию, реализовать свой замысел, и самостоятельно находить средства для воплощения. </a:t>
            </a:r>
            <a:endParaRPr lang="ru-RU" altLang="ru-RU" sz="1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0" name="Объект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 </a:t>
            </a:r>
            <a:endParaRPr lang="ru-RU" altLang="ru-RU" sz="1800" dirty="0" smtClean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38"/>
          <a:stretch/>
        </p:blipFill>
        <p:spPr>
          <a:xfrm>
            <a:off x="1317954" y="1008757"/>
            <a:ext cx="2107938" cy="258679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3832" y="1035238"/>
            <a:ext cx="2853382" cy="212623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7550" y="1035826"/>
            <a:ext cx="2943745" cy="197677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2019" y="3143300"/>
            <a:ext cx="2984477" cy="21815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5209" y="4440957"/>
            <a:ext cx="1911146" cy="241076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8056" y="3016711"/>
            <a:ext cx="1734680" cy="240451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0824" y="3559364"/>
            <a:ext cx="2531495" cy="15473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9677" y="5100114"/>
            <a:ext cx="2337424" cy="175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822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ДЕТСКИЕ\Развитие ребенка\Razvitie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</a:t>
            </a:r>
          </a:p>
        </p:txBody>
      </p:sp>
      <p:sp>
        <p:nvSpPr>
          <p:cNvPr id="4100" name="Объект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 marL="114300" lvl="0" indent="0">
              <a:buNone/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Задачи:</a:t>
            </a:r>
          </a:p>
          <a:p>
            <a:pPr marL="457200" lvl="0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457200" lvl="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Владение речью как средством общения</a:t>
            </a:r>
          </a:p>
          <a:p>
            <a:pPr marL="457200" lvl="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Обогащение активного словаря</a:t>
            </a:r>
          </a:p>
          <a:p>
            <a:pPr marL="457200" marR="243840" lvl="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Развитие связной, грамматически правильной диалогической 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и монологической речи</a:t>
            </a:r>
          </a:p>
          <a:p>
            <a:pPr marL="457200" marR="243840" lvl="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Развитие речевого творчества</a:t>
            </a:r>
          </a:p>
          <a:p>
            <a:pPr marL="457200" marR="243840" lvl="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Знакомство с книжной культурой, детской литературой, понимание на слух текстов различных жанров детской литературы</a:t>
            </a:r>
          </a:p>
          <a:p>
            <a:pPr marL="457200" marR="243840" lvl="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Развитие звуковой и интонационной культуры речи, фонематического слуха</a:t>
            </a:r>
          </a:p>
          <a:p>
            <a:pPr marL="457200" marR="243840" lvl="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Формирование звуковой  культуры речи  как предпосылки обучения грамоте</a:t>
            </a:r>
          </a:p>
          <a:p>
            <a:endParaRPr lang="ru-RU" altLang="ru-RU" sz="1200" dirty="0" smtClean="0"/>
          </a:p>
        </p:txBody>
      </p:sp>
    </p:spTree>
    <p:extLst>
      <p:ext uri="{BB962C8B-B14F-4D97-AF65-F5344CB8AC3E}">
        <p14:creationId xmlns:p14="http://schemas.microsoft.com/office/powerpoint/2010/main" val="1020554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ДЕТСКИЕ\Развитие ребенка\Razvitie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alt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рассказов по  сюжетным </a:t>
            </a:r>
            <a:r>
              <a:rPr lang="ru-RU" altLang="ru-RU" sz="1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картинкам,пересказ</a:t>
            </a:r>
            <a:r>
              <a:rPr lang="ru-RU" alt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сказок, рассказов, заучивание стихотворений с помощью мнемотехники. Драматизация небольших произведений,  с помощью театральных кукол БИБАБО</a:t>
            </a:r>
            <a:endParaRPr lang="ru-RU" altLang="ru-RU" sz="16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951" y="1635438"/>
            <a:ext cx="4181105" cy="3135829"/>
          </a:xfrm>
          <a:prstGeom prst="rect">
            <a:avLst/>
          </a:prstGeom>
        </p:spPr>
      </p:pic>
      <p:pic>
        <p:nvPicPr>
          <p:cNvPr id="7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94006" y="3774774"/>
            <a:ext cx="4534606" cy="28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4210" y="1635438"/>
            <a:ext cx="3452069" cy="2029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348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ДЕТСКИЕ\Развитие ребенка\Razvitie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9" y="-32458"/>
            <a:ext cx="9156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Обучаясь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звуковой культуре речи  ребята учатся определять место звука в слове, различать гласные - согласные звуки, звонкие-глухие, твёрдые – мягкие.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</a:t>
            </a:r>
            <a:r>
              <a:rPr lang="ru-RU" alt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развивает воображение, логическое мышление, что способствует развитию речи у детей дошкольного возраста.</a:t>
            </a:r>
            <a:br>
              <a:rPr lang="ru-RU" alt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4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«Подберите </a:t>
            </a:r>
            <a:r>
              <a:rPr lang="ru-RU" sz="1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родственные </a:t>
            </a:r>
            <a:r>
              <a:rPr lang="ru-RU" sz="14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слова»  (Снежинка, весна…) </a:t>
            </a:r>
          </a:p>
          <a:p>
            <a:pPr>
              <a:spcAft>
                <a:spcPts val="800"/>
              </a:spcAft>
            </a:pPr>
            <a:r>
              <a:rPr lang="ru-RU" sz="1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“Четвёртый лишний</a:t>
            </a:r>
            <a:r>
              <a:rPr lang="ru-RU" sz="14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”,  «Назови одним словом» (Классификация предметов)</a:t>
            </a:r>
            <a:endParaRPr lang="ru-RU" sz="1400" dirty="0" smtClean="0">
              <a:solidFill>
                <a:srgbClr val="00B05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ru-RU" sz="14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ru-RU" sz="1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Наоборот</a:t>
            </a:r>
            <a:r>
              <a:rPr lang="ru-RU" sz="14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  (высоко-низко, далеко-близко…)</a:t>
            </a:r>
          </a:p>
          <a:p>
            <a:pPr>
              <a:spcAft>
                <a:spcPts val="800"/>
              </a:spcAft>
            </a:pPr>
            <a:r>
              <a:rPr lang="ru-RU" sz="14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«Назови ласково»</a:t>
            </a:r>
          </a:p>
          <a:p>
            <a:pPr>
              <a:spcAft>
                <a:spcPts val="800"/>
              </a:spcAft>
            </a:pPr>
            <a:r>
              <a:rPr lang="ru-RU" sz="14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«Один – много»</a:t>
            </a:r>
          </a:p>
          <a:p>
            <a:pPr>
              <a:spcAft>
                <a:spcPts val="800"/>
              </a:spcAft>
            </a:pPr>
            <a:r>
              <a:rPr lang="ru-RU" sz="14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«Большой и маленький предмет»</a:t>
            </a:r>
          </a:p>
          <a:p>
            <a:pPr marL="0" indent="0">
              <a:spcAft>
                <a:spcPts val="800"/>
              </a:spcAft>
              <a:buNone/>
            </a:pPr>
            <a:endParaRPr lang="ru-RU" sz="1400" b="1" dirty="0" smtClean="0">
              <a:solidFill>
                <a:srgbClr val="00B05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6744" y="2808427"/>
            <a:ext cx="3185365" cy="2232670"/>
          </a:xfrm>
          <a:prstGeom prst="rect">
            <a:avLst/>
          </a:prstGeom>
        </p:spPr>
      </p:pic>
      <p:pic>
        <p:nvPicPr>
          <p:cNvPr id="8" name="Объект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4715605"/>
            <a:ext cx="3863036" cy="157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9862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939641" cy="920546"/>
          </a:xfrm>
        </p:spPr>
        <p:txBody>
          <a:bodyPr/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воспитание 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 в процессе наблюдений за изменениями в природе, закрепляется  представление о растениях, деревьях, кустарниках. Дети  узнают о зимующих и перелётных  птицах, насекомых, рыбах, животных. Как человек использует воду, песок, глину. Формируется представление детей, что человек часть природы и он должен беречь, защищать и охранять её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27415" y="2659685"/>
            <a:ext cx="3062504" cy="22968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132856"/>
            <a:ext cx="3096344" cy="232225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1694" y="1733797"/>
            <a:ext cx="8154175" cy="3605579"/>
          </a:xfrm>
        </p:spPr>
        <p:txBody>
          <a:bodyPr/>
          <a:lstStyle/>
          <a:p>
            <a:pPr marL="0" indent="0">
              <a:buNone/>
            </a:pP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2302668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627" y="260648"/>
            <a:ext cx="7921625" cy="922337"/>
          </a:xfrm>
          <a:noFill/>
        </p:spPr>
        <p:txBody>
          <a:bodyPr/>
          <a:lstStyle/>
          <a:p>
            <a:pPr algn="r"/>
            <a:r>
              <a:rPr lang="ru-RU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Основной целью </a:t>
            </a: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опытно-экспериментальной</a:t>
            </a:r>
            <a:b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деятельности </a:t>
            </a:r>
            <a:r>
              <a:rPr lang="ru-RU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дошкольников является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 свободной творческой личности ребенка.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4036" y="2204692"/>
            <a:ext cx="6645216" cy="357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8135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Усваивается все крепко и надолго, когда ребенок слышит, видит и делает сам. На этом и основано активное внедрение детского экспериментирования в практику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педагогической работы по теме: "Развитие познавательного интереса у детей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дошкольного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возраста в процессе опытно-экспериментальной деятельности". 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 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 яйцо плавает?»,  «Воздух и его  свойства», «Ткани и их качества».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произойдёт если?»</a:t>
            </a:r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4" name="Содержимое 10" descr="P229019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975" y="2260134"/>
            <a:ext cx="4213067" cy="2387389"/>
          </a:xfrm>
          <a:prstGeom prst="rect">
            <a:avLst/>
          </a:prstGeom>
        </p:spPr>
      </p:pic>
      <p:pic>
        <p:nvPicPr>
          <p:cNvPr id="5" name="Содержимое 6" descr="P229017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1096" y="2260134"/>
            <a:ext cx="4016217" cy="2482048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9552" y="4693034"/>
            <a:ext cx="4467566" cy="2513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2980" y="4647523"/>
            <a:ext cx="4134333" cy="2390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40726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конструктивно модельной деятельности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умение устанавливать связь между создаваемыми постройками и тем, что дети видят в окружающей жизни. Дети учатся  выделять основные части и характерные детали конструкций, строить по рисунку-схеме, самостоятельно подбирают строит материал. Развивается умение работать в коллективе.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132856"/>
            <a:ext cx="2072829" cy="3685029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1920" y="2924944"/>
            <a:ext cx="4462779" cy="2520280"/>
          </a:xfrm>
        </p:spPr>
      </p:pic>
    </p:spTree>
    <p:extLst>
      <p:ext uri="{BB962C8B-B14F-4D97-AF65-F5344CB8AC3E}">
        <p14:creationId xmlns:p14="http://schemas.microsoft.com/office/powerpoint/2010/main" val="17058941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ДЕТСКИЕ\Развитие ребенка\Razvitie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задачей физического развития является: </a:t>
            </a:r>
            <a:r>
              <a:rPr lang="ru-RU" alt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Сохранять и укреплять здоровье детей. Совершенствовать двигательные умения и навыки. Развивать быстроту, силу, выносливость, гибкость.</a:t>
            </a:r>
            <a:endParaRPr lang="ru-RU" altLang="ru-RU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008" y="3789040"/>
            <a:ext cx="4046018" cy="2595627"/>
          </a:xfrm>
        </p:spPr>
      </p:pic>
      <p:pic>
        <p:nvPicPr>
          <p:cNvPr id="10" name="Объект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01648" y="1398355"/>
            <a:ext cx="4032448" cy="286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4837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ДЕТСКИЕ\Развитие ребенка\Razvitie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987" y="71651"/>
            <a:ext cx="9156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1017550" y="71651"/>
            <a:ext cx="7921625" cy="922337"/>
          </a:xfrm>
          <a:solidFill>
            <a:srgbClr val="92D050"/>
          </a:solidFill>
        </p:spPr>
        <p:txBody>
          <a:bodyPr/>
          <a:lstStyle/>
          <a:p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Общеобразовательная программа «От рождения до школы»  под редакцией Н.Е. </a:t>
            </a:r>
            <a:r>
              <a:rPr lang="ru-RU" altLang="ru-RU" sz="1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Вераксы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Т. С. Комаровой, М.А. Васильевой </a:t>
            </a:r>
            <a:b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программы </a:t>
            </a:r>
            <a:endParaRPr lang="ru-RU" altLang="ru-RU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0" name="Объект 2"/>
          <p:cNvSpPr>
            <a:spLocks noGrp="1"/>
          </p:cNvSpPr>
          <p:nvPr>
            <p:ph idx="1"/>
          </p:nvPr>
        </p:nvSpPr>
        <p:spPr>
          <a:xfrm>
            <a:off x="755576" y="997400"/>
            <a:ext cx="7993062" cy="4781550"/>
          </a:xfrm>
          <a:noFill/>
        </p:spPr>
        <p:txBody>
          <a:bodyPr/>
          <a:lstStyle/>
          <a:p>
            <a:pPr lvl="0">
              <a:spcBef>
                <a:spcPts val="290"/>
              </a:spcBef>
              <a:spcAft>
                <a:spcPts val="0"/>
              </a:spcAft>
            </a:pPr>
            <a:r>
              <a:rPr lang="ru-RU" sz="1600" dirty="0">
                <a:solidFill>
                  <a:srgbClr val="7030A0"/>
                </a:solidFill>
                <a:latin typeface="Verdana" panose="020B0604030504040204" pitchFamily="34" charset="0"/>
              </a:rPr>
              <a:t>1. Продолжать работу по укреплению здоровья детей.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290"/>
              </a:spcBef>
              <a:spcAft>
                <a:spcPts val="0"/>
              </a:spcAft>
            </a:pPr>
            <a:r>
              <a:rPr lang="ru-RU" sz="1600" dirty="0">
                <a:solidFill>
                  <a:srgbClr val="7030A0"/>
                </a:solidFill>
                <a:latin typeface="Verdana" panose="020B0604030504040204" pitchFamily="34" charset="0"/>
              </a:rPr>
              <a:t>2.  Расширять представления детей о родной стране, о государственных и народных праздниках         Воспитывать любовь к Родине. Расширять представле­ния о родном крае, городе.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290"/>
              </a:spcBef>
              <a:spcAft>
                <a:spcPts val="0"/>
              </a:spcAft>
            </a:pPr>
            <a:r>
              <a:rPr lang="ru-RU" sz="1600" dirty="0">
                <a:solidFill>
                  <a:srgbClr val="7030A0"/>
                </a:solidFill>
                <a:latin typeface="Verdana" panose="020B0604030504040204" pitchFamily="34" charset="0"/>
              </a:rPr>
              <a:t>3. Закреплять представления о предметах и явлениях окружающей действительности, растительном и животном мире. Формировать начала экологической культуры. 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290"/>
              </a:spcBef>
              <a:spcAft>
                <a:spcPts val="0"/>
              </a:spcAft>
            </a:pPr>
            <a:r>
              <a:rPr lang="ru-RU" sz="1600" dirty="0">
                <a:solidFill>
                  <a:srgbClr val="7030A0"/>
                </a:solidFill>
                <a:latin typeface="Verdana" panose="020B0604030504040204" pitchFamily="34" charset="0"/>
              </a:rPr>
              <a:t>4. Развивать умение наблюдать, анализировать, сравнивать, выделять харак­терные, существенные признаки предметов и явлений окружающего мира. 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290"/>
              </a:spcBef>
              <a:spcAft>
                <a:spcPts val="0"/>
              </a:spcAft>
            </a:pPr>
            <a:r>
              <a:rPr lang="ru-RU" sz="1600" dirty="0">
                <a:solidFill>
                  <a:srgbClr val="7030A0"/>
                </a:solidFill>
                <a:latin typeface="Verdana" panose="020B0604030504040204" pitchFamily="34" charset="0"/>
              </a:rPr>
              <a:t>5. Совершенствовать все стороны речи: расширять и активизировать словарь, продолжать развивать диалогическую речь, обучать простым формам монологической речи. 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290"/>
              </a:spcBef>
              <a:spcAft>
                <a:spcPts val="0"/>
              </a:spcAft>
            </a:pPr>
            <a:r>
              <a:rPr lang="ru-RU" sz="1600" dirty="0">
                <a:solidFill>
                  <a:srgbClr val="7030A0"/>
                </a:solidFill>
                <a:latin typeface="Verdana" panose="020B0604030504040204" pitchFamily="34" charset="0"/>
              </a:rPr>
              <a:t>6. Воспитывать дружеские взаимоотношения между детьми; привычку играть, трудиться, заниматься сообща;  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290"/>
              </a:spcBef>
              <a:spcAft>
                <a:spcPts val="0"/>
              </a:spcAft>
            </a:pPr>
            <a:r>
              <a:rPr lang="ru-RU" sz="1600" dirty="0">
                <a:solidFill>
                  <a:srgbClr val="7030A0"/>
                </a:solidFill>
                <a:latin typeface="Verdana" panose="020B0604030504040204" pitchFamily="34" charset="0"/>
              </a:rPr>
              <a:t>7. Продолжать обучать практическим навыкам рисования, лепки, выразительного чтения, рассказывания.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290"/>
              </a:spcBef>
              <a:spcAft>
                <a:spcPts val="0"/>
              </a:spcAft>
            </a:pPr>
            <a:r>
              <a:rPr lang="ru-RU" sz="1600" dirty="0">
                <a:solidFill>
                  <a:srgbClr val="7030A0"/>
                </a:solidFill>
                <a:latin typeface="Helvetica Neue"/>
              </a:rPr>
              <a:t>8.  Формировать элементарные математические представления: счёт предметов, ориентировка в пространстве, величина, форма, группы предметов… 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290"/>
              </a:spcBef>
              <a:spcAft>
                <a:spcPts val="0"/>
              </a:spcAft>
            </a:pPr>
            <a:r>
              <a:rPr lang="ru-RU" sz="1600" dirty="0">
                <a:solidFill>
                  <a:srgbClr val="7030A0"/>
                </a:solidFill>
                <a:latin typeface="Helvetica Neue"/>
              </a:rPr>
              <a:t>9.  Развить познавательно-исследовательскую деятельность. </a:t>
            </a:r>
            <a:r>
              <a:rPr lang="ru-RU" sz="1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ДЕТСКИЕ\Развитие ребенка\Razvitie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725" y="-4924"/>
            <a:ext cx="9156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Реализуя программные задачи  вся работа ведётся согласно тематическому планированию, где каждой теме отведено определённое время – одна, две недели. В завершении изученной темы проходят итоговые мероприятия: «Дни здоровья», «Музыкальные развлечения и праздники», литературные чтения, викторины, выставки детского творчества, выставки совместного творчества с родителями.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2891" y="4342269"/>
            <a:ext cx="3491453" cy="19735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1995908"/>
            <a:ext cx="2833904" cy="2346361"/>
          </a:xfrm>
          <a:prstGeom prst="rect">
            <a:avLst/>
          </a:prstGeom>
        </p:spPr>
      </p:pic>
      <p:pic>
        <p:nvPicPr>
          <p:cNvPr id="10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2" y="1995908"/>
            <a:ext cx="3818672" cy="2031579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3397" y="4094559"/>
            <a:ext cx="3888432" cy="222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4785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ДЕТСКИЕ\Развитие ребенка\Razvitie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altLang="ru-RU" sz="5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Всем</a:t>
            </a:r>
          </a:p>
        </p:txBody>
      </p:sp>
      <p:sp>
        <p:nvSpPr>
          <p:cNvPr id="4100" name="Объект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 marL="0" indent="0" algn="ctr">
              <a:buNone/>
            </a:pPr>
            <a:endParaRPr lang="ru-RU" altLang="ru-RU" sz="9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</a:p>
        </p:txBody>
      </p:sp>
    </p:spTree>
    <p:extLst>
      <p:ext uri="{BB962C8B-B14F-4D97-AF65-F5344CB8AC3E}">
        <p14:creationId xmlns:p14="http://schemas.microsoft.com/office/powerpoint/2010/main" val="2903295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«От рождения до школы» направлена на воспитание свободного, уверенного в себе  всесторонне развитого человека.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 lvl="5">
              <a:spcBef>
                <a:spcPts val="290"/>
              </a:spcBef>
            </a:pPr>
            <a:r>
              <a:rPr lang="ru-RU" sz="200" dirty="0">
                <a:solidFill>
                  <a:srgbClr val="7030A0"/>
                </a:solidFill>
                <a:latin typeface="Verdana" panose="020B0604030504040204" pitchFamily="34" charset="0"/>
              </a:rPr>
              <a:t>1. Продолжать работу по укреплению здоровья детей.</a:t>
            </a:r>
            <a:endParaRPr lang="ru-RU" sz="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включает в себя пять областей:</a:t>
            </a:r>
          </a:p>
          <a:p>
            <a:pPr lvl="0"/>
            <a:r>
              <a:rPr lang="ru-RU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– коммуникативное развитие</a:t>
            </a:r>
          </a:p>
          <a:p>
            <a:pPr lvl="0"/>
            <a:r>
              <a:rPr lang="ru-RU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развитие.</a:t>
            </a:r>
          </a:p>
          <a:p>
            <a:pPr lvl="0"/>
            <a:r>
              <a:rPr lang="ru-RU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развитие. </a:t>
            </a:r>
          </a:p>
          <a:p>
            <a:pPr marL="228600" lvl="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 – эстетическое развитие.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Физическое развитие.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1649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ДЕТСКИЕ\Развитие ребенка\Razvitie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68580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800064" y="-5859"/>
            <a:ext cx="7921625" cy="922337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lvl="0">
              <a:spcBef>
                <a:spcPct val="20000"/>
              </a:spcBef>
            </a:pPr>
            <a:r>
              <a:rPr lang="ru-RU" sz="1800" b="1" u="sng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Социально – коммуникативное развитие</a:t>
            </a:r>
            <a:r>
              <a:rPr lang="ru-RU" sz="1600" b="1" u="sng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600" b="1" u="sng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формами работы с детьми и ведущими видами деятельности является: ИГРА- (подвижные, сюжетно-ролевые, дидактические,  пальчиковые, словесные, театрализованные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2411760" y="982949"/>
            <a:ext cx="4896594" cy="273579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7993" y="3718747"/>
            <a:ext cx="3706406" cy="30812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48" b="-2"/>
          <a:stretch/>
        </p:blipFill>
        <p:spPr>
          <a:xfrm>
            <a:off x="4932040" y="3679164"/>
            <a:ext cx="3672408" cy="3124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681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188640"/>
            <a:ext cx="7921625" cy="922337"/>
          </a:xfrm>
          <a:noFill/>
        </p:spPr>
        <p:txBody>
          <a:bodyPr/>
          <a:lstStyle/>
          <a:p>
            <a:pPr algn="l"/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Реализуя задачи программы дети учатся общаться со сверстниками и взрослыми,  формируются нравственные положительные качества.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Углубляются представления о семье, где работают родители как важен их труд. Дети учатся обслуживать себя самостоятельно, </a:t>
            </a:r>
            <a:b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Формируются основы безопасности</a:t>
            </a:r>
            <a:r>
              <a:rPr lang="ru-RU" sz="1800" b="1" dirty="0" smtClean="0">
                <a:solidFill>
                  <a:srgbClr val="FF0000"/>
                </a:solidFill>
              </a:rPr>
              <a:t>.</a:t>
            </a:r>
            <a:endParaRPr lang="ru-RU" sz="1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утреннее и вечернее время с детьми проводится индивидуальная работа по разным видам деятельности: ФМП, развитию речи, познавательному развитию, экологическому развитию. </a:t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Проводятся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беседы-ситуации о вежливости, о семье, о том как дети могут помогать взрослым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Где работают родители, как важен их труд для общества.</a:t>
            </a:r>
          </a:p>
          <a:p>
            <a:pPr marL="0" indent="0">
              <a:buNone/>
            </a:pP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Дети узнают о правилах дружной игры, о бережном отношении к вещам.</a:t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О детском саде и его сотрудниках. </a:t>
            </a: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Приобщаются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мероприятиям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которые проходят в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детском саду. </a:t>
            </a:r>
          </a:p>
          <a:p>
            <a:pPr marL="0" indent="0">
              <a:buNone/>
            </a:pP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Учатся следить за своим внешним видом, замечать и самостоятельно устранять неполадки в одежде.</a:t>
            </a:r>
          </a:p>
          <a:p>
            <a:pPr marL="0" indent="0">
              <a:buNone/>
            </a:pP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Быстро и самостоятельно одеваться, раздеваться, опрятно заправлять постель.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Положительно относится к труду, доводить начатое дело до конца</a:t>
            </a:r>
          </a:p>
          <a:p>
            <a:pPr marL="0" indent="0">
              <a:buNone/>
            </a:pP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54936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Играя в дидактические игры ребята учатся соблюдать правила,  в играх развивается воображение, мышление, речь. Учатся сравнивать предметы, составлять из частей целое, определять расположение предметов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550" y="1180753"/>
            <a:ext cx="3976675" cy="298250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8226" y="1180753"/>
            <a:ext cx="3944950" cy="28254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5776" y="4006236"/>
            <a:ext cx="5045862" cy="29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764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ДЕТСКИЕ\Развитие ребенка\Razvitie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452" y="-16988"/>
            <a:ext cx="9156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899219" y="283900"/>
            <a:ext cx="7921625" cy="922337"/>
          </a:xfrm>
          <a:solidFill>
            <a:srgbClr val="00B0F0"/>
          </a:solidFill>
        </p:spPr>
        <p:txBody>
          <a:bodyPr/>
          <a:lstStyle/>
          <a:p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Познавательное 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Формирование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элементарных математических представлений</a:t>
            </a:r>
            <a:b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Игры: «Который по счёту?», «Кто слева, кто справа?»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983" y="2429463"/>
            <a:ext cx="4134049" cy="3100537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0129" y="2429463"/>
            <a:ext cx="4134052" cy="310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106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ДЕТСКИЕ\Развитие ребенка\Razvitie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826839" y="0"/>
            <a:ext cx="7921625" cy="922337"/>
          </a:xfrm>
          <a:solidFill>
            <a:srgbClr val="FFC000"/>
          </a:solidFill>
        </p:spPr>
        <p:txBody>
          <a:bodyPr/>
          <a:lstStyle/>
          <a:p>
            <a:r>
              <a:rPr lang="ru-RU" alt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 «Не ошибись», «Назови дни недели».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498" y="932442"/>
            <a:ext cx="3712786" cy="2784589"/>
          </a:xfrm>
        </p:spPr>
      </p:pic>
      <p:pic>
        <p:nvPicPr>
          <p:cNvPr id="5" name="Объект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96217" y="3717031"/>
            <a:ext cx="3943176" cy="2957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9551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ДЕТСКИЕ\Развитие ребенка\Razvitie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alt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Учимся получать равенства из неравенства, различать вопросы: «Сколько?», «Который?», «Какой?». Знакомимся с геометрическими фигурами и формами.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271" y="1471612"/>
            <a:ext cx="4483389" cy="368558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977" y="3613711"/>
            <a:ext cx="4115949" cy="3086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77287"/>
      </p:ext>
    </p:extLst>
  </p:cSld>
  <p:clrMapOvr>
    <a:masterClrMapping/>
  </p:clrMapOvr>
</p:sld>
</file>

<file path=ppt/theme/theme1.xml><?xml version="1.0" encoding="utf-8"?>
<a:theme xmlns:a="http://schemas.openxmlformats.org/drawingml/2006/main" name="Razviti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1266</TotalTime>
  <Words>716</Words>
  <Application>Microsoft Office PowerPoint</Application>
  <PresentationFormat>Экран (4:3)</PresentationFormat>
  <Paragraphs>86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Arial Black</vt:lpstr>
      <vt:lpstr>Blackadder ITC</vt:lpstr>
      <vt:lpstr>Calibri</vt:lpstr>
      <vt:lpstr>English157C </vt:lpstr>
      <vt:lpstr>Helvetica Neue</vt:lpstr>
      <vt:lpstr>Times New Roman</vt:lpstr>
      <vt:lpstr>Verdana</vt:lpstr>
      <vt:lpstr>Razvitie</vt:lpstr>
      <vt:lpstr>  Комитет по образованию Администрации города Подольска Муниципальное бюджетное дошкольное образовательное учреждение Детский сад общеразвивающего вида №24 «Русалочка   Организованная образовательная деятельность детей  в старшей группе №4 «Ягодка»  </vt:lpstr>
      <vt:lpstr>Общеобразовательная программа «От рождения до школы»  под редакцией Н.Е. Вераксы, Т. С. Комаровой, М.А. Васильевой  Задачи программы </vt:lpstr>
      <vt:lpstr>Программа «От рождения до школы» направлена на воспитание свободного, уверенного в себе  всесторонне развитого человека.  </vt:lpstr>
      <vt:lpstr>Социально – коммуникативное развитие Основными формами работы с детьми и ведущими видами деятельности является: ИГРА- (подвижные, сюжетно-ролевые, дидактические,  пальчиковые, словесные, театрализованные)</vt:lpstr>
      <vt:lpstr> Реализуя задачи программы дети учатся общаться со сверстниками и взрослыми,  формируются нравственные положительные качества.  Углубляются представления о семье, где работают родители как важен их труд. Дети учатся обслуживать себя самостоятельно,  Формируются основы безопасности.</vt:lpstr>
      <vt:lpstr>Играя в дидактические игры ребята учатся соблюдать правила,  в играх развивается воображение, мышление, речь. Учатся сравнивать предметы, составлять из частей целое, определять расположение предметов.</vt:lpstr>
      <vt:lpstr>    Познавательное развитие.     Формирование элементарных математических представлений Игры: «Который по счёту?», «Кто слева, кто справа?»</vt:lpstr>
      <vt:lpstr>Игры  «Не ошибись», «Назови дни недели».</vt:lpstr>
      <vt:lpstr>Учимся получать равенства из неравенства, различать вопросы: «Сколько?», «Который?», «Какой?». Знакомимся с геометрическими фигурами и формами.</vt:lpstr>
      <vt:lpstr>Разнообразные виды изобразительной деятельности – лепка, рисование, аппликация– дают возможность ребенку создавать каждый раз новые для него рисунки, скульптурные и декоративные композиции.</vt:lpstr>
      <vt:lpstr>С помощью нетрадиционной техники рисования дети учатся  создавать новое, оригинальное, проявлять творчество, фантазию, реализовать свой замысел, и самостоятельно находить средства для воплощения. </vt:lpstr>
      <vt:lpstr>Речевое развитие</vt:lpstr>
      <vt:lpstr>Составление рассказов по  сюжетным картинкам,пересказ сказок, рассказов, заучивание стихотворений с помощью мнемотехники. Драматизация небольших произведений,  с помощью театральных кукол БИБАБО</vt:lpstr>
      <vt:lpstr> Обучаясь звуковой культуре речи  ребята учатся определять место звука в слове, различать гласные - согласные звуки, звонкие-глухие, твёрдые – мягкие. Пальчиковая гимнастика развивает воображение, логическое мышление, что способствует развитию речи у детей дошкольного возраста. </vt:lpstr>
      <vt:lpstr>Экологическое воспитание формируется  в процессе наблюдений за изменениями в природе, закрепляется  представление о растениях, деревьях, кустарниках. Дети  узнают о зимующих и перелётных  птицах, насекомых, рыбах, животных. Как человек использует воду, песок, глину. Формируется представление детей, что человек часть природы и он должен беречь, защищать и охранять её.</vt:lpstr>
      <vt:lpstr>Основной целью опытно-экспериментальной   деятельности дошкольников является  развитие свободной творческой личности ребенка. </vt:lpstr>
      <vt:lpstr>Усваивается все крепко и надолго, когда ребенок слышит, видит и делает сам. На этом и основано активное внедрение детского экспериментирования в практику   педагогической работы по теме: "Развитие познавательного интереса у детей  дошкольного возраста в процессе опытно-экспериментальной деятельности".    </vt:lpstr>
      <vt:lpstr>С помощью конструктивно модельной деятельности развивается умение устанавливать связь между создаваемыми постройками и тем, что дети видят в окружающей жизни. Дети учатся  выделять основные части и характерные детали конструкций, строить по рисунку-схеме, самостоятельно подбирают строит материал. Развивается умение работать в коллективе.</vt:lpstr>
      <vt:lpstr>Главной задачей физического развития является: Сохранять и укреплять здоровье детей. Совершенствовать двигательные умения и навыки. Развивать быстроту, силу, выносливость, гибкость.</vt:lpstr>
      <vt:lpstr>Реализуя программные задачи  вся работа ведётся согласно тематическому планированию, где каждой теме отведено определённое время – одна, две недели. В завершении изученной темы проходят итоговые мероприятия: «Дни здоровья», «Музыкальные развлечения и праздники», литературные чтения, викторины, выставки детского творчества, выставки совместного творчества с родителями.</vt:lpstr>
      <vt:lpstr>Всем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119</cp:revision>
  <dcterms:created xsi:type="dcterms:W3CDTF">2016-03-19T16:11:19Z</dcterms:created>
  <dcterms:modified xsi:type="dcterms:W3CDTF">2016-09-08T06:43:20Z</dcterms:modified>
</cp:coreProperties>
</file>