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горь" initials="И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4-21T22:02:56.568" idx="1">
    <p:pos x="10" y="10"/>
    <p:text/>
  </p:cm>
  <p:cm authorId="0" dt="2014-04-21T22:02:58.704" idx="2">
    <p:pos x="146" y="146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2C591108-9A46-4F6D-87DB-8231E7500BE2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C5EA59DB-7854-4CDF-8508-042AF23E13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EA59DB-7854-4CDF-8508-042AF23E13F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595C7F-4015-45D6-84C1-00DD060C1330}" type="datetimeFigureOut">
              <a:rPr lang="ru-RU" smtClean="0"/>
              <a:pPr/>
              <a:t>09.09.2016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CB4E7A6-6E74-45D9-AC37-A1AD45C614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000" b="1" i="1" dirty="0">
                <a:latin typeface="Bookman Old Style" panose="02050604050505020204" pitchFamily="18" charset="0"/>
              </a:rPr>
              <a:t>Муниципальное бюджетное дошкольное образовательное учреждение </a:t>
            </a:r>
          </a:p>
          <a:p>
            <a:r>
              <a:rPr lang="ru-RU" sz="2000" b="1" i="1" dirty="0">
                <a:latin typeface="Bookman Old Style" panose="02050604050505020204" pitchFamily="18" charset="0"/>
              </a:rPr>
              <a:t>«Детский сад № 218 компенсирующего вида» </a:t>
            </a:r>
          </a:p>
          <a:p>
            <a:r>
              <a:rPr lang="ru-RU" sz="2000" b="1" i="1" dirty="0">
                <a:latin typeface="Bookman Old Style" panose="02050604050505020204" pitchFamily="18" charset="0"/>
              </a:rPr>
              <a:t>г. Красноярск</a:t>
            </a:r>
          </a:p>
          <a:p>
            <a:r>
              <a:rPr lang="ru-RU" sz="2000" b="1" i="1" dirty="0">
                <a:latin typeface="Bookman Old Style" panose="02050604050505020204" pitchFamily="18" charset="0"/>
              </a:rPr>
              <a:t>Воспитатель  </a:t>
            </a:r>
            <a:r>
              <a:rPr lang="ru-RU" sz="2000" b="1" i="1" dirty="0" err="1">
                <a:latin typeface="Bookman Old Style" panose="02050604050505020204" pitchFamily="18" charset="0"/>
              </a:rPr>
              <a:t>Гулакова</a:t>
            </a:r>
            <a:r>
              <a:rPr lang="ru-RU" sz="2000" b="1" i="1" dirty="0">
                <a:latin typeface="Bookman Old Style" panose="02050604050505020204" pitchFamily="18" charset="0"/>
              </a:rPr>
              <a:t> Ирина Фёдоровна</a:t>
            </a:r>
          </a:p>
          <a:p>
            <a:endParaRPr lang="ru-RU" sz="2000" b="1" dirty="0">
              <a:latin typeface="Bookman Old Style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Формирование элементарных математических способностей детей дошкольного возраста в дидактической игре.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Содержит два начала:</a:t>
            </a:r>
          </a:p>
          <a:p>
            <a:pPr marL="624078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1. учебное (познавательное); </a:t>
            </a:r>
          </a:p>
          <a:p>
            <a:pPr marL="624078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2. игровое (занимательное). </a:t>
            </a:r>
          </a:p>
          <a:p>
            <a:pPr marL="624078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Педагог одновременно является и </a:t>
            </a:r>
          </a:p>
          <a:p>
            <a:pPr marL="624078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учителем, и участником игры. Он учит и </a:t>
            </a:r>
          </a:p>
          <a:p>
            <a:pPr marL="624078" indent="-51435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играет, а дети, играя, учатся.</a:t>
            </a:r>
          </a:p>
          <a:p>
            <a:pPr marL="624078" indent="-51435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Дидактическая игра как форма обучения детей</a:t>
            </a:r>
            <a:endParaRPr lang="ru-RU" sz="36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Самостоятельная игровая деятельность осуществляется только в том случае, если дети проявляют интерес к игре, ее правилам и действиям, если эти правила ими усвоены. 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Педагог предлагает усложнение и вариативность дидактических игр.</a:t>
            </a:r>
          </a:p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Дидактическая игра как самостоятельная игровая деятельность 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Первая стадия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: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характеризуется появлением у ребенка желания играть, активно действовать. Возможны различные приемы с целью вызвать интерес к игре: беседа, загадки, считалочки. Воспитание желания играть со сверстниками – важный момент в формировании социальной активности. Так развивается общение, на основе которого формируются многие качества: товарищество, дружелюбие, взаимопомощь.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Роль педагога: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заинтересовывает детей игрой, вызывает желание играть.</a:t>
            </a:r>
            <a:endParaRPr lang="ru-RU" sz="20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 </a:t>
            </a:r>
            <a:r>
              <a:rPr lang="ru-RU" sz="2200" dirty="0" smtClean="0">
                <a:latin typeface="Bookman Old Style" pitchFamily="18" charset="0"/>
              </a:rPr>
              <a:t> 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Дидактическую игру условно можно разделить на несколько стадий. Для каждой стадии характерны определенные проявления детской активности.</a:t>
            </a:r>
            <a:br>
              <a:rPr lang="ru-RU" sz="22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</a:br>
            <a:endParaRPr lang="ru-RU" sz="22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Вторая стадия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: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ребенок учится выполнять игровую задачу, правила и действия игры. В этот период закладываются основы таких качеств, как честность, целеустремленность, умение радоваться не только своему успеху, но и успеху товарищей.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Роль педагога: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выступает не только как наблюдатель, но и как равноправный партнер, умеющий вовремя прийти на помощь, справедливо оценить поведение детей в игре. </a:t>
            </a: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just">
              <a:buNone/>
            </a:pPr>
            <a:endParaRPr lang="ru-RU" sz="2000" dirty="0" smtClean="0">
              <a:latin typeface="Bookman Old Style" pitchFamily="18" charset="0"/>
            </a:endParaRPr>
          </a:p>
          <a:p>
            <a:pPr>
              <a:buNone/>
            </a:pP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Третья стадия: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ребенок проявляет творчество, занят поиском самостоятельных действий. Чтобы успешно справиться с ними, необходимо проявить смекалку, находчивость, способность ориентироваться в обстановке.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02060"/>
                </a:solidFill>
                <a:latin typeface="Bookman Old Style" pitchFamily="18" charset="0"/>
              </a:rPr>
              <a:t>Роль педагога: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оценка детского творчества при решении игровых задач.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Объективная, но обязательно доброжелательная оценка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педагога является необходимым условием эффективности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дидактических игр.</a:t>
            </a:r>
          </a:p>
          <a:p>
            <a:pPr algn="just">
              <a:buNone/>
            </a:pPr>
            <a:endParaRPr lang="ru-RU" sz="2000" b="1" i="1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Bookman Old Style" pitchFamily="18" charset="0"/>
              </a:rPr>
              <a:t>      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Разнообразные дидактические игры </a:t>
            </a: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способствуют формированию у ребенка математических представлений.</a:t>
            </a: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  Такие игры учат ребенка понимать некоторые сложные математические понятия, формируют представление о соотношении цифры и числа, количества и цифры, развивают умения ориентироваться в направлениях пространства, делать выводы. </a:t>
            </a:r>
          </a:p>
          <a:p>
            <a:pPr algn="just">
              <a:buNone/>
            </a:pPr>
            <a:endParaRPr lang="ru-RU" sz="20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   Занятия, в которых используются дидактические игры,  проходят в веселой, занимательной и доступной форме.</a:t>
            </a:r>
          </a:p>
          <a:p>
            <a:pPr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Во-первых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, многие считают, что математические способности заключаются, прежде всего, в способности к быстрому и точному вычислению (в частности в уме). На самом деле вычислительные способности далеко не всегда связаны с формированием подлинно математических (творческих) способностей. </a:t>
            </a:r>
          </a:p>
          <a:p>
            <a:pPr lvl="0" algn="just"/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Во-вторых,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многие думают, что способные к математике школьники отличаются хорошей памятью на формулы, цифры, числа. Однако, как указывает академик А. Н. Колмогоров, успех в математике меньше всего основан на способности быстро и прочно запоминать большое количество фактов, цифр, формул. </a:t>
            </a:r>
          </a:p>
          <a:p>
            <a:pPr lvl="0" algn="just"/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В-третьих,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считают, что одним из показателей математических способностей является быстрота мыслительных процессов. Особенно быстрый темп работы сам по себе не имеет отношения к математических способностям. Ребенок может работать медленно и неторопливо, но в то же время вдумчиво, творчески, успешно продвигаясь в усвоении математики.</a:t>
            </a:r>
          </a:p>
          <a:p>
            <a:pPr>
              <a:buNone/>
            </a:pPr>
            <a:endParaRPr lang="ru-RU" sz="1800" dirty="0"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Несколько распространенных заблуждений среди педагогов о математических способностях</a:t>
            </a:r>
            <a:endParaRPr lang="ru-RU" sz="24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1. Игры с цифрами и числами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2. Игры путешествие во времени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3. Игры на ориентирование в пространстве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4. Игры с геометрическими фигурами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5. Игры на логическое мышление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dirty="0" smtClean="0">
                <a:effectLst/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Дидактические игры по формированию математических представлений условно делятся на следующие группы: </a:t>
            </a:r>
            <a:br>
              <a:rPr lang="ru-RU" sz="20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 </a:t>
            </a:r>
            <a:endParaRPr lang="ru-RU" sz="20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75656" y="404664"/>
            <a:ext cx="6624736" cy="86409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Структура дидактической игры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67544" y="1988840"/>
            <a:ext cx="2736304" cy="9361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Дидактическая задача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3779912" y="3933056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123728" y="2924944"/>
            <a:ext cx="2520280" cy="10081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Игровые действия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427984" y="3645024"/>
            <a:ext cx="2592288" cy="100811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Игровые правила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156176" y="4581128"/>
            <a:ext cx="2426568" cy="10801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Bookman Old Style" pitchFamily="18" charset="0"/>
              </a:rPr>
              <a:t>Результат</a:t>
            </a:r>
            <a:endParaRPr lang="ru-RU" sz="1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1835696" y="1484784"/>
            <a:ext cx="360000" cy="43204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3923928" y="1484784"/>
            <a:ext cx="288032" cy="144016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868144" y="1484784"/>
            <a:ext cx="0" cy="216024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308304" y="1484784"/>
            <a:ext cx="504056" cy="3096344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Bookman Old Style" pitchFamily="18" charset="0"/>
              </a:rPr>
              <a:t>       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Определяя дидактическую задачу, необходимо учитывать какие знания и представления должны усваиваться, закрепляться детьми, какие умственные операции в связи с этим должны развиваться, какие качества личности в связи с этим можно формировать средствами данной игры.</a:t>
            </a:r>
          </a:p>
          <a:p>
            <a:pPr algn="just">
              <a:buNone/>
            </a:pPr>
            <a:r>
              <a:rPr lang="ru-RU" sz="1800" dirty="0" smtClean="0">
                <a:latin typeface="Bookman Old Style" pitchFamily="18" charset="0"/>
              </a:rPr>
              <a:t>   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В каждой дидактической игре своя обучающая  задача, что отличает одну игру от другой. При определении дидактической  задачи следует избегать повторений в ее содержании. Воспитатель заранее должен знать и соответственно определять дидактическую задачу.</a:t>
            </a:r>
          </a:p>
          <a:p>
            <a:pPr algn="just">
              <a:buNone/>
            </a:pPr>
            <a:r>
              <a:rPr lang="ru-RU" sz="1800" dirty="0" smtClean="0">
                <a:latin typeface="Bookman Old Style" pitchFamily="18" charset="0"/>
              </a:rPr>
              <a:t>       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Дидактическая задача в дидактической игре реализуется через игровую задачу. Она определяет игровые действия, становится задачей самого ребенка.</a:t>
            </a:r>
          </a:p>
          <a:p>
            <a:pPr algn="just">
              <a:buNone/>
            </a:pPr>
            <a:endParaRPr lang="ru-RU" sz="1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Дидактическая задача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     «Без игры нет, и не может быть полноценного умственного развития.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     Игра – это огромное светлое окно, через которое в духовный мир ребенка вливается живительный поток представлений, понятий. </a:t>
            </a:r>
          </a:p>
          <a:p>
            <a:pPr algn="just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  Игра – это искра, зажигающая огонек пытливости и любознательности».</a:t>
            </a:r>
          </a:p>
          <a:p>
            <a:pPr algn="just"/>
            <a:endParaRPr lang="ru-RU" sz="28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Bookman Old Style" pitchFamily="18" charset="0"/>
              </a:rPr>
              <a:t>В. А. СУХОМЛИНСКИЙ:</a:t>
            </a:r>
            <a:endParaRPr lang="ru-RU" sz="32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i="1" dirty="0" smtClean="0"/>
              <a:t>     </a:t>
            </a:r>
            <a:r>
              <a:rPr lang="ru-RU" sz="1800" b="1" i="1" dirty="0" smtClean="0">
                <a:solidFill>
                  <a:srgbClr val="002060"/>
                </a:solidFill>
                <a:latin typeface="Bookman Old Style" pitchFamily="18" charset="0"/>
              </a:rPr>
              <a:t>Игровые действия</a:t>
            </a:r>
            <a:r>
              <a:rPr lang="ru-RU" sz="1800" b="1" dirty="0" smtClean="0">
                <a:solidFill>
                  <a:srgbClr val="002060"/>
                </a:solidFill>
                <a:latin typeface="Bookman Old Style" pitchFamily="18" charset="0"/>
              </a:rPr>
              <a:t> –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основа игры. Чем разнообразней игровые действия, тем интереснее для детей сама игра и тем успешнее решаются познавательные и игровые задачи. В разных играх игровые действия различны по их направленности и по отношению к играющим. Это, например, ролевые действия, отгадывания загадок, пространственные преобразования и т.д. Они связаны с игровым замыслом и исходят из него.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  Игровые действия являются средствами реализации игрового замысла, но включают и действия, направленные на выполнение дидактической задачи.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Игровые действия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Bookman Old Style" pitchFamily="18" charset="0"/>
              </a:rPr>
              <a:t>     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Основная цель правил игры – организовать действия, поведение детей. Правила могут разрешать, запрещать, предписывать что-то детям в игре, делает игру занимательной, напряженной.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   Соблюдение  правил в игре требует от детей  определенных усилий воли, умения обращаться со сверстниками, преодолевать отрицательные  эмоции, проявляющиеся из-за отрицательного результата.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 Важно, определяя правила игры, ставить детей в такие условия, при которых они получали бы радость от выполнения задания.</a:t>
            </a:r>
          </a:p>
          <a:p>
            <a:pPr algn="just"/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Игровые правила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Bookman Old Style" pitchFamily="18" charset="0"/>
              </a:rPr>
              <a:t>     </a:t>
            </a: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Результат подводится сразу по окончании игры.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Это может быть: 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подсчет очков; 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выявление детей, которые лучше выполнили игровое задание; </a:t>
            </a:r>
          </a:p>
          <a:p>
            <a:pPr algn="just"/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определение команды – победительницы и т.д.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 При этом необходимо отметить достижения каждого ребенка, подчеркнуть успехи отстающих детей.</a:t>
            </a:r>
          </a:p>
          <a:p>
            <a:pPr algn="just">
              <a:buNone/>
            </a:pPr>
            <a:endParaRPr lang="ru-RU" sz="18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Результат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 Обучение через игру – интересное и увлекательное занятие. Способствует постепенному переносу интереса и увлеченности с игровой на учебную деятельность. Игра, увлекающая детей, их не перегружает ни умственно, ни физически. Очевидно, что интерес детей к игре постепенно переходит не только в интерес к учению, но и к тому, что изучается, т.е. интерес к математике.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Bookman Old Style" pitchFamily="18" charset="0"/>
              </a:rPr>
              <a:t>      Математические игры позволяют на доступном детям математическом материале, с опорой на жизненный опыт строить правильные суждения без предварительного теоретического освоения самих законов и правил логики.</a:t>
            </a:r>
            <a:endParaRPr lang="ru-RU" sz="1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Вывод:</a:t>
            </a:r>
            <a:endParaRPr lang="ru-RU" sz="28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Bookman Old Style" pitchFamily="18" charset="0"/>
              </a:rPr>
              <a:t>СПАСИБО ЗА ВНИМАНИЕ!</a:t>
            </a:r>
            <a:endParaRPr lang="ru-RU" sz="32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Игра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- это деятельность, в которой ребенок сначала эмоционально, а затем интеллектуально осваивает всю систему человеческих отношений.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Игра </a:t>
            </a: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- это особая форма освоения действительности путем ее воспроизведения, моделирования.</a:t>
            </a:r>
            <a:endParaRPr lang="ru-RU" sz="2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man Old Style" pitchFamily="18" charset="0"/>
              </a:rPr>
              <a:t>ЧТО ТАКОЕ ИГРА?</a:t>
            </a:r>
            <a:endParaRPr lang="ru-RU" sz="40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Особенности игры для дошкольников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7488832" cy="9361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оступный и ведущий вид деятельности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36912"/>
            <a:ext cx="7488832" cy="1152128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э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ффективное средство формирования всех сторон личности ребенка, его морально-волевых качеств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933056"/>
            <a:ext cx="7488832" cy="864096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в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игре берут начало все психологические новообразования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5085184"/>
            <a:ext cx="7488832" cy="9361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в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ажное средство умственного воспитания ребенка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419872" y="2204864"/>
            <a:ext cx="2520280" cy="158417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ИГРА 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228184" y="908720"/>
            <a:ext cx="1634480" cy="120243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учеба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547664" y="980728"/>
            <a:ext cx="1634480" cy="1202432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труд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868144" y="3861048"/>
            <a:ext cx="2808312" cy="158417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Способ познания окружающего мира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115616" y="3933056"/>
            <a:ext cx="2592288" cy="1440160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Форма воспитания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16" name="Прямая со стрелкой 15"/>
          <p:cNvCxnSpPr>
            <a:stCxn id="4" idx="7"/>
          </p:cNvCxnSpPr>
          <p:nvPr/>
        </p:nvCxnSpPr>
        <p:spPr>
          <a:xfrm flipV="1">
            <a:off x="5571065" y="1844824"/>
            <a:ext cx="729127" cy="592037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1"/>
          </p:cNvCxnSpPr>
          <p:nvPr/>
        </p:nvCxnSpPr>
        <p:spPr>
          <a:xfrm flipH="1" flipV="1">
            <a:off x="3059832" y="1988840"/>
            <a:ext cx="729127" cy="448021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3"/>
            <a:endCxn id="14" idx="7"/>
          </p:cNvCxnSpPr>
          <p:nvPr/>
        </p:nvCxnSpPr>
        <p:spPr>
          <a:xfrm flipH="1">
            <a:off x="3328272" y="3557043"/>
            <a:ext cx="460687" cy="58691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4" idx="5"/>
            <a:endCxn id="13" idx="1"/>
          </p:cNvCxnSpPr>
          <p:nvPr/>
        </p:nvCxnSpPr>
        <p:spPr>
          <a:xfrm>
            <a:off x="5571065" y="3557043"/>
            <a:ext cx="708347" cy="53600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Bookman Old Style" pitchFamily="18" charset="0"/>
              </a:rPr>
              <a:t>ЦЕЛЬ ИГРЫ:</a:t>
            </a:r>
            <a:endParaRPr lang="ru-RU" sz="28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возникает </a:t>
            </a:r>
            <a:r>
              <a:rPr lang="ru-RU" dirty="0" smtClean="0"/>
              <a:t>                                    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Bookman Old Style" pitchFamily="18" charset="0"/>
              </a:rPr>
              <a:t>противоречие</a:t>
            </a:r>
            <a:r>
              <a:rPr lang="ru-RU" b="1" dirty="0" smtClean="0"/>
              <a:t> </a:t>
            </a:r>
            <a:r>
              <a:rPr lang="ru-RU" dirty="0" smtClean="0"/>
              <a:t>                               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1268760"/>
            <a:ext cx="2664296" cy="352839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д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ля воспитанника: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в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 самой игре</a:t>
            </a:r>
          </a:p>
          <a:p>
            <a:pPr algn="ctr">
              <a:buFont typeface="Arial" pitchFamily="34" charset="0"/>
              <a:buChar char="•"/>
            </a:pP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1268760"/>
            <a:ext cx="2498576" cy="352839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д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ля взрослого: </a:t>
            </a:r>
          </a:p>
          <a:p>
            <a:pPr algn="ctr"/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р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азвитие детей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у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своение детьми определенных знаний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ф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ормирование умений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Bookman Old Style" pitchFamily="18" charset="0"/>
              </a:rPr>
              <a:t>в</a:t>
            </a:r>
            <a:r>
              <a:rPr lang="ru-RU" sz="2000" b="1" dirty="0" smtClean="0">
                <a:solidFill>
                  <a:srgbClr val="002060"/>
                </a:solidFill>
                <a:latin typeface="Bookman Old Style" pitchFamily="18" charset="0"/>
              </a:rPr>
              <a:t>ыработка личных качеств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491880" y="3068960"/>
            <a:ext cx="2016224" cy="0"/>
          </a:xfrm>
          <a:prstGeom prst="straightConnector1">
            <a:avLst/>
          </a:prstGeom>
          <a:ln w="762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1259632" y="5013176"/>
            <a:ext cx="6768752" cy="11521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 одной стороны – отсутствие цели в игре, а с другой -  игра есть средство целенаправленного формирования личности.</a:t>
            </a:r>
            <a:endParaRPr lang="ru-RU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572000" y="3140968"/>
            <a:ext cx="0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</a:rPr>
              <a:t>Игра дидактическая</a:t>
            </a:r>
            <a:r>
              <a:rPr lang="ru-RU" sz="2200" dirty="0" smtClean="0">
                <a:solidFill>
                  <a:srgbClr val="002060"/>
                </a:solidFill>
                <a:latin typeface="Bookman Old Style" pitchFamily="18" charset="0"/>
              </a:rPr>
              <a:t> [греч. </a:t>
            </a:r>
            <a:r>
              <a:rPr lang="ru-RU" sz="2200" dirty="0" err="1" smtClean="0">
                <a:solidFill>
                  <a:srgbClr val="002060"/>
                </a:solidFill>
                <a:latin typeface="Bookman Old Style" pitchFamily="18" charset="0"/>
              </a:rPr>
              <a:t>didaktikos</a:t>
            </a:r>
            <a:r>
              <a:rPr lang="ru-RU" sz="2200" dirty="0" smtClean="0">
                <a:solidFill>
                  <a:srgbClr val="002060"/>
                </a:solidFill>
                <a:latin typeface="Bookman Old Style" pitchFamily="18" charset="0"/>
              </a:rPr>
              <a:t> — поучительный] — специально созданная игра, выполняющая определенную дидактическую задачу, скрытую от ребенка в игровой ситуации за игровыми действиями. </a:t>
            </a:r>
          </a:p>
          <a:p>
            <a:pPr>
              <a:buNone/>
            </a:pPr>
            <a:r>
              <a:rPr lang="ru-RU" sz="2200" dirty="0" smtClean="0">
                <a:solidFill>
                  <a:srgbClr val="002060"/>
                </a:solidFill>
                <a:latin typeface="Bookman Old Style" pitchFamily="18" charset="0"/>
              </a:rPr>
              <a:t>       Многие дидактические игры составлены по принципу самообучения, когда сама игра направляет ребенка на овладение знаниями и умениями.   </a:t>
            </a:r>
          </a:p>
          <a:p>
            <a:pPr>
              <a:buNone/>
            </a:pPr>
            <a:r>
              <a:rPr lang="ru-RU" sz="2200" dirty="0" smtClean="0">
                <a:solidFill>
                  <a:srgbClr val="002060"/>
                </a:solidFill>
                <a:latin typeface="Bookman Old Style" pitchFamily="18" charset="0"/>
              </a:rPr>
              <a:t>       Дидактическая  игра  является одной из методических разновидностей обучения. </a:t>
            </a:r>
          </a:p>
          <a:p>
            <a:pPr>
              <a:buNone/>
            </a:pPr>
            <a:r>
              <a:rPr lang="ru-RU" sz="2200" i="1" dirty="0" smtClean="0">
                <a:solidFill>
                  <a:srgbClr val="002060"/>
                </a:solidFill>
                <a:latin typeface="Bookman Old Style" pitchFamily="18" charset="0"/>
              </a:rPr>
              <a:t>                                                             </a:t>
            </a:r>
            <a:r>
              <a:rPr lang="ru-RU" sz="2200" b="1" i="1" dirty="0" smtClean="0">
                <a:solidFill>
                  <a:srgbClr val="002060"/>
                </a:solidFill>
                <a:latin typeface="Bookman Old Style" pitchFamily="18" charset="0"/>
              </a:rPr>
              <a:t>К.Н. Поливанова</a:t>
            </a:r>
            <a:endParaRPr lang="ru-RU" sz="2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В наибольшей степени это противоречие проявляется в так называемых дидактических играх.</a:t>
            </a:r>
            <a:endParaRPr lang="ru-RU" sz="20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2400" dirty="0" smtClean="0">
                <a:latin typeface="Bookman Old Style" panose="02050604050505020204" pitchFamily="18" charset="0"/>
              </a:rPr>
              <a:t>      </a:t>
            </a:r>
            <a:r>
              <a:rPr lang="ru-RU" sz="24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Дидактическая игра </a:t>
            </a: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представляет собой многоплановое, сложное педагогическое явление.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   Она является: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игровым методом обучения детей дошкольного возраста;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формой обучения;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самостоятельной игровой деятельностью;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средством воспитания ребенка.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Рассматривается в двух видах:</a:t>
            </a:r>
          </a:p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1. игры – занятия: </a:t>
            </a:r>
          </a:p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 -  ведущая роль принадлежит педагогу;</a:t>
            </a:r>
          </a:p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 -  педагог передает определенные знания, формирует представления;</a:t>
            </a:r>
          </a:p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     -  педагог учит детей играть.</a:t>
            </a:r>
          </a:p>
          <a:p>
            <a:pPr marL="452628" indent="-342900">
              <a:buNone/>
            </a:pPr>
            <a:r>
              <a:rPr lang="ru-RU" sz="2800" dirty="0" smtClean="0">
                <a:solidFill>
                  <a:srgbClr val="002060"/>
                </a:solidFill>
                <a:latin typeface="Bookman Old Style" pitchFamily="18" charset="0"/>
              </a:rPr>
              <a:t>2. дидактические игры.</a:t>
            </a:r>
            <a:endParaRPr lang="ru-RU" sz="2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/>
                <a:latin typeface="Bookman Old Style" pitchFamily="18" charset="0"/>
              </a:rPr>
              <a:t>Дидактическая игра как игровой метод обучения </a:t>
            </a:r>
            <a:endParaRPr lang="ru-RU" sz="3200" dirty="0">
              <a:solidFill>
                <a:srgbClr val="002060"/>
              </a:solidFill>
              <a:effectLst/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414</TotalTime>
  <Words>1161</Words>
  <Application>Microsoft Office PowerPoint</Application>
  <PresentationFormat>Экран (4:3)</PresentationFormat>
  <Paragraphs>127</Paragraphs>
  <Slides>24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2" baseType="lpstr">
      <vt:lpstr>Arial</vt:lpstr>
      <vt:lpstr>Bookman Old Style</vt:lpstr>
      <vt:lpstr>Calibri</vt:lpstr>
      <vt:lpstr>Lucida Sans Unicode</vt:lpstr>
      <vt:lpstr>Verdana</vt:lpstr>
      <vt:lpstr>Wingdings 2</vt:lpstr>
      <vt:lpstr>Wingdings 3</vt:lpstr>
      <vt:lpstr>Открытая</vt:lpstr>
      <vt:lpstr>Формирование элементарных математических способностей детей дошкольного возраста в дидактической игре. </vt:lpstr>
      <vt:lpstr>В. А. СУХОМЛИНСКИЙ:</vt:lpstr>
      <vt:lpstr>ЧТО ТАКОЕ ИГРА?</vt:lpstr>
      <vt:lpstr>Особенности игры для дошкольников</vt:lpstr>
      <vt:lpstr>Презентация PowerPoint</vt:lpstr>
      <vt:lpstr>ЦЕЛЬ ИГРЫ:</vt:lpstr>
      <vt:lpstr> В наибольшей степени это противоречие проявляется в так называемых дидактических играх.</vt:lpstr>
      <vt:lpstr>Презентация PowerPoint</vt:lpstr>
      <vt:lpstr>Дидактическая игра как игровой метод обучения </vt:lpstr>
      <vt:lpstr> Дидактическая игра как форма обучения детей</vt:lpstr>
      <vt:lpstr>Дидактическая игра как самостоятельная игровая деятельность </vt:lpstr>
      <vt:lpstr>   Дидактическую игру условно можно разделить на несколько стадий. Для каждой стадии характерны определенные проявления детской активности. </vt:lpstr>
      <vt:lpstr>Презентация PowerPoint</vt:lpstr>
      <vt:lpstr>Презентация PowerPoint</vt:lpstr>
      <vt:lpstr>Презентация PowerPoint</vt:lpstr>
      <vt:lpstr>Несколько распространенных заблуждений среди педагогов о математических способностях</vt:lpstr>
      <vt:lpstr> Дидактические игры по формированию математических представлений условно делятся на следующие группы:   </vt:lpstr>
      <vt:lpstr>Презентация PowerPoint</vt:lpstr>
      <vt:lpstr>Дидактическая задача</vt:lpstr>
      <vt:lpstr>Игровые действия</vt:lpstr>
      <vt:lpstr>Игровые правила</vt:lpstr>
      <vt:lpstr>Результат</vt:lpstr>
      <vt:lpstr>Вывод:</vt:lpstr>
      <vt:lpstr>Презентация PowerPoint</vt:lpstr>
    </vt:vector>
  </TitlesOfParts>
  <Company>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способностей детей дошкольного возраста в дидактической игре.</dc:title>
  <dc:creator>Игорь</dc:creator>
  <cp:lastModifiedBy>Игорь</cp:lastModifiedBy>
  <cp:revision>64</cp:revision>
  <dcterms:created xsi:type="dcterms:W3CDTF">2014-04-21T14:00:44Z</dcterms:created>
  <dcterms:modified xsi:type="dcterms:W3CDTF">2016-09-09T16:11:42Z</dcterms:modified>
</cp:coreProperties>
</file>