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341" r:id="rId3"/>
    <p:sldId id="342" r:id="rId4"/>
    <p:sldId id="343" r:id="rId5"/>
    <p:sldId id="258" r:id="rId6"/>
    <p:sldId id="275" r:id="rId7"/>
    <p:sldId id="344" r:id="rId8"/>
    <p:sldId id="261" r:id="rId9"/>
    <p:sldId id="293" r:id="rId10"/>
    <p:sldId id="279" r:id="rId11"/>
    <p:sldId id="345" r:id="rId12"/>
    <p:sldId id="322" r:id="rId13"/>
    <p:sldId id="321" r:id="rId14"/>
    <p:sldId id="346" r:id="rId15"/>
    <p:sldId id="310" r:id="rId16"/>
    <p:sldId id="286" r:id="rId17"/>
    <p:sldId id="347" r:id="rId18"/>
    <p:sldId id="328" r:id="rId19"/>
    <p:sldId id="327" r:id="rId20"/>
    <p:sldId id="288" r:id="rId21"/>
    <p:sldId id="289" r:id="rId22"/>
    <p:sldId id="302" r:id="rId2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FF00"/>
    <a:srgbClr val="66FFFF"/>
    <a:srgbClr val="FFFFFF"/>
    <a:srgbClr val="FF3300"/>
    <a:srgbClr val="3399FF"/>
    <a:srgbClr val="0000FF"/>
    <a:srgbClr val="0066FF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0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6023A9B-0B7D-458C-9E79-FA8D14F7DB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2906D-9F9C-4D60-96FD-08AE701466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F628C693-BA52-4E30-837D-B5A5AE68E5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FB849-2898-4F5E-99A7-225B80687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29683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905C2-8115-4B1E-8939-D37C785AF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002532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51136-AD81-4454-B3DE-34F4D5CED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7236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3C2A786D-1F21-4109-B83D-FF389095AC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0CC4316-F94D-4B24-8945-D84B584FED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661D6-AE75-4DED-8AA0-441E4FF57D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80D1045-79C5-4F55-904E-FF367BD2E4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AA86B2EA-5194-4A68-A304-6F510A2544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719F2E-5033-45D8-8376-37658AC9DE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A1E7723-1010-47CC-8DF7-0F061ECBD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D86E9D43-624C-40CA-899C-A1C25C9258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6B4846A-22DC-4275-90A1-88CB607730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User\Desktop\Plyasovaya_-_Kak_na_Maslenoy_nedele_muzofon.com.mp3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openclass.ru/node/08%20-%20%D0%9E%D0%B9,%20%20%D0%B6%D0%B0%D0%B2%D0%BE%D1%80%D0%BE%D0%BD%D0%BA%D0%B8,%20%D0%B6%D0%B0%D0%B2%D0%BE%D1%80%D0%BE%D0%BD%D1%83%D1%88%D0%BA%D0%B8.%20%D0%97%D0%B0%D0%BA%D0%BB%D0%B8%D1%87%D0%BA%D0%B0-%D0%B2%D0%B5%D1%81%D0%BD%D1%8F%D0%BD%D0%BA%D0%B0.mp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User\Desktop\Ansambl__Veretence_p_u_E_Krasnopevcevoy_-_Oy_zhavoronki_zhavoronushki_Zaklichka-vesnyanka_muzofon.com.mp3" TargetMode="Externa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5_-_Vo_pole_bereza_stoyala_muzofon.com.mp3" TargetMode="Externa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openclass.ru/node/10%20-%20%D0%9F%D0%BE%D0%BA%D0%BE%D1%81%D0%BD%D0%B0%D1%8F%20%D0%BF%D0%B5%D1%81%D0%BD%D1%8F.m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User\Desktop\Zhivaya_voda_-_Oy_kolyada-kolyada_muzofon.com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564904"/>
            <a:ext cx="8856662" cy="18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Обрядовый фольклор.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Календарно-обрядовые песни.</a:t>
            </a:r>
            <a:endParaRPr lang="ru-RU" sz="4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2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19442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4653136"/>
            <a:ext cx="5238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ученица 8 класса </a:t>
            </a:r>
          </a:p>
          <a:p>
            <a:pPr algn="ctr"/>
            <a:r>
              <a:rPr lang="ru-RU" sz="2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Федотова Дарья.</a:t>
            </a:r>
            <a:endParaRPr lang="ru-RU" sz="28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4248150" cy="17287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Масленичные песни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44824"/>
            <a:ext cx="4283968" cy="50131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на Масляной неделе тройки по снегу летели.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Санки с горочки неслись, а у всех блины пеклись!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блины, мои блины, блины масленые!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на Масляной неделе мы у тёщи блины ели,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припев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у тёщи две сестрицы, петь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блиночки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мастерицы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Замесили на дрожжах, не удержишь на вожжах.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Напекли они поесть, сотен пять, наверно, есть.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пылу с жару из печи, все румяны, горячи.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мы сели все за стол, дали душеньке простор.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нас дядюшка Тарас слопал дюжину зараз.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сынок его Федот блин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запазуху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кладёт.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Ну, а дедушка Пахом на блине сидит верхом.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рекой огонь горит, у семьи живот болит,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рекой огонь потух, у семьи живот распух...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8" descr="Д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41800" y="188913"/>
            <a:ext cx="4851400" cy="6553200"/>
          </a:xfrm>
          <a:noFill/>
        </p:spPr>
      </p:pic>
      <p:pic>
        <p:nvPicPr>
          <p:cNvPr id="5" name="Plyasovaya_-_Kak_na_Maslenoy_nedele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573325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5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412775"/>
            <a:ext cx="8686800" cy="1368153"/>
          </a:xfrm>
        </p:spPr>
        <p:txBody>
          <a:bodyPr>
            <a:normAutofit fontScale="55000" lnSpcReduction="20000"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России широко бытовал обряд встречи весны.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Поздняя весна приносила голод. В начале марта взрослые пекли обрядовое печенье в виде птиц-жаворонков, а дети несли их в поле или забирались на крыши, подбрасывали их вверх и выкрикивали 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песни-веснянки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 которых заклинали весну прийти поскорее и прогнать холодную зиму.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2" descr="Весеннее Солнечное Равноденствие. 20 марта 2013 - Мои статьи - Каталог статей - РОЗА МИРА."/>
          <p:cNvPicPr>
            <a:picLocks noChangeAspect="1" noChangeArrowheads="1"/>
          </p:cNvPicPr>
          <p:nvPr/>
        </p:nvPicPr>
        <p:blipFill>
          <a:blip r:embed="rId3" cstate="print"/>
          <a:srcRect r="3225" b="6842"/>
          <a:stretch>
            <a:fillRect/>
          </a:stretch>
        </p:blipFill>
        <p:spPr bwMode="auto">
          <a:xfrm>
            <a:off x="251519" y="2780928"/>
            <a:ext cx="4257587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79512" y="291425"/>
            <a:ext cx="8784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Встреча весны.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Прямоугольник 10"/>
          <p:cNvSpPr>
            <a:spLocks noChangeArrowheads="1"/>
          </p:cNvSpPr>
          <p:nvPr/>
        </p:nvSpPr>
        <p:spPr bwMode="auto">
          <a:xfrm>
            <a:off x="4427984" y="2708920"/>
            <a:ext cx="45365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Ой, жаворонки,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жаворонушки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Прилетите к нам, 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Принесите нам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 теплое,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Унесите от нас зиму холодную,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Надоела зима, наскучила,</a:t>
            </a:r>
          </a:p>
          <a:p>
            <a:pPr algn="ctr"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Метелями нас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замучила.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3" name="Rectangle 9"/>
          <p:cNvSpPr>
            <a:spLocks noGrp="1" noChangeArrowheads="1"/>
          </p:cNvSpPr>
          <p:nvPr>
            <p:ph type="title"/>
          </p:nvPr>
        </p:nvSpPr>
        <p:spPr>
          <a:xfrm>
            <a:off x="323529" y="274638"/>
            <a:ext cx="8363272" cy="77809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Веснянки.</a:t>
            </a:r>
            <a:endParaRPr lang="ru-RU" sz="4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8" descr="1248829681_kryshen-i-rada_-mladshijj-syn-roda-nebesnogo-s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512" y="1340768"/>
            <a:ext cx="3898345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3968" y="1628800"/>
            <a:ext cx="4464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Веснянки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 — старинные обрядовые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песни,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распространённые у украинцев, белорусов, русских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народов. К веснянкам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относятся «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весны», а также комплекс весенних песен, игр и хороводов.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Ansambl__Veretence_p_u_E_Krasnopevcevoy_-_Oy_zhavoronki_zhavoronushki_Zaklichka-vesnyank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5733256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Троица.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412776"/>
            <a:ext cx="8686800" cy="1659037"/>
          </a:xfrm>
        </p:spPr>
        <p:txBody>
          <a:bodyPr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касается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троицкого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цикла, то в центре его – обряды с березкой. Можно отметить, что он был наиболее богат календарно-обрядовыми песнями, играми, хороводами.  Девушки украшали березу лентами, лоскутками разноцветной материи и совершали обряд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кумления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разбившись на пары, под пение песни целовались через венок и на всю жизнь считались кумами. Водили вокруг березки хороводы.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20484" name="Picture 2" descr="Радиостанция Русская Пес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5657850" cy="3300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5868145" y="3000375"/>
            <a:ext cx="29901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Кукушечка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любушечка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Принимайте меня во зеленый сад </a:t>
            </a:r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одное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Кумитеся</a:t>
            </a:r>
            <a:r>
              <a:rPr lang="ru-RU" sz="18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любитеся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Принимайте меня во зеленый сад </a:t>
            </a:r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одное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пойдете во зелёный сад,</a:t>
            </a:r>
          </a:p>
          <a:p>
            <a:pPr algn="ctr"/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Принимайте меня во зеленый сад </a:t>
            </a:r>
            <a:r>
              <a:rPr lang="ru-RU" sz="1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одное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6143625" y="6215063"/>
            <a:ext cx="3000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 b="1" baseline="30000">
                <a:cs typeface="Times New Roman" pitchFamily="18" charset="0"/>
              </a:rPr>
              <a:t>*</a:t>
            </a:r>
            <a:r>
              <a:rPr lang="ru-RU" sz="1200" b="1">
                <a:cs typeface="Times New Roman" pitchFamily="18" charset="0"/>
              </a:rPr>
              <a:t>Кумиться – (кума, кум) становиться кумовьями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>
          <a:xfrm>
            <a:off x="3491880" y="4725144"/>
            <a:ext cx="5483225" cy="1858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Сухоподольский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Троицын день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(фрагмент)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Летние песни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412777"/>
            <a:ext cx="6923087" cy="4248471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поле берёза стояла,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поле кудрявая стояла,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Люли, люли, стояла…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Некому берёзу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заломати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Некому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кудряву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заломати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Люли, люли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заломати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FFFF00"/>
              </a:solidFill>
            </a:endParaRPr>
          </a:p>
        </p:txBody>
      </p:sp>
      <p:pic>
        <p:nvPicPr>
          <p:cNvPr id="4" name="5_-_Vo_pole_bereza_stoyal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733256"/>
            <a:ext cx="584448" cy="584448"/>
          </a:xfrm>
          <a:prstGeom prst="rect">
            <a:avLst/>
          </a:prstGeom>
        </p:spPr>
      </p:pic>
      <p:pic>
        <p:nvPicPr>
          <p:cNvPr id="33794" name="Picture 2" descr="https://i.ytimg.com/vi/LCKadIr-5KA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19" y="1556792"/>
            <a:ext cx="5088565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0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Жатва, сенокос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556792"/>
            <a:ext cx="8686800" cy="1086396"/>
          </a:xfrm>
        </p:spPr>
        <p:txBody>
          <a:bodyPr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начале жатвы обязательно совершали обряды с первым снопом. Его называли именинным, с песнями переносили с поля на гумно.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 время сбора урожая пели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  <a:hlinkClick r:id="rId2"/>
              </a:rPr>
              <a:t>житные песни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2" descr="Традиции и обыча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4183788" cy="3730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У славян первые Осенины RNDnet"/>
          <p:cNvPicPr>
            <a:picLocks noChangeAspect="1" noChangeArrowheads="1"/>
          </p:cNvPicPr>
          <p:nvPr/>
        </p:nvPicPr>
        <p:blipFill>
          <a:blip r:embed="rId4" cstate="print"/>
          <a:srcRect b="12999"/>
          <a:stretch>
            <a:fillRect/>
          </a:stretch>
        </p:blipFill>
        <p:spPr bwMode="auto">
          <a:xfrm>
            <a:off x="5292080" y="2564905"/>
            <a:ext cx="2880320" cy="3692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4186238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Б. Кустодиев 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Сенокос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8" name="Rectangle 4"/>
          <p:cNvSpPr>
            <a:spLocks noGrp="1" noChangeArrowheads="1"/>
          </p:cNvSpPr>
          <p:nvPr>
            <p:ph type="title"/>
          </p:nvPr>
        </p:nvSpPr>
        <p:spPr>
          <a:xfrm>
            <a:off x="301752" y="404664"/>
            <a:ext cx="8534400" cy="582888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 Плахов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Отдых на сенокосе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Календарно-обрядовые песни –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из древнейших видов народного творчества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812088" cy="22299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Календарный обряд -  неотъемлемая часть  народного быта, установленные традицией символические действия, имеющие магический смысл. Он сопровождал первую пахоту и уборку последнего снопа в поле, молодежные гулянья и рождественские 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троицкие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обряды, крестины и свадьбы.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Обрядовые песни - такая же обязательная составная часть обряда, как и основные обрядовые действия.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Считалось даже, что если не будут выполнены все обрядовые действия и исполнены сопровождающие их песни, то не будет достигнут желаемый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" descr="Пасхальная неделя. Игры и забав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 t="37143"/>
          <a:stretch>
            <a:fillRect/>
          </a:stretch>
        </p:blipFill>
        <p:spPr bwMode="auto">
          <a:xfrm>
            <a:off x="179512" y="4077072"/>
            <a:ext cx="4032448" cy="2618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Календарные песни\d7be80b9562f2880c2168d0c53c53a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105613"/>
            <a:ext cx="3699495" cy="2562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9" name="Rectangle 9"/>
          <p:cNvSpPr>
            <a:spLocks noGrp="1" noChangeArrowheads="1"/>
          </p:cNvSpPr>
          <p:nvPr>
            <p:ph type="title"/>
          </p:nvPr>
        </p:nvSpPr>
        <p:spPr>
          <a:xfrm>
            <a:off x="3132138" y="188913"/>
            <a:ext cx="5832475" cy="1655762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 Маковский 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Девушка со снопом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(фрагмент)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Осенние песни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484784"/>
            <a:ext cx="6059487" cy="49974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Жали мы, жали,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Жали- пожинали,-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Жнеи молодые,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Серпы золотые,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Нива долговая,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Постать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широкая;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месяцу жали,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Серпы поломали,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краю не бывали,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Людей не видали.</a:t>
            </a:r>
          </a:p>
        </p:txBody>
      </p:sp>
      <p:pic>
        <p:nvPicPr>
          <p:cNvPr id="25602" name="Picture 2" descr="https://otvet.imgsmail.ru/download/2ce7eb7a56b8ba603b08e5e06b621cfc_i-27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2776"/>
            <a:ext cx="5715000" cy="505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Rectangle 5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942262" cy="1150938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Б. Кустодиев </a:t>
            </a:r>
            <a:b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Осенний сельский праздник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3789040"/>
            <a:ext cx="8686800" cy="25202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Календарно-обрядовые песни относятся к древнейшему виду народного творчества, и получили они свое название из-за связи с народным сельскохозяйственным календарем — распорядком работ по временам года. Календарно-обрядовые песни, как правило, невелики по объему и несложны по поэтической структуре. В песнях упрашивают, призывают к добру Коляду, Масленицу, Весну, Троицу, а иногда упрекают в обмане и легкомыслии.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AutoShape 2" descr="Свадебные обряды о которых забыли!!! MikaNewton.IN.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" name="Picture 2" descr="http://relasko.ru/_fr/159/s6653092.jpg"/>
          <p:cNvPicPr>
            <a:picLocks noChangeAspect="1" noChangeArrowheads="1"/>
          </p:cNvPicPr>
          <p:nvPr/>
        </p:nvPicPr>
        <p:blipFill>
          <a:blip r:embed="rId2" cstate="print"/>
          <a:srcRect b="34000"/>
          <a:stretch>
            <a:fillRect/>
          </a:stretch>
        </p:blipFill>
        <p:spPr bwMode="auto">
          <a:xfrm>
            <a:off x="0" y="0"/>
            <a:ext cx="9144000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Колядование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812088" cy="2880320"/>
          </a:xfrm>
        </p:spPr>
        <p:txBody>
          <a:bodyPr>
            <a:normAutofit fontScale="32500" lnSpcReduction="20000"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Рождественские новогодние праздники продолжались с 24 декабря по 6 января. Эти праздники были связаны с зимним солнцестоянием — одним из важнейших дней земледельческого календаря, который отделял один годичный жизненный цикл от другого. 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Христианская церковь относит к этому дню и день рождения Иисуса Христа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Колядование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начиналось в канун Рождества, 24 декабря. Так назывались праздничные обходы домов с пением колядок, в которых славились хозяева дома и содержались пожелания богатства, урожая и т. д. Колядки исполнялись детьми или молодежью, которые несли на шесте звезду. Эта звезда символизировала Вифлеемскую звезду, которая появилась на небосводе в момент рождения Христа.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  </a:t>
            </a:r>
            <a:endParaRPr lang="ru-RU" dirty="0"/>
          </a:p>
        </p:txBody>
      </p:sp>
      <p:pic>
        <p:nvPicPr>
          <p:cNvPr id="3074" name="Picture 2" descr="C:\Users\User\Desktop\Календарные песн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01008"/>
            <a:ext cx="4680520" cy="3082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389813" cy="1268759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Трутовский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«Колядки в Малороссии»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7" descr="Рисунок2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7950" y="188913"/>
            <a:ext cx="4679950" cy="6480175"/>
          </a:xfrm>
          <a:noFill/>
        </p:spPr>
      </p:pic>
      <p:sp>
        <p:nvSpPr>
          <p:cNvPr id="573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716016" y="188640"/>
            <a:ext cx="4248150" cy="65293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Песенки-колядки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268760"/>
            <a:ext cx="4283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Ой, коляда-коляда,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Мы тащимся-волочимся,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Прям хозяину на двор.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Мы не сами идём 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Мы козу ведём.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Где коза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хóдит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— там жито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рóдит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Где коза хвостом — там жито кустом,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Где коза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нoгою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— там жито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кoпною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Где коза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рогóм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— там жито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стогóм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789040"/>
            <a:ext cx="3995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— А нашей козе 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то много надо?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— Решето овса,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На обед 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колбаса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Три куска сала,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Чтоб не упала!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Хозяюшка-мужичок,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Давай пятачок,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Давай грошик,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Колядуй, хороший!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Zhivaya_voda_-_Oy_kolyada-kolyad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5661248"/>
            <a:ext cx="592832" cy="5928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6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Масленица – подвижный праздник.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556792"/>
            <a:ext cx="8686800" cy="4824536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масленицу веселились от души: катались на тройках с бубенцами, ходили в гости, пекли румяные блины, пели, плясали и играли. В. И. Даль писал, что каждый день Масленицы имел свое название: понедельник — встреча, вторник 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заигрыши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среда — лакомка, четверг — широкий четверг, пятница — тещины вечерки, суббота 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золовкины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посиделки, воскресенье — проводы. На этой же неделе было принято кататься с гор на санках. Центральными обрядовыми действиями праздника являлись встреча Масленицы и ее проводы, что, очевидно, олицетворяло конец зимы и начало весны. Встречать Масленицу выезжали за околицу села, поставив чучело в сани, торжественно возвращались и ездили по улицам с пением песен, в которых восхваляли Масленицу. В конце недели ее вывозили из деревни также с песнями и сжигали, что, по мнению крестьян, должно было способствовать богатому урожаю.</a:t>
            </a:r>
          </a:p>
          <a:p>
            <a:pPr eaLnBrk="1" hangingPunct="1"/>
            <a:endParaRPr lang="ru-RU" sz="1600" dirty="0" smtClean="0"/>
          </a:p>
        </p:txBody>
      </p:sp>
      <p:pic>
        <p:nvPicPr>
          <p:cNvPr id="17413" name="Picture 2" descr="Масленица: традиции и обря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7257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Все для ЛЕДИ на SPLIDER.RU * Просмотр темы - Масле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3" y="0"/>
            <a:ext cx="91355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11638" y="115888"/>
            <a:ext cx="4932362" cy="15849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Б. Кустодиев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  <a:r>
              <a:rPr lang="ru-RU" sz="32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60648"/>
            <a:ext cx="6346825" cy="86489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Адамчук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Сжигание масленицы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2477</TotalTime>
  <Words>703</Words>
  <Application>Microsoft Office PowerPoint</Application>
  <PresentationFormat>Экран (4:3)</PresentationFormat>
  <Paragraphs>68</Paragraphs>
  <Slides>22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Обрядовый фольклор. Календарно-обрядовые песни.</vt:lpstr>
      <vt:lpstr>Календарно-обрядовые песни –  один из древнейших видов народного творчества</vt:lpstr>
      <vt:lpstr>Слайд 3</vt:lpstr>
      <vt:lpstr>Колядование</vt:lpstr>
      <vt:lpstr>К. Трутовский  «Колядки в Малороссии»</vt:lpstr>
      <vt:lpstr>Песенки-колядки</vt:lpstr>
      <vt:lpstr> Масленица – подвижный праздник.</vt:lpstr>
      <vt:lpstr>Б. Кустодиев  «Масленица»</vt:lpstr>
      <vt:lpstr>А. Адамчук «Сжигание масленицы»</vt:lpstr>
      <vt:lpstr>Масленичные песни</vt:lpstr>
      <vt:lpstr>Слайд 11</vt:lpstr>
      <vt:lpstr>Слайд 12</vt:lpstr>
      <vt:lpstr>Веснянки.</vt:lpstr>
      <vt:lpstr>Троица.</vt:lpstr>
      <vt:lpstr>П. Сухоподольский  «Троицын день» (фрагмент)</vt:lpstr>
      <vt:lpstr>Летние песни</vt:lpstr>
      <vt:lpstr>Жатва, сенокос</vt:lpstr>
      <vt:lpstr>Б. Кустодиев  «Сенокос»</vt:lpstr>
      <vt:lpstr>Л. Плахов «Отдых на сенокосе»</vt:lpstr>
      <vt:lpstr>К. Маковский  «Девушка со снопом» (фрагмент)</vt:lpstr>
      <vt:lpstr>Осенние песни</vt:lpstr>
      <vt:lpstr>Б. Кустодиев  «Осенний сельский праздник»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Календарно-обрядовый фольклор</dc:title>
  <dc:creator>Alexx</dc:creator>
  <cp:lastModifiedBy>User</cp:lastModifiedBy>
  <cp:revision>40</cp:revision>
  <dcterms:created xsi:type="dcterms:W3CDTF">2009-06-24T18:19:17Z</dcterms:created>
  <dcterms:modified xsi:type="dcterms:W3CDTF">2016-09-09T16:24:44Z</dcterms:modified>
</cp:coreProperties>
</file>