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9" r:id="rId3"/>
    <p:sldId id="271" r:id="rId4"/>
    <p:sldId id="280" r:id="rId5"/>
    <p:sldId id="284" r:id="rId6"/>
    <p:sldId id="285" r:id="rId7"/>
    <p:sldId id="289" r:id="rId8"/>
    <p:sldId id="291" r:id="rId9"/>
    <p:sldId id="293" r:id="rId10"/>
    <p:sldId id="296" r:id="rId11"/>
    <p:sldId id="301" r:id="rId12"/>
    <p:sldId id="303" r:id="rId13"/>
    <p:sldId id="304" r:id="rId14"/>
    <p:sldId id="305"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46" y="-10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Прямоугольник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lang="ru-RU" smtClean="0"/>
              <a:t>Образец заголовка</a:t>
            </a:r>
            <a:endParaRPr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7" name="Дата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3184459E-DC3A-4766-98E9-7EECA89C46AA}" type="datetimeFigureOut">
              <a:rPr lang="ru-RU"/>
              <a:pPr>
                <a:defRPr/>
              </a:pPr>
              <a:t>13.09.2016</a:t>
            </a:fld>
            <a:endParaRPr lang="ru-RU"/>
          </a:p>
        </p:txBody>
      </p:sp>
      <p:sp>
        <p:nvSpPr>
          <p:cNvPr id="10" name="Нижний колонтитул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ru-RU"/>
          </a:p>
        </p:txBody>
      </p:sp>
      <p:sp>
        <p:nvSpPr>
          <p:cNvPr id="11" name="Номер слайда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F5AFB09A-3ABA-4B7D-BFF7-63E97133AB5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123E4AD3-ABD1-465F-86EC-A3332DB845ED}" type="datetimeFigureOut">
              <a:rPr lang="ru-RU"/>
              <a:pPr>
                <a:defRPr/>
              </a:pPr>
              <a:t>13.09.2016</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4F0CB5C0-7BB8-473E-B7C4-1B6314F2A87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4" name="Прямоугольник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Вертикальный заголовок 1"/>
          <p:cNvSpPr>
            <a:spLocks noGrp="1"/>
          </p:cNvSpPr>
          <p:nvPr>
            <p:ph type="title" orient="vert"/>
          </p:nvPr>
        </p:nvSpPr>
        <p:spPr>
          <a:xfrm>
            <a:off x="6553200" y="609600"/>
            <a:ext cx="2057400" cy="55165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3"/>
          <p:cNvSpPr>
            <a:spLocks noGrp="1"/>
          </p:cNvSpPr>
          <p:nvPr>
            <p:ph type="dt" sz="half" idx="10"/>
          </p:nvPr>
        </p:nvSpPr>
        <p:spPr>
          <a:xfrm>
            <a:off x="6553200" y="6248400"/>
            <a:ext cx="2209800" cy="365125"/>
          </a:xfrm>
        </p:spPr>
        <p:txBody>
          <a:bodyPr/>
          <a:lstStyle>
            <a:lvl1pPr>
              <a:defRPr/>
            </a:lvl1pPr>
          </a:lstStyle>
          <a:p>
            <a:pPr>
              <a:defRPr/>
            </a:pPr>
            <a:fld id="{9FBB0FE9-F2B7-4EFD-A43A-0B676C16E130}" type="datetimeFigureOut">
              <a:rPr lang="ru-RU"/>
              <a:pPr>
                <a:defRPr/>
              </a:pPr>
              <a:t>13.09.2016</a:t>
            </a:fld>
            <a:endParaRPr lang="ru-RU"/>
          </a:p>
        </p:txBody>
      </p:sp>
      <p:sp>
        <p:nvSpPr>
          <p:cNvPr id="8" name="Нижний колонтитул 4"/>
          <p:cNvSpPr>
            <a:spLocks noGrp="1"/>
          </p:cNvSpPr>
          <p:nvPr>
            <p:ph type="ftr" sz="quarter" idx="11"/>
          </p:nvPr>
        </p:nvSpPr>
        <p:spPr>
          <a:xfrm>
            <a:off x="457200" y="6248400"/>
            <a:ext cx="5573713" cy="365125"/>
          </a:xfrm>
        </p:spPr>
        <p:txBody>
          <a:bodyPr/>
          <a:lstStyle>
            <a:lvl1pPr>
              <a:defRPr/>
            </a:lvl1pPr>
          </a:lstStyle>
          <a:p>
            <a:pPr>
              <a:defRPr/>
            </a:pPr>
            <a:endParaRPr lang="ru-RU"/>
          </a:p>
        </p:txBody>
      </p:sp>
      <p:sp>
        <p:nvSpPr>
          <p:cNvPr id="9" name="Номер слайда 5"/>
          <p:cNvSpPr>
            <a:spLocks noGrp="1"/>
          </p:cNvSpPr>
          <p:nvPr>
            <p:ph type="sldNum" sz="quarter" idx="12"/>
          </p:nvPr>
        </p:nvSpPr>
        <p:spPr>
          <a:xfrm rot="5400000">
            <a:off x="5989638" y="144462"/>
            <a:ext cx="533400" cy="244475"/>
          </a:xfrm>
        </p:spPr>
        <p:txBody>
          <a:bodyPr/>
          <a:lstStyle>
            <a:lvl1pPr>
              <a:defRPr/>
            </a:lvl1pPr>
          </a:lstStyle>
          <a:p>
            <a:pPr>
              <a:defRPr/>
            </a:pPr>
            <a:fld id="{E02449F8-76CB-4BA2-BEC7-96118EA37ED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lang="ru-RU" smtClean="0"/>
              <a:t>Образец заголовка</a:t>
            </a:r>
            <a:endParaRPr lang="en-US"/>
          </a:p>
        </p:txBody>
      </p:sp>
      <p:sp>
        <p:nvSpPr>
          <p:cNvPr id="8" name="Объект 7"/>
          <p:cNvSpPr>
            <a:spLocks noGrp="1"/>
          </p:cNvSpPr>
          <p:nvPr>
            <p:ph sz="quarter" idx="1"/>
          </p:nvPr>
        </p:nvSpPr>
        <p:spPr>
          <a:xfrm>
            <a:off x="612648" y="1600200"/>
            <a:ext cx="81534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C988426E-9C1E-44EE-AA39-730D164AEC16}" type="datetimeFigureOut">
              <a:rPr lang="ru-RU"/>
              <a:pPr>
                <a:defRPr/>
              </a:pPr>
              <a:t>13.09.2016</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07222F51-7147-4F47-BC13-0109D3D160F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Прямоугольник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Текст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ru-RU" smtClean="0"/>
              <a:t>Образец заголовка</a:t>
            </a:r>
            <a:endParaRPr lang="en-US"/>
          </a:p>
        </p:txBody>
      </p:sp>
      <p:sp>
        <p:nvSpPr>
          <p:cNvPr id="7" name="Дата 11"/>
          <p:cNvSpPr>
            <a:spLocks noGrp="1"/>
          </p:cNvSpPr>
          <p:nvPr>
            <p:ph type="dt" sz="half" idx="10"/>
          </p:nvPr>
        </p:nvSpPr>
        <p:spPr/>
        <p:txBody>
          <a:bodyPr/>
          <a:lstStyle>
            <a:lvl1pPr>
              <a:defRPr/>
            </a:lvl1pPr>
          </a:lstStyle>
          <a:p>
            <a:pPr>
              <a:defRPr/>
            </a:pPr>
            <a:fld id="{154948BD-7CF0-4036-85FC-AE0501AA1D2C}" type="datetimeFigureOut">
              <a:rPr lang="ru-RU"/>
              <a:pPr>
                <a:defRPr/>
              </a:pPr>
              <a:t>13.09.2016</a:t>
            </a:fld>
            <a:endParaRPr lang="ru-RU"/>
          </a:p>
        </p:txBody>
      </p:sp>
      <p:sp>
        <p:nvSpPr>
          <p:cNvPr id="8" name="Номер слайда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6C9F2162-4753-4BE8-AA46-28C056A1E9E9}" type="slidenum">
              <a:rPr lang="ru-RU"/>
              <a:pPr>
                <a:defRPr/>
              </a:pPr>
              <a:t>‹#›</a:t>
            </a:fld>
            <a:endParaRPr lang="ru-RU"/>
          </a:p>
        </p:txBody>
      </p:sp>
      <p:sp>
        <p:nvSpPr>
          <p:cNvPr id="9" name="Нижний колонтитул 13"/>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Объект 8"/>
          <p:cNvSpPr>
            <a:spLocks noGrp="1"/>
          </p:cNvSpPr>
          <p:nvPr>
            <p:ph sz="quarter" idx="1"/>
          </p:nvPr>
        </p:nvSpPr>
        <p:spPr>
          <a:xfrm>
            <a:off x="609600" y="1589567"/>
            <a:ext cx="38862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Объект 10"/>
          <p:cNvSpPr>
            <a:spLocks noGrp="1"/>
          </p:cNvSpPr>
          <p:nvPr>
            <p:ph sz="quarter" idx="2"/>
          </p:nvPr>
        </p:nvSpPr>
        <p:spPr>
          <a:xfrm>
            <a:off x="4844901" y="1589567"/>
            <a:ext cx="38862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7"/>
          <p:cNvSpPr>
            <a:spLocks noGrp="1"/>
          </p:cNvSpPr>
          <p:nvPr>
            <p:ph type="dt" sz="half" idx="10"/>
          </p:nvPr>
        </p:nvSpPr>
        <p:spPr/>
        <p:txBody>
          <a:bodyPr rtlCol="0"/>
          <a:lstStyle>
            <a:lvl1pPr>
              <a:defRPr/>
            </a:lvl1pPr>
          </a:lstStyle>
          <a:p>
            <a:pPr>
              <a:defRPr/>
            </a:pPr>
            <a:fld id="{D84EA1DE-9DEA-4750-A3D6-B986F9B3A421}" type="datetimeFigureOut">
              <a:rPr lang="ru-RU"/>
              <a:pPr>
                <a:defRPr/>
              </a:pPr>
              <a:t>13.09.2016</a:t>
            </a:fld>
            <a:endParaRPr lang="ru-RU"/>
          </a:p>
        </p:txBody>
      </p:sp>
      <p:sp>
        <p:nvSpPr>
          <p:cNvPr id="6" name="Номер слайда 9"/>
          <p:cNvSpPr>
            <a:spLocks noGrp="1"/>
          </p:cNvSpPr>
          <p:nvPr>
            <p:ph type="sldNum" sz="quarter" idx="11"/>
          </p:nvPr>
        </p:nvSpPr>
        <p:spPr/>
        <p:txBody>
          <a:bodyPr rtlCol="0"/>
          <a:lstStyle>
            <a:lvl1pPr>
              <a:defRPr/>
            </a:lvl1pPr>
          </a:lstStyle>
          <a:p>
            <a:pPr>
              <a:defRPr/>
            </a:pPr>
            <a:fld id="{E49B0EAE-F5FF-4B48-8882-14D89BA5931C}" type="slidenum">
              <a:rPr lang="ru-RU"/>
              <a:pPr>
                <a:defRPr/>
              </a:pPr>
              <a:t>‹#›</a:t>
            </a:fld>
            <a:endParaRPr lang="ru-RU"/>
          </a:p>
        </p:txBody>
      </p:sp>
      <p:sp>
        <p:nvSpPr>
          <p:cNvPr id="7" name="Нижний колонтитул 11"/>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lstStyle>
            <a:lvl1pPr>
              <a:defRPr/>
            </a:lvl1pPr>
          </a:lstStyle>
          <a:p>
            <a:r>
              <a:rPr lang="ru-RU" smtClean="0"/>
              <a:t>Образец заголовка</a:t>
            </a:r>
            <a:endParaRPr lang="en-US"/>
          </a:p>
        </p:txBody>
      </p:sp>
      <p:sp>
        <p:nvSpPr>
          <p:cNvPr id="11" name="Объект 10"/>
          <p:cNvSpPr>
            <a:spLocks noGrp="1"/>
          </p:cNvSpPr>
          <p:nvPr>
            <p:ph sz="quarter" idx="2"/>
          </p:nvPr>
        </p:nvSpPr>
        <p:spPr>
          <a:xfrm>
            <a:off x="609600" y="2438400"/>
            <a:ext cx="3886200" cy="3581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quarter" idx="4"/>
          </p:nvPr>
        </p:nvSpPr>
        <p:spPr>
          <a:xfrm>
            <a:off x="4800600" y="2438400"/>
            <a:ext cx="3886200" cy="3581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ru-RU" smtClean="0"/>
              <a:t>Образец текста</a:t>
            </a:r>
          </a:p>
        </p:txBody>
      </p:sp>
      <p:sp>
        <p:nvSpPr>
          <p:cNvPr id="7" name="Дата 9"/>
          <p:cNvSpPr>
            <a:spLocks noGrp="1"/>
          </p:cNvSpPr>
          <p:nvPr>
            <p:ph type="dt" sz="half" idx="10"/>
          </p:nvPr>
        </p:nvSpPr>
        <p:spPr/>
        <p:txBody>
          <a:bodyPr rtlCol="0"/>
          <a:lstStyle>
            <a:lvl1pPr>
              <a:defRPr/>
            </a:lvl1pPr>
          </a:lstStyle>
          <a:p>
            <a:pPr>
              <a:defRPr/>
            </a:pPr>
            <a:fld id="{889607E6-8CB4-49A7-BDA6-80189AB68D65}" type="datetimeFigureOut">
              <a:rPr lang="ru-RU"/>
              <a:pPr>
                <a:defRPr/>
              </a:pPr>
              <a:t>13.09.2016</a:t>
            </a:fld>
            <a:endParaRPr lang="ru-RU"/>
          </a:p>
        </p:txBody>
      </p:sp>
      <p:sp>
        <p:nvSpPr>
          <p:cNvPr id="8" name="Номер слайда 11"/>
          <p:cNvSpPr>
            <a:spLocks noGrp="1"/>
          </p:cNvSpPr>
          <p:nvPr>
            <p:ph type="sldNum" sz="quarter" idx="11"/>
          </p:nvPr>
        </p:nvSpPr>
        <p:spPr/>
        <p:txBody>
          <a:bodyPr rtlCol="0"/>
          <a:lstStyle>
            <a:lvl1pPr>
              <a:defRPr/>
            </a:lvl1pPr>
          </a:lstStyle>
          <a:p>
            <a:pPr>
              <a:defRPr/>
            </a:pPr>
            <a:fld id="{3439767E-31A5-426A-8DF3-BB043AD868AA}" type="slidenum">
              <a:rPr lang="ru-RU"/>
              <a:pPr>
                <a:defRPr/>
              </a:pPr>
              <a:t>‹#›</a:t>
            </a:fld>
            <a:endParaRPr lang="ru-RU"/>
          </a:p>
        </p:txBody>
      </p:sp>
      <p:sp>
        <p:nvSpPr>
          <p:cNvPr id="9" name="Нижний колонтитул 13"/>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3B114D6A-3EAB-4B15-9823-8803148CFB6E}" type="datetimeFigureOut">
              <a:rPr lang="ru-RU"/>
              <a:pPr>
                <a:defRPr/>
              </a:pPr>
              <a:t>13.09.2016</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3072FB2E-43A6-4A27-A641-82962491C7D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fld id="{1E2C3A1D-AAE5-4133-BE90-7A395D640957}" type="datetimeFigureOut">
              <a:rPr lang="ru-RU"/>
              <a:pPr>
                <a:defRPr/>
              </a:pPr>
              <a:t>13.09.2016</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E2152BAB-26D7-4AE1-9F18-5264515F414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lstStyle>
            <a:lvl1pPr algn="l">
              <a:buNone/>
              <a:defRPr sz="4400" b="0"/>
            </a:lvl1pPr>
          </a:lstStyle>
          <a:p>
            <a:r>
              <a:rPr lang="ru-RU" smtClean="0"/>
              <a:t>Образец заголовка</a:t>
            </a:r>
            <a:endParaRPr lang="en-US"/>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9" name="Объект 8"/>
          <p:cNvSpPr>
            <a:spLocks noGrp="1"/>
          </p:cNvSpPr>
          <p:nvPr>
            <p:ph sz="quarter" idx="1"/>
          </p:nvPr>
        </p:nvSpPr>
        <p:spPr>
          <a:xfrm>
            <a:off x="2362200" y="1752600"/>
            <a:ext cx="6400800" cy="4419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1BB5EBD3-9F3C-4638-871D-B0C5F170FB13}" type="datetimeFigureOut">
              <a:rPr lang="ru-RU"/>
              <a:pPr>
                <a:defRPr/>
              </a:pPr>
              <a:t>13.09.2016</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6C0D8058-AF91-460C-8891-907FA7E95D8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оугольник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2" name="Заголовок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ru-RU" smtClean="0"/>
              <a:t>Образец заголовка</a:t>
            </a:r>
            <a:endParaRPr lang="en-US"/>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11"/>
          <p:cNvSpPr>
            <a:spLocks noGrp="1"/>
          </p:cNvSpPr>
          <p:nvPr>
            <p:ph type="dt" sz="half" idx="10"/>
          </p:nvPr>
        </p:nvSpPr>
        <p:spPr>
          <a:xfrm>
            <a:off x="6248400" y="6248400"/>
            <a:ext cx="2667000" cy="365125"/>
          </a:xfrm>
        </p:spPr>
        <p:txBody>
          <a:bodyPr rtlCol="0"/>
          <a:lstStyle>
            <a:lvl1pPr>
              <a:defRPr/>
            </a:lvl1pPr>
          </a:lstStyle>
          <a:p>
            <a:pPr>
              <a:defRPr/>
            </a:pPr>
            <a:fld id="{1F3B2AF4-E78D-43D5-B768-ADB09B2CE6E8}" type="datetimeFigureOut">
              <a:rPr lang="ru-RU"/>
              <a:pPr>
                <a:defRPr/>
              </a:pPr>
              <a:t>13.09.2016</a:t>
            </a:fld>
            <a:endParaRPr lang="ru-RU"/>
          </a:p>
        </p:txBody>
      </p:sp>
      <p:sp>
        <p:nvSpPr>
          <p:cNvPr id="10" name="Номер слайда 12"/>
          <p:cNvSpPr>
            <a:spLocks noGrp="1"/>
          </p:cNvSpPr>
          <p:nvPr>
            <p:ph type="sldNum" sz="quarter" idx="11"/>
          </p:nvPr>
        </p:nvSpPr>
        <p:spPr>
          <a:xfrm>
            <a:off x="0" y="4667250"/>
            <a:ext cx="1447800" cy="663575"/>
          </a:xfrm>
        </p:spPr>
        <p:txBody>
          <a:bodyPr rtlCol="0"/>
          <a:lstStyle>
            <a:lvl1pPr>
              <a:defRPr sz="2800" smtClean="0"/>
            </a:lvl1pPr>
          </a:lstStyle>
          <a:p>
            <a:pPr>
              <a:defRPr/>
            </a:pPr>
            <a:fld id="{E43A5F8C-9CA6-436E-B8E9-1F3ADE94F6B3}" type="slidenum">
              <a:rPr lang="ru-RU"/>
              <a:pPr>
                <a:defRPr/>
              </a:pPr>
              <a:t>‹#›</a:t>
            </a:fld>
            <a:endParaRPr lang="ru-RU"/>
          </a:p>
        </p:txBody>
      </p:sp>
      <p:sp>
        <p:nvSpPr>
          <p:cNvPr id="11" name="Нижний колонтитул 13"/>
          <p:cNvSpPr>
            <a:spLocks noGrp="1"/>
          </p:cNvSpPr>
          <p:nvPr>
            <p:ph type="ftr" sz="quarter" idx="12"/>
          </p:nvPr>
        </p:nvSpPr>
        <p:spPr>
          <a:xfrm>
            <a:off x="1600200" y="6248400"/>
            <a:ext cx="4572000" cy="365125"/>
          </a:xfrm>
        </p:spPr>
        <p:txBody>
          <a:bodyPr rtlCol="0"/>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mGrid">
          <a:fgClr>
            <a:schemeClr val="bg2"/>
          </a:fgClr>
          <a:bgClr>
            <a:schemeClr val="bg1"/>
          </a:bgClr>
        </a:pattFill>
        <a:effectLst/>
      </p:bgPr>
    </p:bg>
    <p:spTree>
      <p:nvGrpSpPr>
        <p:cNvPr id="1" name=""/>
        <p:cNvGrpSpPr/>
        <p:nvPr/>
      </p:nvGrpSpPr>
      <p:grpSpPr>
        <a:xfrm>
          <a:off x="0" y="0"/>
          <a:ext cx="0" cy="0"/>
          <a:chOff x="0" y="0"/>
          <a:chExt cx="0" cy="0"/>
        </a:xfrm>
      </p:grpSpPr>
      <p:sp>
        <p:nvSpPr>
          <p:cNvPr id="1026" name="Заголовок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Текст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smtClean="0">
                <a:solidFill>
                  <a:schemeClr val="tx2"/>
                </a:solidFill>
                <a:latin typeface="+mn-lt"/>
                <a:cs typeface="+mn-cs"/>
              </a:defRPr>
            </a:lvl1pPr>
          </a:lstStyle>
          <a:p>
            <a:pPr>
              <a:defRPr/>
            </a:pPr>
            <a:fld id="{C388819E-918B-4C2D-8D4C-357DB80F0842}" type="datetimeFigureOut">
              <a:rPr lang="ru-RU"/>
              <a:pPr>
                <a:defRPr/>
              </a:pPr>
              <a:t>13.09.2016</a:t>
            </a:fld>
            <a:endParaRPr lang="ru-RU"/>
          </a:p>
        </p:txBody>
      </p:sp>
      <p:sp>
        <p:nvSpPr>
          <p:cNvPr id="3" name="Нижний колонтитул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ru-RU"/>
          </a:p>
        </p:txBody>
      </p:sp>
      <p:sp>
        <p:nvSpPr>
          <p:cNvPr id="7" name="Прямоугольник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оугольник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оугольник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Номер слайда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70967EFC-C02A-4F98-B231-E813A6C3F6E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7" r:id="rId1"/>
    <p:sldLayoutId id="2147483703" r:id="rId2"/>
    <p:sldLayoutId id="2147483708" r:id="rId3"/>
    <p:sldLayoutId id="2147483709" r:id="rId4"/>
    <p:sldLayoutId id="2147483710" r:id="rId5"/>
    <p:sldLayoutId id="2147483704" r:id="rId6"/>
    <p:sldLayoutId id="2147483711" r:id="rId7"/>
    <p:sldLayoutId id="2147483705" r:id="rId8"/>
    <p:sldLayoutId id="2147483712" r:id="rId9"/>
    <p:sldLayoutId id="2147483706" r:id="rId10"/>
    <p:sldLayoutId id="2147483713" r:id="rId11"/>
  </p:sldLayoutIdLst>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Calibri" pitchFamily="34" charset="0"/>
        </a:defRPr>
      </a:lvl2pPr>
      <a:lvl3pPr algn="l" rtl="0" fontAlgn="base">
        <a:spcBef>
          <a:spcPct val="0"/>
        </a:spcBef>
        <a:spcAft>
          <a:spcPct val="0"/>
        </a:spcAft>
        <a:defRPr sz="4400">
          <a:solidFill>
            <a:schemeClr val="tx2"/>
          </a:solidFill>
          <a:latin typeface="Calibri" pitchFamily="34" charset="0"/>
        </a:defRPr>
      </a:lvl3pPr>
      <a:lvl4pPr algn="l" rtl="0" fontAlgn="base">
        <a:spcBef>
          <a:spcPct val="0"/>
        </a:spcBef>
        <a:spcAft>
          <a:spcPct val="0"/>
        </a:spcAft>
        <a:defRPr sz="4400">
          <a:solidFill>
            <a:schemeClr val="tx2"/>
          </a:solidFill>
          <a:latin typeface="Calibri" pitchFamily="34" charset="0"/>
        </a:defRPr>
      </a:lvl4pPr>
      <a:lvl5pPr algn="l" rtl="0" fontAlgn="base">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normAutofit/>
          </a:bodyPr>
          <a:lstStyle/>
          <a:p>
            <a:pPr algn="ctr" fontAlgn="auto">
              <a:spcAft>
                <a:spcPts val="0"/>
              </a:spcAft>
              <a:defRPr/>
            </a:pPr>
            <a:r>
              <a:rPr lang="ru-RU" sz="5400" i="1" dirty="0" smtClean="0">
                <a:latin typeface="Courier New" panose="02070309020205020404" pitchFamily="49" charset="0"/>
                <a:cs typeface="Courier New" panose="02070309020205020404" pitchFamily="49" charset="0"/>
              </a:rPr>
              <a:t>Коррупция</a:t>
            </a:r>
            <a:endParaRPr lang="ru-RU" sz="5400" i="1" dirty="0">
              <a:latin typeface="Courier New" panose="02070309020205020404" pitchFamily="49" charset="0"/>
              <a:cs typeface="Courier New" panose="02070309020205020404" pitchFamily="49" charset="0"/>
            </a:endParaRPr>
          </a:p>
        </p:txBody>
      </p:sp>
      <p:sp>
        <p:nvSpPr>
          <p:cNvPr id="5" name="Подзаголовок 4"/>
          <p:cNvSpPr>
            <a:spLocks noGrp="1"/>
          </p:cNvSpPr>
          <p:nvPr>
            <p:ph type="subTitle" idx="1"/>
          </p:nvPr>
        </p:nvSpPr>
        <p:spPr>
          <a:xfrm>
            <a:off x="2438400" y="6021388"/>
            <a:ext cx="6705600" cy="720725"/>
          </a:xfrm>
        </p:spPr>
        <p:txBody>
          <a:bodyPr>
            <a:normAutofit fontScale="92500" lnSpcReduction="10000"/>
          </a:bodyPr>
          <a:lstStyle/>
          <a:p>
            <a:pPr fontAlgn="auto">
              <a:spcAft>
                <a:spcPts val="0"/>
              </a:spcAft>
              <a:buFont typeface="Wingdings"/>
              <a:buNone/>
              <a:defRPr/>
            </a:pPr>
            <a:r>
              <a:rPr lang="ru-RU" sz="2000" i="1" dirty="0" smtClean="0">
                <a:latin typeface="Courier New" panose="02070309020205020404" pitchFamily="49" charset="0"/>
                <a:cs typeface="Courier New" panose="02070309020205020404" pitchFamily="49" charset="0"/>
              </a:rPr>
              <a:t>«Коррупция </a:t>
            </a:r>
            <a:r>
              <a:rPr lang="ru-RU" sz="2000" i="1" dirty="0">
                <a:latin typeface="Courier New" panose="02070309020205020404" pitchFamily="49" charset="0"/>
                <a:cs typeface="Courier New" panose="02070309020205020404" pitchFamily="49" charset="0"/>
              </a:rPr>
              <a:t>пускает корни глубоко… вверх</a:t>
            </a:r>
            <a:r>
              <a:rPr lang="ru-RU" sz="2000" i="1" dirty="0" smtClean="0">
                <a:latin typeface="Courier New" panose="02070309020205020404" pitchFamily="49" charset="0"/>
                <a:cs typeface="Courier New" panose="02070309020205020404" pitchFamily="49" charset="0"/>
              </a:rPr>
              <a:t>.»</a:t>
            </a:r>
          </a:p>
          <a:p>
            <a:pPr algn="r" fontAlgn="auto">
              <a:spcAft>
                <a:spcPts val="0"/>
              </a:spcAft>
              <a:buFont typeface="Wingdings"/>
              <a:buNone/>
              <a:defRPr/>
            </a:pPr>
            <a:r>
              <a:rPr lang="ru-RU" sz="2000" dirty="0">
                <a:latin typeface="Courier New" panose="02070309020205020404" pitchFamily="49" charset="0"/>
                <a:cs typeface="Courier New" panose="02070309020205020404" pitchFamily="49" charset="0"/>
              </a:rPr>
              <a:t>Евгений </a:t>
            </a:r>
            <a:r>
              <a:rPr lang="ru-RU" sz="2000" dirty="0" err="1">
                <a:latin typeface="Courier New" panose="02070309020205020404" pitchFamily="49" charset="0"/>
                <a:cs typeface="Courier New" panose="02070309020205020404" pitchFamily="49" charset="0"/>
              </a:rPr>
              <a:t>Кащеев</a:t>
            </a:r>
            <a:endParaRPr lang="ru-RU" sz="2000" dirty="0">
              <a:latin typeface="Courier New" panose="02070309020205020404" pitchFamily="49" charset="0"/>
              <a:cs typeface="Courier New" panose="02070309020205020404" pitchFamily="49" charset="0"/>
            </a:endParaRPr>
          </a:p>
        </p:txBody>
      </p:sp>
      <p:pic>
        <p:nvPicPr>
          <p:cNvPr id="9220"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08000" y="1700213"/>
            <a:ext cx="2527300" cy="4027487"/>
          </a:xfrm>
          <a:prstGeom prst="rect">
            <a:avLst/>
          </a:prstGeom>
          <a:noFill/>
          <a:ln w="9525">
            <a:noFill/>
            <a:miter lim="800000"/>
            <a:headEnd/>
            <a:tailEnd/>
          </a:ln>
        </p:spPr>
      </p:pic>
      <p:sp>
        <p:nvSpPr>
          <p:cNvPr id="9221" name="TextBox 5"/>
          <p:cNvSpPr txBox="1">
            <a:spLocks noChangeArrowheads="1"/>
          </p:cNvSpPr>
          <p:nvPr/>
        </p:nvSpPr>
        <p:spPr bwMode="auto">
          <a:xfrm>
            <a:off x="3035300" y="1844675"/>
            <a:ext cx="6108700" cy="1816100"/>
          </a:xfrm>
          <a:prstGeom prst="rect">
            <a:avLst/>
          </a:prstGeom>
          <a:noFill/>
          <a:ln w="9525">
            <a:noFill/>
            <a:miter lim="800000"/>
            <a:headEnd/>
            <a:tailEnd/>
          </a:ln>
        </p:spPr>
        <p:txBody>
          <a:bodyPr>
            <a:spAutoFit/>
          </a:bodyPr>
          <a:lstStyle/>
          <a:p>
            <a:pPr algn="ctr"/>
            <a:r>
              <a:rPr lang="ru-RU" sz="2800">
                <a:latin typeface="Courier New" pitchFamily="49" charset="0"/>
                <a:cs typeface="Courier New" pitchFamily="49" charset="0"/>
              </a:rPr>
              <a:t>Учитель истории и обществознания</a:t>
            </a:r>
          </a:p>
          <a:p>
            <a:pPr algn="ctr"/>
            <a:r>
              <a:rPr lang="ru-RU" sz="2800">
                <a:latin typeface="Courier New" pitchFamily="49" charset="0"/>
                <a:cs typeface="Courier New" pitchFamily="49" charset="0"/>
              </a:rPr>
              <a:t>Лаврентьева Юлия Борисовна</a:t>
            </a:r>
          </a:p>
          <a:p>
            <a:pPr algn="ctr"/>
            <a:endParaRPr lang="ru-RU" sz="2800">
              <a:latin typeface="Courier New" pitchFamily="49" charset="0"/>
              <a:cs typeface="Courier New" pitchFamily="49" charset="0"/>
            </a:endParaRP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a:xfrm>
            <a:off x="612775" y="228600"/>
            <a:ext cx="8153400" cy="990600"/>
          </a:xfrm>
        </p:spPr>
        <p:txBody>
          <a:bodyPr/>
          <a:lstStyle/>
          <a:p>
            <a:r>
              <a:rPr lang="ru-RU" smtClean="0"/>
              <a:t>СССР</a:t>
            </a:r>
          </a:p>
        </p:txBody>
      </p:sp>
      <p:sp>
        <p:nvSpPr>
          <p:cNvPr id="3" name="Объект 2"/>
          <p:cNvSpPr>
            <a:spLocks noGrp="1"/>
          </p:cNvSpPr>
          <p:nvPr>
            <p:ph sz="quarter" idx="1"/>
          </p:nvPr>
        </p:nvSpPr>
        <p:spPr>
          <a:xfrm>
            <a:off x="539750" y="3284538"/>
            <a:ext cx="8153400" cy="2865437"/>
          </a:xfrm>
        </p:spPr>
        <p:txBody>
          <a:bodyPr>
            <a:normAutofit lnSpcReduction="10000"/>
          </a:bodyPr>
          <a:lstStyle/>
          <a:p>
            <a:pPr marL="320040" indent="-320040" fontAlgn="auto">
              <a:spcAft>
                <a:spcPts val="0"/>
              </a:spcAft>
              <a:buFont typeface="Wingdings"/>
              <a:buChar char=""/>
              <a:defRPr/>
            </a:pPr>
            <a:r>
              <a:rPr lang="ru-RU" sz="2400" i="1" dirty="0"/>
              <a:t>К</a:t>
            </a:r>
            <a:r>
              <a:rPr lang="ru-RU" sz="2400" i="1" dirty="0" smtClean="0"/>
              <a:t>оррупция</a:t>
            </a:r>
            <a:r>
              <a:rPr lang="ru-RU" sz="2400" i="1" dirty="0"/>
              <a:t>, благополучно перекочевав из царской России, продолжила свое существование и развитие буквально с первых дней Советской власти. </a:t>
            </a:r>
            <a:endParaRPr lang="ru-RU" sz="2400" i="1" dirty="0" smtClean="0"/>
          </a:p>
          <a:p>
            <a:pPr marL="320040" indent="-320040" fontAlgn="auto">
              <a:spcAft>
                <a:spcPts val="0"/>
              </a:spcAft>
              <a:buFont typeface="Wingdings"/>
              <a:buChar char=""/>
              <a:defRPr/>
            </a:pPr>
            <a:r>
              <a:rPr lang="ru-RU" sz="2400" i="1" dirty="0" smtClean="0"/>
              <a:t>Так</a:t>
            </a:r>
            <a:r>
              <a:rPr lang="ru-RU" sz="2400" i="1" dirty="0"/>
              <a:t>, в </a:t>
            </a:r>
            <a:r>
              <a:rPr lang="ru-RU" sz="2400" i="1" u="sng" dirty="0"/>
              <a:t>декабре 1917 года</a:t>
            </a:r>
            <a:r>
              <a:rPr lang="ru-RU" sz="2400" i="1" dirty="0"/>
              <a:t> в Петрограде член следственной комиссии ревтрибунала </a:t>
            </a:r>
            <a:r>
              <a:rPr lang="ru-RU" sz="2400" b="1" i="1" dirty="0"/>
              <a:t>Алексеевский</a:t>
            </a:r>
            <a:r>
              <a:rPr lang="ru-RU" sz="2400" i="1" dirty="0"/>
              <a:t> практически открыто вымогал 5 тыс. рублей у директора ресторана «Медведь» за освобождение его предшественника.</a:t>
            </a:r>
          </a:p>
        </p:txBody>
      </p:sp>
      <p:pic>
        <p:nvPicPr>
          <p:cNvPr id="18436" name="Picture 2"/>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3254375" y="476250"/>
            <a:ext cx="2503488" cy="2592388"/>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a:xfrm>
            <a:off x="612775" y="228600"/>
            <a:ext cx="8153400" cy="990600"/>
          </a:xfrm>
        </p:spPr>
        <p:txBody>
          <a:bodyPr/>
          <a:lstStyle/>
          <a:p>
            <a:r>
              <a:rPr lang="ru-RU" smtClean="0"/>
              <a:t>Брежнев, Леонид Ильич</a:t>
            </a:r>
          </a:p>
        </p:txBody>
      </p:sp>
      <p:sp>
        <p:nvSpPr>
          <p:cNvPr id="3" name="Объект 2"/>
          <p:cNvSpPr>
            <a:spLocks noGrp="1"/>
          </p:cNvSpPr>
          <p:nvPr>
            <p:ph sz="quarter" idx="1"/>
          </p:nvPr>
        </p:nvSpPr>
        <p:spPr>
          <a:xfrm>
            <a:off x="3665538" y="1846263"/>
            <a:ext cx="5057775" cy="5140325"/>
          </a:xfrm>
        </p:spPr>
        <p:txBody>
          <a:bodyPr>
            <a:normAutofit lnSpcReduction="10000"/>
          </a:bodyPr>
          <a:lstStyle/>
          <a:p>
            <a:pPr marL="320040" indent="-320040" fontAlgn="auto">
              <a:spcAft>
                <a:spcPts val="0"/>
              </a:spcAft>
              <a:buFont typeface="Wingdings"/>
              <a:buChar char=""/>
              <a:defRPr/>
            </a:pPr>
            <a:r>
              <a:rPr lang="ru-RU" sz="2400" i="1" dirty="0"/>
              <a:t>Очередной виток развития коррупции пришелся на вторую половину срока нахождения Брежнева у руля страны. Его стиль руководства со склонностью к внешним проявлениям власти, к распределению кормушек, снисходительное отношение к недостойному поведению некоторых ближайших родственников и выдаче наград даже самому себе стимулировал и других следовать также. </a:t>
            </a:r>
          </a:p>
        </p:txBody>
      </p:sp>
      <p:pic>
        <p:nvPicPr>
          <p:cNvPr id="11266" name="Picture 2"/>
          <p:cNvPicPr>
            <a:picLocks noChangeAspect="1" noChangeArrowheads="1"/>
          </p:cNvPicPr>
          <p:nvPr/>
        </p:nvPicPr>
        <p:blipFill>
          <a:blip r:embed="rId2" cstate="print"/>
          <a:srcRect/>
          <a:stretch>
            <a:fillRect/>
          </a:stretch>
        </p:blipFill>
        <p:spPr bwMode="auto">
          <a:xfrm>
            <a:off x="539750" y="1844675"/>
            <a:ext cx="3095625" cy="4581525"/>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612775" y="228600"/>
            <a:ext cx="8153400" cy="990600"/>
          </a:xfrm>
        </p:spPr>
        <p:txBody>
          <a:bodyPr/>
          <a:lstStyle/>
          <a:p>
            <a:r>
              <a:rPr lang="ru-RU" smtClean="0"/>
              <a:t>Перестройка</a:t>
            </a:r>
          </a:p>
        </p:txBody>
      </p:sp>
      <p:sp>
        <p:nvSpPr>
          <p:cNvPr id="3" name="Объект 2"/>
          <p:cNvSpPr>
            <a:spLocks noGrp="1"/>
          </p:cNvSpPr>
          <p:nvPr>
            <p:ph sz="quarter" idx="1"/>
          </p:nvPr>
        </p:nvSpPr>
        <p:spPr>
          <a:xfrm>
            <a:off x="179388" y="1700213"/>
            <a:ext cx="5400675" cy="5113337"/>
          </a:xfrm>
        </p:spPr>
        <p:txBody>
          <a:bodyPr>
            <a:normAutofit lnSpcReduction="10000"/>
          </a:bodyPr>
          <a:lstStyle/>
          <a:p>
            <a:pPr marL="320040" indent="-320040" fontAlgn="auto">
              <a:spcAft>
                <a:spcPts val="0"/>
              </a:spcAft>
              <a:buFont typeface="Wingdings"/>
              <a:buChar char=""/>
              <a:defRPr/>
            </a:pPr>
            <a:r>
              <a:rPr lang="ru-RU" sz="2400" i="1" dirty="0"/>
              <a:t>В эпоху Перестройки коррупция в высших эшелонах власти стала одной из наиболее резонансных тем. Всесоюзную популярность приобрели московские следователи </a:t>
            </a:r>
            <a:r>
              <a:rPr lang="ru-RU" sz="2400" b="1" i="1" dirty="0"/>
              <a:t>Тельман </a:t>
            </a:r>
            <a:r>
              <a:rPr lang="ru-RU" sz="2400" b="1" i="1" dirty="0" err="1"/>
              <a:t>Гдлян</a:t>
            </a:r>
            <a:r>
              <a:rPr lang="ru-RU" sz="2400" b="1" i="1" dirty="0"/>
              <a:t> </a:t>
            </a:r>
            <a:r>
              <a:rPr lang="ru-RU" sz="2400" i="1" dirty="0"/>
              <a:t>и </a:t>
            </a:r>
            <a:r>
              <a:rPr lang="ru-RU" sz="2400" b="1" i="1" dirty="0"/>
              <a:t>Николай Иванов</a:t>
            </a:r>
            <a:r>
              <a:rPr lang="ru-RU" sz="2400" i="1" dirty="0"/>
              <a:t>, расследовавшие «</a:t>
            </a:r>
            <a:r>
              <a:rPr lang="ru-RU" sz="2400" i="1" u="sng" dirty="0"/>
              <a:t>хлопковое</a:t>
            </a:r>
            <a:r>
              <a:rPr lang="ru-RU" sz="2400" i="1" dirty="0" smtClean="0"/>
              <a:t>»</a:t>
            </a:r>
            <a:r>
              <a:rPr lang="en-US" sz="2400" i="1" dirty="0" smtClean="0"/>
              <a:t>*</a:t>
            </a:r>
            <a:r>
              <a:rPr lang="ru-RU" sz="2400" i="1" dirty="0" smtClean="0"/>
              <a:t> </a:t>
            </a:r>
            <a:r>
              <a:rPr lang="ru-RU" sz="2400" i="1" dirty="0"/>
              <a:t>дело ещё при Андропове. В 1989 году после открытого заявления о взяточничестве в Политбюро, оба были отстранены от следственной работы за клевету, исключены из КПСС и примкнули к демократической оппозиции.</a:t>
            </a:r>
          </a:p>
        </p:txBody>
      </p:sp>
      <p:pic>
        <p:nvPicPr>
          <p:cNvPr id="12290" name="Picture 2"/>
          <p:cNvPicPr>
            <a:picLocks noChangeAspect="1" noChangeArrowheads="1"/>
          </p:cNvPicPr>
          <p:nvPr/>
        </p:nvPicPr>
        <p:blipFill>
          <a:blip r:embed="rId2" cstate="print"/>
          <a:srcRect/>
          <a:stretch>
            <a:fillRect/>
          </a:stretch>
        </p:blipFill>
        <p:spPr bwMode="auto">
          <a:xfrm>
            <a:off x="5589588" y="1773238"/>
            <a:ext cx="3154362" cy="4608512"/>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
        <p:nvSpPr>
          <p:cNvPr id="20485" name="TextBox 3"/>
          <p:cNvSpPr txBox="1">
            <a:spLocks noChangeArrowheads="1"/>
          </p:cNvSpPr>
          <p:nvPr/>
        </p:nvSpPr>
        <p:spPr bwMode="auto">
          <a:xfrm>
            <a:off x="4932363" y="44450"/>
            <a:ext cx="4211637" cy="1200150"/>
          </a:xfrm>
          <a:prstGeom prst="rect">
            <a:avLst/>
          </a:prstGeom>
          <a:noFill/>
          <a:ln w="9525">
            <a:noFill/>
            <a:miter lim="800000"/>
            <a:headEnd/>
            <a:tailEnd/>
          </a:ln>
        </p:spPr>
        <p:txBody>
          <a:bodyPr>
            <a:spAutoFit/>
          </a:bodyPr>
          <a:lstStyle/>
          <a:p>
            <a:r>
              <a:rPr lang="en-US">
                <a:latin typeface="Garamond" pitchFamily="18" charset="0"/>
              </a:rPr>
              <a:t>* - </a:t>
            </a:r>
            <a:r>
              <a:rPr lang="ru-RU">
                <a:latin typeface="Garamond" pitchFamily="18" charset="0"/>
              </a:rPr>
              <a:t>собирательное название серии уголовных дел об экономических и коррупционных злоупотреблениях в Узбекской ССР</a:t>
            </a:r>
          </a:p>
        </p:txBody>
      </p:sp>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a:xfrm>
            <a:off x="612775" y="228600"/>
            <a:ext cx="8153400" cy="990600"/>
          </a:xfrm>
        </p:spPr>
        <p:txBody>
          <a:bodyPr/>
          <a:lstStyle/>
          <a:p>
            <a:r>
              <a:rPr lang="ru-RU" smtClean="0"/>
              <a:t>В современной России</a:t>
            </a:r>
          </a:p>
        </p:txBody>
      </p:sp>
      <p:sp>
        <p:nvSpPr>
          <p:cNvPr id="21507" name="Объект 2"/>
          <p:cNvSpPr>
            <a:spLocks noGrp="1"/>
          </p:cNvSpPr>
          <p:nvPr>
            <p:ph sz="quarter" idx="1"/>
          </p:nvPr>
        </p:nvSpPr>
        <p:spPr>
          <a:xfrm>
            <a:off x="612775" y="1600200"/>
            <a:ext cx="8153400" cy="4495800"/>
          </a:xfrm>
        </p:spPr>
        <p:txBody>
          <a:bodyPr/>
          <a:lstStyle/>
          <a:p>
            <a:r>
              <a:rPr lang="ru-RU" sz="2400" i="1" smtClean="0"/>
              <a:t>В мае 1999 года заместитель министра финансов России </a:t>
            </a:r>
            <a:r>
              <a:rPr lang="ru-RU" sz="2400" b="1" i="1" smtClean="0"/>
              <a:t>Олег Вьюгин </a:t>
            </a:r>
            <a:r>
              <a:rPr lang="ru-RU" sz="2400" i="1" smtClean="0"/>
              <a:t>отмечал, что система власти и бизнеса в России во многом пропитана коррупцией и преступным бизнесом</a:t>
            </a:r>
          </a:p>
        </p:txBody>
      </p:sp>
      <p:pic>
        <p:nvPicPr>
          <p:cNvPr id="13314" name="Picture 2"/>
          <p:cNvPicPr>
            <a:picLocks noChangeAspect="1" noChangeArrowheads="1"/>
          </p:cNvPicPr>
          <p:nvPr/>
        </p:nvPicPr>
        <p:blipFill>
          <a:blip r:embed="rId2" cstate="print"/>
          <a:srcRect/>
          <a:stretch>
            <a:fillRect/>
          </a:stretch>
        </p:blipFill>
        <p:spPr bwMode="auto">
          <a:xfrm>
            <a:off x="2195513" y="3500438"/>
            <a:ext cx="4792662" cy="2693987"/>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612775" y="228600"/>
            <a:ext cx="8153400" cy="990600"/>
          </a:xfrm>
        </p:spPr>
        <p:txBody>
          <a:bodyPr/>
          <a:lstStyle/>
          <a:p>
            <a:r>
              <a:rPr lang="en-US" smtClean="0"/>
              <a:t>2012-2013</a:t>
            </a:r>
            <a:endParaRPr lang="ru-RU" smtClean="0"/>
          </a:p>
        </p:txBody>
      </p:sp>
      <p:sp>
        <p:nvSpPr>
          <p:cNvPr id="22531" name="Объект 2"/>
          <p:cNvSpPr>
            <a:spLocks noGrp="1"/>
          </p:cNvSpPr>
          <p:nvPr>
            <p:ph sz="quarter" idx="1"/>
          </p:nvPr>
        </p:nvSpPr>
        <p:spPr>
          <a:xfrm>
            <a:off x="539750" y="1916113"/>
            <a:ext cx="4462463" cy="4495800"/>
          </a:xfrm>
        </p:spPr>
        <p:txBody>
          <a:bodyPr/>
          <a:lstStyle/>
          <a:p>
            <a:r>
              <a:rPr lang="ru-RU" sz="2400" i="1" smtClean="0"/>
              <a:t>В марте 2012 года Медведев утвердил Национальный план противодействия коррупции на 2012—2013 годы.</a:t>
            </a:r>
          </a:p>
          <a:p>
            <a:r>
              <a:rPr lang="ru-RU" sz="2400" i="1" smtClean="0"/>
              <a:t>В конце 2012 года оглашена информация о «среднем размере взятки» по России — около 10 тыс. рублей (порядка половины средней зарплаты в стране)</a:t>
            </a:r>
          </a:p>
        </p:txBody>
      </p:sp>
      <p:pic>
        <p:nvPicPr>
          <p:cNvPr id="14338" name="Picture 2"/>
          <p:cNvPicPr>
            <a:picLocks noChangeAspect="1" noChangeArrowheads="1"/>
          </p:cNvPicPr>
          <p:nvPr/>
        </p:nvPicPr>
        <p:blipFill>
          <a:blip r:embed="rId2" cstate="print"/>
          <a:srcRect/>
          <a:stretch>
            <a:fillRect/>
          </a:stretch>
        </p:blipFill>
        <p:spPr bwMode="auto">
          <a:xfrm>
            <a:off x="5292725" y="1916113"/>
            <a:ext cx="3208338" cy="4498975"/>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4"/>
          <p:cNvSpPr>
            <a:spLocks noGrp="1"/>
          </p:cNvSpPr>
          <p:nvPr>
            <p:ph type="title"/>
          </p:nvPr>
        </p:nvSpPr>
        <p:spPr>
          <a:xfrm>
            <a:off x="612775" y="228600"/>
            <a:ext cx="8153400" cy="990600"/>
          </a:xfrm>
        </p:spPr>
        <p:txBody>
          <a:bodyPr/>
          <a:lstStyle/>
          <a:p>
            <a:r>
              <a:rPr lang="ru-RU" smtClean="0"/>
              <a:t>Определение</a:t>
            </a:r>
          </a:p>
        </p:txBody>
      </p:sp>
      <p:sp>
        <p:nvSpPr>
          <p:cNvPr id="6" name="Объект 5"/>
          <p:cNvSpPr>
            <a:spLocks noGrp="1"/>
          </p:cNvSpPr>
          <p:nvPr>
            <p:ph sz="quarter" idx="1"/>
          </p:nvPr>
        </p:nvSpPr>
        <p:spPr>
          <a:xfrm>
            <a:off x="612775" y="1600200"/>
            <a:ext cx="8153400" cy="4997450"/>
          </a:xfrm>
        </p:spPr>
        <p:txBody>
          <a:bodyPr>
            <a:normAutofit/>
          </a:bodyPr>
          <a:lstStyle/>
          <a:p>
            <a:pPr marL="0" indent="0" fontAlgn="auto">
              <a:spcAft>
                <a:spcPts val="0"/>
              </a:spcAft>
              <a:buFont typeface="Wingdings"/>
              <a:buNone/>
              <a:defRPr/>
            </a:pPr>
            <a:r>
              <a:rPr lang="ru-RU" sz="3200" i="1" dirty="0" smtClean="0"/>
              <a:t>Со времен использования термина </a:t>
            </a:r>
            <a:r>
              <a:rPr lang="ru-RU" sz="3200" i="1" u="sng" dirty="0" err="1"/>
              <a:t>corrumpere</a:t>
            </a:r>
            <a:r>
              <a:rPr lang="ru-RU" sz="3200" i="1" dirty="0" smtClean="0"/>
              <a:t> в древнеримских законах, его значение стало шире. </a:t>
            </a:r>
          </a:p>
          <a:p>
            <a:pPr marL="320040" indent="-320040" fontAlgn="auto">
              <a:spcAft>
                <a:spcPts val="0"/>
              </a:spcAft>
              <a:buFont typeface="Wingdings"/>
              <a:buChar char=""/>
              <a:defRPr/>
            </a:pPr>
            <a:r>
              <a:rPr lang="ru-RU" sz="3200" b="1" i="1" u="sng" dirty="0"/>
              <a:t>Коррупция</a:t>
            </a:r>
            <a:r>
              <a:rPr lang="ru-RU" sz="3200" i="1" dirty="0"/>
              <a:t> — это </a:t>
            </a:r>
            <a:r>
              <a:rPr lang="ru-RU" sz="3200" i="1" dirty="0" smtClean="0"/>
              <a:t>использование </a:t>
            </a:r>
            <a:r>
              <a:rPr lang="ru-RU" sz="3200" i="1" dirty="0"/>
              <a:t>должностным лицом своих властных полномочий и доверенных ему прав в целях личной выгоды, противоречащее законодательству и моральным установкам</a:t>
            </a:r>
            <a:r>
              <a:rPr lang="ru-RU" sz="3200" i="1" dirty="0" smtClean="0"/>
              <a:t>.</a:t>
            </a:r>
            <a:endParaRPr lang="ru-RU" sz="3200" i="1" dirty="0" smtClean="0"/>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612775" y="228600"/>
            <a:ext cx="8153400" cy="990600"/>
          </a:xfrm>
        </p:spPr>
        <p:txBody>
          <a:bodyPr/>
          <a:lstStyle/>
          <a:p>
            <a:r>
              <a:rPr lang="ru-RU" smtClean="0"/>
              <a:t>Виды коррупции</a:t>
            </a:r>
          </a:p>
        </p:txBody>
      </p:sp>
      <p:sp>
        <p:nvSpPr>
          <p:cNvPr id="3" name="Объект 2"/>
          <p:cNvSpPr>
            <a:spLocks noGrp="1"/>
          </p:cNvSpPr>
          <p:nvPr>
            <p:ph sz="quarter" idx="1"/>
          </p:nvPr>
        </p:nvSpPr>
        <p:spPr>
          <a:xfrm>
            <a:off x="612775" y="1600200"/>
            <a:ext cx="8153400" cy="4495800"/>
          </a:xfrm>
        </p:spPr>
        <p:txBody>
          <a:bodyPr>
            <a:normAutofit/>
          </a:bodyPr>
          <a:lstStyle/>
          <a:p>
            <a:pPr marL="0" indent="0" fontAlgn="auto">
              <a:spcAft>
                <a:spcPts val="0"/>
              </a:spcAft>
              <a:buFont typeface="Wingdings"/>
              <a:buNone/>
              <a:defRPr/>
            </a:pPr>
            <a:r>
              <a:rPr lang="ru-RU" sz="2400" i="1" dirty="0"/>
              <a:t>Выделяют следующие виды коррупции:</a:t>
            </a:r>
          </a:p>
          <a:p>
            <a:pPr marL="320040" indent="-320040" fontAlgn="auto">
              <a:spcAft>
                <a:spcPts val="0"/>
              </a:spcAft>
              <a:buFont typeface="Wingdings"/>
              <a:buChar char=""/>
              <a:defRPr/>
            </a:pPr>
            <a:r>
              <a:rPr lang="ru-RU" sz="2400" b="1" i="1" dirty="0"/>
              <a:t>Бытовая</a:t>
            </a:r>
            <a:r>
              <a:rPr lang="ru-RU" sz="2400" i="1" dirty="0"/>
              <a:t> (различные подарки от граждан и услуги должностному лицу и членам его семьи)</a:t>
            </a:r>
          </a:p>
          <a:p>
            <a:pPr marL="320040" indent="-320040" fontAlgn="auto">
              <a:spcAft>
                <a:spcPts val="0"/>
              </a:spcAft>
              <a:buFont typeface="Wingdings"/>
              <a:buChar char=""/>
              <a:defRPr/>
            </a:pPr>
            <a:r>
              <a:rPr lang="ru-RU" sz="2400" b="1" i="1" dirty="0"/>
              <a:t>Деловая</a:t>
            </a:r>
            <a:r>
              <a:rPr lang="ru-RU" sz="2400" i="1" dirty="0"/>
              <a:t> (при взаимодействии власти и бизнеса. Например, в случае хозяйственного спора, стороны могут стремиться заручиться поддержкой судьи с целью вынесения решения в свою пользу.</a:t>
            </a:r>
          </a:p>
          <a:p>
            <a:pPr marL="320040" indent="-320040" fontAlgn="auto">
              <a:spcAft>
                <a:spcPts val="0"/>
              </a:spcAft>
              <a:buFont typeface="Wingdings"/>
              <a:buChar char=""/>
              <a:defRPr/>
            </a:pPr>
            <a:r>
              <a:rPr lang="ru-RU" sz="2400" b="1" i="1" dirty="0"/>
              <a:t>Верховной власти</a:t>
            </a:r>
            <a:r>
              <a:rPr lang="ru-RU" sz="2400" i="1" dirty="0"/>
              <a:t> (касается стоящих у власти групп, недобросовестное поведение которых состоит в осуществлении политики в своих интересах и в ущерб интересам избирателей)</a:t>
            </a:r>
          </a:p>
          <a:p>
            <a:pPr marL="320040" indent="-320040" fontAlgn="auto">
              <a:spcAft>
                <a:spcPts val="0"/>
              </a:spcAft>
              <a:buFont typeface="Wingdings"/>
              <a:buChar char=""/>
              <a:defRPr/>
            </a:pPr>
            <a:endParaRPr lang="ru-RU" dirty="0"/>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612775" y="228600"/>
            <a:ext cx="8153400" cy="990600"/>
          </a:xfrm>
        </p:spPr>
        <p:txBody>
          <a:bodyPr/>
          <a:lstStyle/>
          <a:p>
            <a:r>
              <a:rPr lang="ru-RU" smtClean="0"/>
              <a:t>Петр </a:t>
            </a:r>
            <a:r>
              <a:rPr lang="en-US" smtClean="0"/>
              <a:t>I</a:t>
            </a:r>
            <a:endParaRPr lang="ru-RU" smtClean="0"/>
          </a:p>
        </p:txBody>
      </p:sp>
      <p:sp>
        <p:nvSpPr>
          <p:cNvPr id="3" name="Объект 2"/>
          <p:cNvSpPr>
            <a:spLocks noGrp="1"/>
          </p:cNvSpPr>
          <p:nvPr>
            <p:ph sz="quarter" idx="1"/>
          </p:nvPr>
        </p:nvSpPr>
        <p:spPr>
          <a:xfrm>
            <a:off x="250825" y="1833563"/>
            <a:ext cx="4194175" cy="4495800"/>
          </a:xfrm>
        </p:spPr>
        <p:txBody>
          <a:bodyPr>
            <a:normAutofit fontScale="92500"/>
          </a:bodyPr>
          <a:lstStyle/>
          <a:p>
            <a:pPr marL="320040" indent="-320040" fontAlgn="auto">
              <a:spcAft>
                <a:spcPts val="0"/>
              </a:spcAft>
              <a:buFont typeface="Wingdings"/>
              <a:buChar char=""/>
              <a:defRPr/>
            </a:pPr>
            <a:r>
              <a:rPr lang="ru-RU" sz="2400" i="1" dirty="0"/>
              <a:t>Административный аппарат XVIII в., в корне отличавшийся от средневекового приказного строя XVII в., </a:t>
            </a:r>
            <a:r>
              <a:rPr lang="ru-RU" sz="2400" i="1" u="sng" dirty="0"/>
              <a:t>сохранил</a:t>
            </a:r>
            <a:r>
              <a:rPr lang="ru-RU" sz="2400" i="1" dirty="0"/>
              <a:t>, тем не менее, порочную практику подношений от челобитчиков. С </a:t>
            </a:r>
            <a:r>
              <a:rPr lang="ru-RU" sz="2400" i="1" u="sng" dirty="0"/>
              <a:t>1715</a:t>
            </a:r>
            <a:r>
              <a:rPr lang="ru-RU" sz="2400" i="1" dirty="0"/>
              <a:t> года получение взятки в любой форме </a:t>
            </a:r>
            <a:r>
              <a:rPr lang="ru-RU" sz="2400" b="1" i="1" dirty="0"/>
              <a:t>стало считаться преступлением</a:t>
            </a:r>
            <a:r>
              <a:rPr lang="ru-RU" sz="2400" i="1" dirty="0"/>
              <a:t>, так как чиновникам стали платить фиксированную зарплату.</a:t>
            </a:r>
          </a:p>
        </p:txBody>
      </p:sp>
      <p:pic>
        <p:nvPicPr>
          <p:cNvPr id="21506" name="Picture 2"/>
          <p:cNvPicPr>
            <a:picLocks noChangeAspect="1" noChangeArrowheads="1"/>
          </p:cNvPicPr>
          <p:nvPr/>
        </p:nvPicPr>
        <p:blipFill>
          <a:blip r:embed="rId2" cstate="print"/>
          <a:srcRect/>
          <a:stretch>
            <a:fillRect/>
          </a:stretch>
        </p:blipFill>
        <p:spPr bwMode="auto">
          <a:xfrm>
            <a:off x="4872038" y="1858963"/>
            <a:ext cx="3341687" cy="4484687"/>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612775" y="228600"/>
            <a:ext cx="8153400" cy="990600"/>
          </a:xfrm>
        </p:spPr>
        <p:txBody>
          <a:bodyPr/>
          <a:lstStyle/>
          <a:p>
            <a:r>
              <a:rPr lang="ru-RU" smtClean="0"/>
              <a:t>Екатерина </a:t>
            </a:r>
            <a:r>
              <a:rPr lang="en-US" smtClean="0"/>
              <a:t>I</a:t>
            </a:r>
            <a:endParaRPr lang="ru-RU" smtClean="0"/>
          </a:p>
        </p:txBody>
      </p:sp>
      <p:sp>
        <p:nvSpPr>
          <p:cNvPr id="13315" name="Объект 2"/>
          <p:cNvSpPr>
            <a:spLocks noGrp="1"/>
          </p:cNvSpPr>
          <p:nvPr>
            <p:ph sz="quarter" idx="1"/>
          </p:nvPr>
        </p:nvSpPr>
        <p:spPr>
          <a:xfrm>
            <a:off x="3100388" y="1916113"/>
            <a:ext cx="5903912" cy="4694237"/>
          </a:xfrm>
        </p:spPr>
        <p:txBody>
          <a:bodyPr/>
          <a:lstStyle/>
          <a:p>
            <a:r>
              <a:rPr lang="ru-RU" sz="2400" i="1" smtClean="0"/>
              <a:t>Вскоре после смерти Петра I нехватка средств заставила правительство вернуться к прежней системе обеспечения, предусматривавшей работу канцелярских служащих в городах без жалования с позволением «брать акциденцию от дел», то есть взятки. Таким образом, «кормление от дел» вновь стало для госслужащих единственным способом существования.</a:t>
            </a:r>
          </a:p>
        </p:txBody>
      </p:sp>
      <p:pic>
        <p:nvPicPr>
          <p:cNvPr id="24578" name="Picture 2"/>
          <p:cNvPicPr>
            <a:picLocks noChangeAspect="1" noChangeArrowheads="1"/>
          </p:cNvPicPr>
          <p:nvPr/>
        </p:nvPicPr>
        <p:blipFill>
          <a:blip r:embed="rId2" cstate="print"/>
          <a:srcRect/>
          <a:stretch>
            <a:fillRect/>
          </a:stretch>
        </p:blipFill>
        <p:spPr bwMode="auto">
          <a:xfrm>
            <a:off x="463550" y="2092325"/>
            <a:ext cx="2663825" cy="3924300"/>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612775" y="228600"/>
            <a:ext cx="8153400" cy="990600"/>
          </a:xfrm>
        </p:spPr>
        <p:txBody>
          <a:bodyPr/>
          <a:lstStyle/>
          <a:p>
            <a:r>
              <a:rPr lang="ru-RU" smtClean="0"/>
              <a:t>Екатерина </a:t>
            </a:r>
            <a:r>
              <a:rPr lang="en-US" smtClean="0"/>
              <a:t>II</a:t>
            </a:r>
            <a:endParaRPr lang="ru-RU" smtClean="0"/>
          </a:p>
        </p:txBody>
      </p:sp>
      <p:pic>
        <p:nvPicPr>
          <p:cNvPr id="25602" name="Picture 2"/>
          <p:cNvPicPr>
            <a:picLocks noGrp="1" noChangeAspect="1" noChangeArrowheads="1"/>
          </p:cNvPicPr>
          <p:nvPr>
            <p:ph sz="quarter" idx="1"/>
          </p:nvPr>
        </p:nvPicPr>
        <p:blipFill rotWithShape="1">
          <a:blip r:embed="rId2" cstate="print"/>
          <a:srcRect/>
          <a:stretch/>
        </p:blipFill>
        <p:spPr>
          <a:xfrm>
            <a:off x="4500563" y="620713"/>
            <a:ext cx="4243387" cy="3529012"/>
          </a:xfrm>
          <a:effectLst>
            <a:outerShdw blurRad="190500" algn="tl" rotWithShape="0">
              <a:srgbClr val="000000">
                <a:alpha val="70000"/>
              </a:srgbClr>
            </a:outerShdw>
          </a:effectLst>
          <a:extLst>
            <a:ext uri="{909E8E84-426E-40DD-AFC4-6F175D3DCCD1}"/>
            <a:ext uri="{91240B29-F687-4F45-9708-019B960494DF}"/>
          </a:extLst>
        </p:spPr>
      </p:pic>
      <p:sp>
        <p:nvSpPr>
          <p:cNvPr id="14340" name="Прямоугольник 3"/>
          <p:cNvSpPr>
            <a:spLocks noChangeArrowheads="1"/>
          </p:cNvSpPr>
          <p:nvPr/>
        </p:nvSpPr>
        <p:spPr bwMode="auto">
          <a:xfrm>
            <a:off x="250825" y="1489075"/>
            <a:ext cx="4357688" cy="3048000"/>
          </a:xfrm>
          <a:prstGeom prst="rect">
            <a:avLst/>
          </a:prstGeom>
          <a:noFill/>
          <a:ln w="9525">
            <a:noFill/>
            <a:miter lim="800000"/>
            <a:headEnd/>
            <a:tailEnd/>
          </a:ln>
        </p:spPr>
        <p:txBody>
          <a:bodyPr>
            <a:spAutoFit/>
          </a:bodyPr>
          <a:lstStyle/>
          <a:p>
            <a:r>
              <a:rPr lang="ru-RU" sz="2400">
                <a:latin typeface="Calibri" pitchFamily="34" charset="0"/>
              </a:rPr>
              <a:t>Жалование чиновникам было возвращено. Выдавали его </a:t>
            </a:r>
            <a:r>
              <a:rPr lang="ru-RU" sz="2400" u="sng">
                <a:latin typeface="Calibri" pitchFamily="34" charset="0"/>
              </a:rPr>
              <a:t>ассигнациями</a:t>
            </a:r>
            <a:r>
              <a:rPr lang="ru-RU" sz="2400">
                <a:latin typeface="Calibri" pitchFamily="34" charset="0"/>
              </a:rPr>
              <a:t>, то есть бумажными деньгами, покупательная способность которых не сильно отличалась от серебряного денежного эквивалента. </a:t>
            </a:r>
          </a:p>
        </p:txBody>
      </p:sp>
      <p:sp>
        <p:nvSpPr>
          <p:cNvPr id="14341" name="Прямоугольник 4"/>
          <p:cNvSpPr>
            <a:spLocks noChangeArrowheads="1"/>
          </p:cNvSpPr>
          <p:nvPr/>
        </p:nvSpPr>
        <p:spPr bwMode="auto">
          <a:xfrm>
            <a:off x="250825" y="4437063"/>
            <a:ext cx="8893175" cy="2308225"/>
          </a:xfrm>
          <a:prstGeom prst="rect">
            <a:avLst/>
          </a:prstGeom>
          <a:noFill/>
          <a:ln w="9525">
            <a:noFill/>
            <a:miter lim="800000"/>
            <a:headEnd/>
            <a:tailEnd/>
          </a:ln>
        </p:spPr>
        <p:txBody>
          <a:bodyPr>
            <a:spAutoFit/>
          </a:bodyPr>
          <a:lstStyle/>
          <a:p>
            <a:r>
              <a:rPr lang="ru-RU" sz="2400">
                <a:latin typeface="Calibri" pitchFamily="34" charset="0"/>
              </a:rPr>
              <a:t>Однако в конце XVIII — начале XIX в. ассигнации начинают обесцениваться. Снова, единственным, на что могли рассчитывать чиновники, были взятки. Таким образом, государственная власть вновь переложила большую часть расходов по содержанию приказного аппарата на плечи населения вместо того, чтобы реформировать систему управления.</a:t>
            </a: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612775" y="228600"/>
            <a:ext cx="8153400" cy="990600"/>
          </a:xfrm>
        </p:spPr>
        <p:txBody>
          <a:bodyPr/>
          <a:lstStyle/>
          <a:p>
            <a:r>
              <a:rPr lang="ru-RU" smtClean="0"/>
              <a:t> Александр </a:t>
            </a:r>
            <a:r>
              <a:rPr lang="en-US" smtClean="0"/>
              <a:t>II</a:t>
            </a:r>
            <a:endParaRPr lang="ru-RU" smtClean="0"/>
          </a:p>
        </p:txBody>
      </p:sp>
      <p:sp>
        <p:nvSpPr>
          <p:cNvPr id="15363" name="Объект 2"/>
          <p:cNvSpPr>
            <a:spLocks noGrp="1"/>
          </p:cNvSpPr>
          <p:nvPr>
            <p:ph sz="quarter" idx="1"/>
          </p:nvPr>
        </p:nvSpPr>
        <p:spPr>
          <a:xfrm>
            <a:off x="107950" y="1687513"/>
            <a:ext cx="4464050" cy="4926012"/>
          </a:xfrm>
        </p:spPr>
        <p:txBody>
          <a:bodyPr/>
          <a:lstStyle/>
          <a:p>
            <a:r>
              <a:rPr lang="ru-RU" sz="2400" i="1" smtClean="0"/>
              <a:t>Важным фактором борьбы с «воровством» на государственной службе стала начавшаяся в правление Александра II </a:t>
            </a:r>
            <a:r>
              <a:rPr lang="ru-RU" sz="2400" i="1" u="sng" smtClean="0"/>
              <a:t>система публикации имущественного положения чиновников</a:t>
            </a:r>
            <a:r>
              <a:rPr lang="ru-RU" sz="2400" i="1" smtClean="0"/>
              <a:t> империи. Периодически, как правило — раз в год, выходили книги, которые так и назывались: «</a:t>
            </a:r>
            <a:r>
              <a:rPr lang="ru-RU" sz="2400" b="1" i="1" smtClean="0"/>
              <a:t>Список гражданским чинам такого-то ведомства</a:t>
            </a:r>
            <a:r>
              <a:rPr lang="ru-RU" sz="2400" i="1" smtClean="0"/>
              <a:t>». </a:t>
            </a:r>
          </a:p>
        </p:txBody>
      </p:sp>
      <p:pic>
        <p:nvPicPr>
          <p:cNvPr id="1026" name="Picture 2"/>
          <p:cNvPicPr>
            <a:picLocks noChangeAspect="1" noChangeArrowheads="1"/>
          </p:cNvPicPr>
          <p:nvPr/>
        </p:nvPicPr>
        <p:blipFill>
          <a:blip r:embed="rId2" cstate="print"/>
          <a:srcRect/>
          <a:stretch>
            <a:fillRect/>
          </a:stretch>
        </p:blipFill>
        <p:spPr bwMode="auto">
          <a:xfrm>
            <a:off x="4932363" y="1847850"/>
            <a:ext cx="3651250" cy="4605338"/>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a:xfrm>
            <a:off x="612775" y="228600"/>
            <a:ext cx="8153400" cy="990600"/>
          </a:xfrm>
        </p:spPr>
        <p:txBody>
          <a:bodyPr/>
          <a:lstStyle/>
          <a:p>
            <a:r>
              <a:rPr lang="ru-RU" smtClean="0"/>
              <a:t>Александр </a:t>
            </a:r>
            <a:r>
              <a:rPr lang="en-US" smtClean="0"/>
              <a:t>III</a:t>
            </a:r>
            <a:endParaRPr lang="ru-RU" smtClean="0"/>
          </a:p>
        </p:txBody>
      </p:sp>
      <p:sp>
        <p:nvSpPr>
          <p:cNvPr id="16387" name="Объект 2"/>
          <p:cNvSpPr>
            <a:spLocks noGrp="1"/>
          </p:cNvSpPr>
          <p:nvPr>
            <p:ph sz="quarter" idx="1"/>
          </p:nvPr>
        </p:nvSpPr>
        <p:spPr>
          <a:xfrm>
            <a:off x="612775" y="1600200"/>
            <a:ext cx="8153400" cy="1757363"/>
          </a:xfrm>
        </p:spPr>
        <p:txBody>
          <a:bodyPr/>
          <a:lstStyle/>
          <a:p>
            <a:r>
              <a:rPr lang="ru-RU" sz="2400" i="1" u="sng" smtClean="0"/>
              <a:t>22 апреля 1881 года</a:t>
            </a:r>
            <a:r>
              <a:rPr lang="ru-RU" sz="2400" i="1" smtClean="0"/>
              <a:t> был учрежден </a:t>
            </a:r>
            <a:r>
              <a:rPr lang="ru-RU" sz="2400" b="1" i="1" smtClean="0"/>
              <a:t>Комитет для выработки проекта уголовного Уложения</a:t>
            </a:r>
            <a:r>
              <a:rPr lang="ru-RU" sz="2400" i="1" smtClean="0"/>
              <a:t>. Одним из дискуссионных в 1893 стал вопрос об </a:t>
            </a:r>
            <a:r>
              <a:rPr lang="ru-RU" sz="2400" i="1" u="sng" smtClean="0"/>
              <a:t>ответственности за взяточничество</a:t>
            </a:r>
            <a:r>
              <a:rPr lang="ru-RU" sz="2400" i="1" smtClean="0"/>
              <a:t> (лихоимство)..</a:t>
            </a:r>
          </a:p>
        </p:txBody>
      </p:sp>
      <p:pic>
        <p:nvPicPr>
          <p:cNvPr id="3074" name="Picture 2"/>
          <p:cNvPicPr>
            <a:picLocks noChangeAspect="1" noChangeArrowheads="1"/>
          </p:cNvPicPr>
          <p:nvPr/>
        </p:nvPicPr>
        <p:blipFill rotWithShape="1">
          <a:blip r:embed="rId2" cstate="print"/>
          <a:srcRect/>
          <a:stretch/>
        </p:blipFill>
        <p:spPr bwMode="auto">
          <a:xfrm>
            <a:off x="2717800" y="3357563"/>
            <a:ext cx="3509963" cy="3111500"/>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612775" y="228600"/>
            <a:ext cx="8153400" cy="990600"/>
          </a:xfrm>
        </p:spPr>
        <p:txBody>
          <a:bodyPr/>
          <a:lstStyle/>
          <a:p>
            <a:r>
              <a:rPr lang="ru-RU" smtClean="0"/>
              <a:t>Николай </a:t>
            </a:r>
            <a:r>
              <a:rPr lang="en-US" smtClean="0"/>
              <a:t>II</a:t>
            </a:r>
            <a:endParaRPr lang="ru-RU" smtClean="0"/>
          </a:p>
        </p:txBody>
      </p:sp>
      <p:sp>
        <p:nvSpPr>
          <p:cNvPr id="3" name="Объект 2"/>
          <p:cNvSpPr>
            <a:spLocks noGrp="1"/>
          </p:cNvSpPr>
          <p:nvPr>
            <p:ph sz="quarter" idx="1"/>
          </p:nvPr>
        </p:nvSpPr>
        <p:spPr>
          <a:xfrm>
            <a:off x="3995738" y="1916113"/>
            <a:ext cx="4625975" cy="4537075"/>
          </a:xfrm>
        </p:spPr>
        <p:txBody>
          <a:bodyPr>
            <a:normAutofit fontScale="92500" lnSpcReduction="20000"/>
          </a:bodyPr>
          <a:lstStyle/>
          <a:p>
            <a:pPr marL="320040" indent="-320040" fontAlgn="auto">
              <a:spcAft>
                <a:spcPts val="0"/>
              </a:spcAft>
              <a:buFont typeface="Wingdings"/>
              <a:buChar char=""/>
              <a:defRPr/>
            </a:pPr>
            <a:r>
              <a:rPr lang="ru-RU" sz="2600" i="1" dirty="0"/>
              <a:t>С</a:t>
            </a:r>
            <a:r>
              <a:rPr lang="ru-RU" sz="2600" i="1" dirty="0" smtClean="0"/>
              <a:t> </a:t>
            </a:r>
            <a:r>
              <a:rPr lang="ru-RU" sz="2600" i="1" dirty="0"/>
              <a:t>начала </a:t>
            </a:r>
            <a:r>
              <a:rPr lang="ru-RU" sz="2600" i="1" u="sng" dirty="0"/>
              <a:t>XX века</a:t>
            </a:r>
            <a:r>
              <a:rPr lang="ru-RU" sz="2600" i="1" dirty="0"/>
              <a:t> в России (как и в других странах первой пятерки) имел </a:t>
            </a:r>
            <a:r>
              <a:rPr lang="ru-RU" sz="2600" i="1" dirty="0" smtClean="0"/>
              <a:t>место рост взяточничества </a:t>
            </a:r>
            <a:r>
              <a:rPr lang="ru-RU" sz="2600" i="1" dirty="0"/>
              <a:t>в связи как с </a:t>
            </a:r>
            <a:r>
              <a:rPr lang="ru-RU" sz="2600" i="1" dirty="0" smtClean="0"/>
              <a:t>увеличением </a:t>
            </a:r>
            <a:r>
              <a:rPr lang="ru-RU" sz="2600" i="1" dirty="0"/>
              <a:t>числа чиновников, так и с поставками и военными заказами, сделками с недвижимостью, основанием новых кооперативных обществ, получением для эксплуатации земельных участков с полезными ископаемыми и другими </a:t>
            </a:r>
            <a:r>
              <a:rPr lang="ru-RU" sz="2600" i="1" dirty="0" smtClean="0"/>
              <a:t>сделками.</a:t>
            </a:r>
            <a:endParaRPr lang="ru-RU" sz="2600" i="1" dirty="0"/>
          </a:p>
          <a:p>
            <a:pPr marL="320040" indent="-320040" fontAlgn="auto">
              <a:spcAft>
                <a:spcPts val="0"/>
              </a:spcAft>
              <a:buFont typeface="Wingdings"/>
              <a:buChar char=""/>
              <a:defRPr/>
            </a:pPr>
            <a:endParaRPr lang="ru-RU" sz="2400" i="1" dirty="0"/>
          </a:p>
        </p:txBody>
      </p:sp>
      <p:pic>
        <p:nvPicPr>
          <p:cNvPr id="4098" name="Picture 2"/>
          <p:cNvPicPr>
            <a:picLocks noChangeAspect="1" noChangeArrowheads="1"/>
          </p:cNvPicPr>
          <p:nvPr/>
        </p:nvPicPr>
        <p:blipFill>
          <a:blip r:embed="rId2" cstate="print"/>
          <a:srcRect/>
          <a:stretch>
            <a:fillRect/>
          </a:stretch>
        </p:blipFill>
        <p:spPr bwMode="auto">
          <a:xfrm>
            <a:off x="717550" y="1882775"/>
            <a:ext cx="3024188" cy="4468813"/>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Tree>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716</TotalTime>
  <Words>708</Words>
  <Application>Microsoft Office PowerPoint</Application>
  <PresentationFormat>Экран (4:3)</PresentationFormat>
  <Paragraphs>39</Paragraphs>
  <Slides>14</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14</vt:i4>
      </vt:variant>
    </vt:vector>
  </HeadingPairs>
  <TitlesOfParts>
    <vt:vector size="22" baseType="lpstr">
      <vt:lpstr>Calibri</vt:lpstr>
      <vt:lpstr>Arial</vt:lpstr>
      <vt:lpstr>Wingdings</vt:lpstr>
      <vt:lpstr>Wingdings 2</vt:lpstr>
      <vt:lpstr>Tw Cen MT</vt:lpstr>
      <vt:lpstr>Courier New</vt:lpstr>
      <vt:lpstr>Garamond</vt:lpstr>
      <vt:lpstr>Обычная</vt:lpstr>
      <vt:lpstr>Коррупция</vt:lpstr>
      <vt:lpstr>Определение</vt:lpstr>
      <vt:lpstr>Виды коррупции</vt:lpstr>
      <vt:lpstr>Петр I</vt:lpstr>
      <vt:lpstr>Екатерина I</vt:lpstr>
      <vt:lpstr>Екатерина II</vt:lpstr>
      <vt:lpstr> Александр II</vt:lpstr>
      <vt:lpstr>Александр III</vt:lpstr>
      <vt:lpstr>Николай II</vt:lpstr>
      <vt:lpstr>СССР</vt:lpstr>
      <vt:lpstr>Брежнев, Леонид Ильич</vt:lpstr>
      <vt:lpstr>Перестройка</vt:lpstr>
      <vt:lpstr>В современной России</vt:lpstr>
      <vt:lpstr>2012-2013</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Олег</dc:creator>
  <cp:lastModifiedBy>SOV</cp:lastModifiedBy>
  <cp:revision>68</cp:revision>
  <dcterms:created xsi:type="dcterms:W3CDTF">2014-12-05T13:36:12Z</dcterms:created>
  <dcterms:modified xsi:type="dcterms:W3CDTF">2016-09-13T17:46:47Z</dcterms:modified>
</cp:coreProperties>
</file>