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61" r:id="rId5"/>
    <p:sldId id="274" r:id="rId6"/>
    <p:sldId id="286" r:id="rId7"/>
    <p:sldId id="288" r:id="rId8"/>
    <p:sldId id="278" r:id="rId9"/>
    <p:sldId id="271" r:id="rId10"/>
    <p:sldId id="289" r:id="rId11"/>
    <p:sldId id="290" r:id="rId12"/>
    <p:sldId id="287" r:id="rId13"/>
    <p:sldId id="291" r:id="rId14"/>
    <p:sldId id="284" r:id="rId15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06E8"/>
    <a:srgbClr val="B50B23"/>
    <a:srgbClr val="2B3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80D24-2490-4081-AA36-E6713557429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6C0E1-5E0B-4B35-AF30-DE373CE65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0E1-5E0B-4B35-AF30-DE373CE6521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0E1-5E0B-4B35-AF30-DE373CE6521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0E1-5E0B-4B35-AF30-DE373CE6521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0E1-5E0B-4B35-AF30-DE373CE6521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0E1-5E0B-4B35-AF30-DE373CE6521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1051560"/>
            <a:ext cx="12070081" cy="5257800"/>
            <a:chOff x="0" y="1051560"/>
            <a:chExt cx="12070080" cy="5257800"/>
          </a:xfrm>
        </p:grpSpPr>
        <p:grpSp>
          <p:nvGrpSpPr>
            <p:cNvPr id="8" name="Группа 27"/>
            <p:cNvGrpSpPr/>
            <p:nvPr/>
          </p:nvGrpSpPr>
          <p:grpSpPr>
            <a:xfrm>
              <a:off x="304800" y="1051560"/>
              <a:ext cx="11765280" cy="5257800"/>
              <a:chOff x="396240" y="1478280"/>
              <a:chExt cx="11399521" cy="4358640"/>
            </a:xfrm>
          </p:grpSpPr>
          <p:grpSp>
            <p:nvGrpSpPr>
              <p:cNvPr id="12" name="Группа 3"/>
              <p:cNvGrpSpPr/>
              <p:nvPr/>
            </p:nvGrpSpPr>
            <p:grpSpPr>
              <a:xfrm>
                <a:off x="396240" y="1478280"/>
                <a:ext cx="11399521" cy="4358640"/>
                <a:chOff x="15240" y="807720"/>
                <a:chExt cx="12173135" cy="975360"/>
              </a:xfrm>
              <a:solidFill>
                <a:schemeClr val="bg1"/>
              </a:solidFill>
            </p:grpSpPr>
            <p:sp>
              <p:nvSpPr>
                <p:cNvPr id="14" name="Прямоугольник 13"/>
                <p:cNvSpPr/>
                <p:nvPr/>
              </p:nvSpPr>
              <p:spPr>
                <a:xfrm>
                  <a:off x="15240" y="807720"/>
                  <a:ext cx="10728960" cy="975360"/>
                </a:xfrm>
                <a:prstGeom prst="rect">
                  <a:avLst/>
                </a:prstGeom>
                <a:grpFill/>
                <a:ln w="76200">
                  <a:solidFill>
                    <a:srgbClr val="7EC23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" name="Блок-схема: задержка 14"/>
                <p:cNvSpPr/>
                <p:nvPr/>
              </p:nvSpPr>
              <p:spPr>
                <a:xfrm>
                  <a:off x="9860280" y="807720"/>
                  <a:ext cx="2328095" cy="975360"/>
                </a:xfrm>
                <a:prstGeom prst="flowChartDelay">
                  <a:avLst/>
                </a:prstGeom>
                <a:grpFill/>
                <a:ln w="76200">
                  <a:solidFill>
                    <a:srgbClr val="7EC23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рямоугольник 12"/>
              <p:cNvSpPr/>
              <p:nvPr/>
            </p:nvSpPr>
            <p:spPr>
              <a:xfrm>
                <a:off x="9387840" y="1524000"/>
                <a:ext cx="518160" cy="42623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0" y="1158240"/>
              <a:ext cx="11963400" cy="5044440"/>
              <a:chOff x="15240" y="807720"/>
              <a:chExt cx="12173135" cy="975360"/>
            </a:xfrm>
            <a:solidFill>
              <a:srgbClr val="92D050"/>
            </a:solidFill>
          </p:grpSpPr>
          <p:sp>
            <p:nvSpPr>
              <p:cNvPr id="10" name="Прямоугольник 9"/>
              <p:cNvSpPr/>
              <p:nvPr/>
            </p:nvSpPr>
            <p:spPr>
              <a:xfrm>
                <a:off x="15240" y="807720"/>
                <a:ext cx="1072896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Блок-схема: задержка 10"/>
              <p:cNvSpPr/>
              <p:nvPr/>
            </p:nvSpPr>
            <p:spPr>
              <a:xfrm>
                <a:off x="9860280" y="807720"/>
                <a:ext cx="2328095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6" name="Прямоугольник 6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0" y="25908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27432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1" y="3"/>
            <a:ext cx="868680" cy="807719"/>
            <a:chOff x="1696570" y="2914888"/>
            <a:chExt cx="1722118" cy="1676400"/>
          </a:xfrm>
        </p:grpSpPr>
        <p:grpSp>
          <p:nvGrpSpPr>
            <p:cNvPr id="21" name="Группа 8"/>
            <p:cNvGrpSpPr/>
            <p:nvPr/>
          </p:nvGrpSpPr>
          <p:grpSpPr>
            <a:xfrm>
              <a:off x="1696570" y="2914888"/>
              <a:ext cx="1722118" cy="1676400"/>
              <a:chOff x="1696570" y="2914888"/>
              <a:chExt cx="1722118" cy="1676400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1706880" y="2926080"/>
                <a:ext cx="1676400" cy="1661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Кольцо 23"/>
              <p:cNvSpPr/>
              <p:nvPr/>
            </p:nvSpPr>
            <p:spPr>
              <a:xfrm>
                <a:off x="1696570" y="2914888"/>
                <a:ext cx="1722118" cy="1676400"/>
              </a:xfrm>
              <a:prstGeom prst="donut">
                <a:avLst>
                  <a:gd name="adj" fmla="val 7100"/>
                </a:avLst>
              </a:prstGeom>
              <a:solidFill>
                <a:srgbClr val="7CBF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1925168" y="3143487"/>
              <a:ext cx="1264920" cy="1219200"/>
            </a:xfrm>
            <a:prstGeom prst="donut">
              <a:avLst>
                <a:gd name="adj" fmla="val 601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8"/>
            <a:ext cx="10361851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 b="1" cap="none" spc="50">
                <a:ln w="12700" cmpd="sng">
                  <a:solidFill>
                    <a:schemeClr val="accent3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right)" prLst="gradientSize: 0.1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1" y="1"/>
            <a:ext cx="868680" cy="807720"/>
            <a:chOff x="1696570" y="2914888"/>
            <a:chExt cx="1722118" cy="1676400"/>
          </a:xfrm>
        </p:grpSpPr>
        <p:grpSp>
          <p:nvGrpSpPr>
            <p:cNvPr id="21" name="Группа 8"/>
            <p:cNvGrpSpPr/>
            <p:nvPr/>
          </p:nvGrpSpPr>
          <p:grpSpPr>
            <a:xfrm>
              <a:off x="1696570" y="2914888"/>
              <a:ext cx="1722118" cy="1676400"/>
              <a:chOff x="1696570" y="2914888"/>
              <a:chExt cx="1722118" cy="1676400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1706880" y="2926080"/>
                <a:ext cx="1676400" cy="1661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Кольцо 23"/>
              <p:cNvSpPr/>
              <p:nvPr/>
            </p:nvSpPr>
            <p:spPr>
              <a:xfrm>
                <a:off x="1696570" y="2914888"/>
                <a:ext cx="1722118" cy="1676400"/>
              </a:xfrm>
              <a:prstGeom prst="donut">
                <a:avLst>
                  <a:gd name="adj" fmla="val 7100"/>
                </a:avLst>
              </a:prstGeom>
              <a:solidFill>
                <a:srgbClr val="7CBF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1925168" y="3143487"/>
              <a:ext cx="1264920" cy="1219200"/>
            </a:xfrm>
            <a:prstGeom prst="donut">
              <a:avLst>
                <a:gd name="adj" fmla="val 601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404664"/>
            <a:ext cx="10971372" cy="10129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91551" y="476674"/>
            <a:ext cx="2592288" cy="56355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1" y="1"/>
            <a:ext cx="868680" cy="807720"/>
            <a:chOff x="1696570" y="2914888"/>
            <a:chExt cx="1722118" cy="1676400"/>
          </a:xfrm>
        </p:grpSpPr>
        <p:grpSp>
          <p:nvGrpSpPr>
            <p:cNvPr id="21" name="Группа 8"/>
            <p:cNvGrpSpPr/>
            <p:nvPr/>
          </p:nvGrpSpPr>
          <p:grpSpPr>
            <a:xfrm>
              <a:off x="1696570" y="2914888"/>
              <a:ext cx="1722118" cy="1676400"/>
              <a:chOff x="1696570" y="2914888"/>
              <a:chExt cx="1722118" cy="1676400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1706880" y="2926080"/>
                <a:ext cx="1676400" cy="1661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Кольцо 23"/>
              <p:cNvSpPr/>
              <p:nvPr/>
            </p:nvSpPr>
            <p:spPr>
              <a:xfrm>
                <a:off x="1696570" y="2914888"/>
                <a:ext cx="1722118" cy="1676400"/>
              </a:xfrm>
              <a:prstGeom prst="donut">
                <a:avLst>
                  <a:gd name="adj" fmla="val 7100"/>
                </a:avLst>
              </a:prstGeom>
              <a:solidFill>
                <a:srgbClr val="7CBF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1925168" y="3143487"/>
              <a:ext cx="1264920" cy="1219200"/>
            </a:xfrm>
            <a:prstGeom prst="donut">
              <a:avLst>
                <a:gd name="adj" fmla="val 601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695" y="476672"/>
            <a:ext cx="8162832" cy="5649492"/>
          </a:xfrm>
        </p:spPr>
        <p:txBody>
          <a:bodyPr vert="eaVert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15240" y="404664"/>
            <a:ext cx="11826240" cy="975360"/>
            <a:chOff x="15240" y="518160"/>
            <a:chExt cx="11826240" cy="975360"/>
          </a:xfrm>
        </p:grpSpPr>
        <p:grpSp>
          <p:nvGrpSpPr>
            <p:cNvPr id="8" name="Группа 5"/>
            <p:cNvGrpSpPr/>
            <p:nvPr/>
          </p:nvGrpSpPr>
          <p:grpSpPr>
            <a:xfrm>
              <a:off x="15240" y="518160"/>
              <a:ext cx="11826240" cy="975360"/>
              <a:chOff x="15240" y="807720"/>
              <a:chExt cx="11826240" cy="975360"/>
            </a:xfrm>
            <a:solidFill>
              <a:srgbClr val="92D050"/>
            </a:solidFill>
          </p:grpSpPr>
          <p:sp>
            <p:nvSpPr>
              <p:cNvPr id="14" name="Прямоугольник 3"/>
              <p:cNvSpPr/>
              <p:nvPr/>
            </p:nvSpPr>
            <p:spPr>
              <a:xfrm>
                <a:off x="15240" y="807720"/>
                <a:ext cx="1106424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Блок-схема: задержка 4"/>
              <p:cNvSpPr/>
              <p:nvPr/>
            </p:nvSpPr>
            <p:spPr>
              <a:xfrm>
                <a:off x="11079480" y="807720"/>
                <a:ext cx="762000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10"/>
            <p:cNvGrpSpPr/>
            <p:nvPr/>
          </p:nvGrpSpPr>
          <p:grpSpPr>
            <a:xfrm>
              <a:off x="10789920" y="557427"/>
              <a:ext cx="944880" cy="875133"/>
              <a:chOff x="1696570" y="2914888"/>
              <a:chExt cx="1722118" cy="1676400"/>
            </a:xfrm>
          </p:grpSpPr>
          <p:grpSp>
            <p:nvGrpSpPr>
              <p:cNvPr id="10" name="Группа 8"/>
              <p:cNvGrpSpPr/>
              <p:nvPr/>
            </p:nvGrpSpPr>
            <p:grpSpPr>
              <a:xfrm>
                <a:off x="1696570" y="2914888"/>
                <a:ext cx="1722118" cy="1676400"/>
                <a:chOff x="1696570" y="2914888"/>
                <a:chExt cx="1722118" cy="1676400"/>
              </a:xfrm>
            </p:grpSpPr>
            <p:sp>
              <p:nvSpPr>
                <p:cNvPr id="12" name="Овал 11"/>
                <p:cNvSpPr/>
                <p:nvPr/>
              </p:nvSpPr>
              <p:spPr>
                <a:xfrm>
                  <a:off x="1706880" y="2926080"/>
                  <a:ext cx="1676400" cy="1661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Кольцо 12"/>
                <p:cNvSpPr/>
                <p:nvPr/>
              </p:nvSpPr>
              <p:spPr>
                <a:xfrm>
                  <a:off x="1696570" y="2914888"/>
                  <a:ext cx="1722118" cy="1676400"/>
                </a:xfrm>
                <a:prstGeom prst="donut">
                  <a:avLst>
                    <a:gd name="adj" fmla="val 7100"/>
                  </a:avLst>
                </a:prstGeom>
                <a:solidFill>
                  <a:srgbClr val="7CBF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" name="Кольцо 10"/>
              <p:cNvSpPr/>
              <p:nvPr/>
            </p:nvSpPr>
            <p:spPr>
              <a:xfrm>
                <a:off x="1925168" y="3143487"/>
                <a:ext cx="1264920" cy="1219200"/>
              </a:xfrm>
              <a:prstGeom prst="donut">
                <a:avLst>
                  <a:gd name="adj" fmla="val 601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6" name="Прямоугольник 15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0" y="241216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471810"/>
            <a:ext cx="10971372" cy="8689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1051560"/>
            <a:ext cx="12070081" cy="5257800"/>
            <a:chOff x="0" y="1051560"/>
            <a:chExt cx="12070080" cy="5257800"/>
          </a:xfrm>
        </p:grpSpPr>
        <p:grpSp>
          <p:nvGrpSpPr>
            <p:cNvPr id="8" name="Группа 27"/>
            <p:cNvGrpSpPr/>
            <p:nvPr/>
          </p:nvGrpSpPr>
          <p:grpSpPr>
            <a:xfrm>
              <a:off x="304800" y="1051560"/>
              <a:ext cx="11765280" cy="5257800"/>
              <a:chOff x="396240" y="1478280"/>
              <a:chExt cx="11399521" cy="4358640"/>
            </a:xfrm>
          </p:grpSpPr>
          <p:grpSp>
            <p:nvGrpSpPr>
              <p:cNvPr id="12" name="Группа 3"/>
              <p:cNvGrpSpPr/>
              <p:nvPr/>
            </p:nvGrpSpPr>
            <p:grpSpPr>
              <a:xfrm>
                <a:off x="396240" y="1478280"/>
                <a:ext cx="11399521" cy="4358640"/>
                <a:chOff x="15240" y="807720"/>
                <a:chExt cx="12173135" cy="975360"/>
              </a:xfrm>
              <a:solidFill>
                <a:schemeClr val="bg1"/>
              </a:solidFill>
            </p:grpSpPr>
            <p:sp>
              <p:nvSpPr>
                <p:cNvPr id="14" name="Прямоугольник 13"/>
                <p:cNvSpPr/>
                <p:nvPr/>
              </p:nvSpPr>
              <p:spPr>
                <a:xfrm>
                  <a:off x="15240" y="807720"/>
                  <a:ext cx="10728960" cy="975360"/>
                </a:xfrm>
                <a:prstGeom prst="rect">
                  <a:avLst/>
                </a:prstGeom>
                <a:grpFill/>
                <a:ln w="76200">
                  <a:solidFill>
                    <a:srgbClr val="7EC23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" name="Блок-схема: задержка 14"/>
                <p:cNvSpPr/>
                <p:nvPr/>
              </p:nvSpPr>
              <p:spPr>
                <a:xfrm>
                  <a:off x="9860280" y="807720"/>
                  <a:ext cx="2328095" cy="975360"/>
                </a:xfrm>
                <a:prstGeom prst="flowChartDelay">
                  <a:avLst/>
                </a:prstGeom>
                <a:grpFill/>
                <a:ln w="76200">
                  <a:solidFill>
                    <a:srgbClr val="7EC23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рямоугольник 12"/>
              <p:cNvSpPr/>
              <p:nvPr/>
            </p:nvSpPr>
            <p:spPr>
              <a:xfrm>
                <a:off x="9387840" y="1524000"/>
                <a:ext cx="518160" cy="42623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0" y="1158240"/>
              <a:ext cx="11963400" cy="5044440"/>
              <a:chOff x="15240" y="807720"/>
              <a:chExt cx="12173135" cy="975360"/>
            </a:xfrm>
            <a:solidFill>
              <a:srgbClr val="92D050"/>
            </a:solidFill>
          </p:grpSpPr>
          <p:sp>
            <p:nvSpPr>
              <p:cNvPr id="10" name="Прямоугольник 9"/>
              <p:cNvSpPr/>
              <p:nvPr/>
            </p:nvSpPr>
            <p:spPr>
              <a:xfrm>
                <a:off x="15240" y="807720"/>
                <a:ext cx="1072896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Блок-схема: задержка 10"/>
              <p:cNvSpPr/>
              <p:nvPr/>
            </p:nvSpPr>
            <p:spPr>
              <a:xfrm>
                <a:off x="9860280" y="807720"/>
                <a:ext cx="2328095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6" name="Прямоугольник 6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0" y="25908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27432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1" y="3"/>
            <a:ext cx="868680" cy="807719"/>
            <a:chOff x="1696570" y="2914888"/>
            <a:chExt cx="1722118" cy="1676400"/>
          </a:xfrm>
        </p:grpSpPr>
        <p:grpSp>
          <p:nvGrpSpPr>
            <p:cNvPr id="21" name="Группа 8"/>
            <p:cNvGrpSpPr/>
            <p:nvPr/>
          </p:nvGrpSpPr>
          <p:grpSpPr>
            <a:xfrm>
              <a:off x="1696570" y="2914888"/>
              <a:ext cx="1722118" cy="1676400"/>
              <a:chOff x="1696570" y="2914888"/>
              <a:chExt cx="1722118" cy="1676400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1706880" y="2926080"/>
                <a:ext cx="1676400" cy="1661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Кольцо 23"/>
              <p:cNvSpPr/>
              <p:nvPr/>
            </p:nvSpPr>
            <p:spPr>
              <a:xfrm>
                <a:off x="1696570" y="2914888"/>
                <a:ext cx="1722118" cy="1676400"/>
              </a:xfrm>
              <a:prstGeom prst="donut">
                <a:avLst>
                  <a:gd name="adj" fmla="val 7100"/>
                </a:avLst>
              </a:prstGeom>
              <a:solidFill>
                <a:srgbClr val="7CBF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1925168" y="3143487"/>
              <a:ext cx="1264920" cy="1219200"/>
            </a:xfrm>
            <a:prstGeom prst="donut">
              <a:avLst>
                <a:gd name="adj" fmla="val 601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9" y="1484784"/>
            <a:ext cx="10153128" cy="2016224"/>
          </a:xfrm>
        </p:spPr>
        <p:txBody>
          <a:bodyPr anchor="t">
            <a:normAutofit/>
          </a:bodyPr>
          <a:lstStyle>
            <a:lvl1pPr algn="ctr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30709" y="3789042"/>
            <a:ext cx="8856986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200">
                <a:solidFill>
                  <a:srgbClr val="2B361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right)" prLst="gradientSize: 0.1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15240" y="518160"/>
            <a:ext cx="11826240" cy="975360"/>
            <a:chOff x="15240" y="518160"/>
            <a:chExt cx="11826240" cy="975360"/>
          </a:xfrm>
        </p:grpSpPr>
        <p:grpSp>
          <p:nvGrpSpPr>
            <p:cNvPr id="9" name="Группа 5"/>
            <p:cNvGrpSpPr/>
            <p:nvPr/>
          </p:nvGrpSpPr>
          <p:grpSpPr>
            <a:xfrm>
              <a:off x="15240" y="518160"/>
              <a:ext cx="11826240" cy="975360"/>
              <a:chOff x="15240" y="807720"/>
              <a:chExt cx="11826240" cy="975360"/>
            </a:xfrm>
            <a:solidFill>
              <a:srgbClr val="92D050"/>
            </a:solidFill>
          </p:grpSpPr>
          <p:sp>
            <p:nvSpPr>
              <p:cNvPr id="15" name="Прямоугольник 3"/>
              <p:cNvSpPr/>
              <p:nvPr/>
            </p:nvSpPr>
            <p:spPr>
              <a:xfrm>
                <a:off x="15240" y="807720"/>
                <a:ext cx="1106424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Блок-схема: задержка 4"/>
              <p:cNvSpPr/>
              <p:nvPr/>
            </p:nvSpPr>
            <p:spPr>
              <a:xfrm>
                <a:off x="11079480" y="807720"/>
                <a:ext cx="762000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10"/>
            <p:cNvGrpSpPr/>
            <p:nvPr/>
          </p:nvGrpSpPr>
          <p:grpSpPr>
            <a:xfrm>
              <a:off x="10789920" y="557427"/>
              <a:ext cx="944880" cy="875133"/>
              <a:chOff x="1696570" y="2914888"/>
              <a:chExt cx="1722118" cy="1676400"/>
            </a:xfrm>
          </p:grpSpPr>
          <p:grpSp>
            <p:nvGrpSpPr>
              <p:cNvPr id="11" name="Группа 8"/>
              <p:cNvGrpSpPr/>
              <p:nvPr/>
            </p:nvGrpSpPr>
            <p:grpSpPr>
              <a:xfrm>
                <a:off x="1696570" y="2914888"/>
                <a:ext cx="1722118" cy="1676400"/>
                <a:chOff x="1696570" y="2914888"/>
                <a:chExt cx="1722118" cy="1676400"/>
              </a:xfrm>
            </p:grpSpPr>
            <p:sp>
              <p:nvSpPr>
                <p:cNvPr id="13" name="Овал 12"/>
                <p:cNvSpPr/>
                <p:nvPr/>
              </p:nvSpPr>
              <p:spPr>
                <a:xfrm>
                  <a:off x="1706880" y="2926080"/>
                  <a:ext cx="1676400" cy="1661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Кольцо 13"/>
                <p:cNvSpPr/>
                <p:nvPr/>
              </p:nvSpPr>
              <p:spPr>
                <a:xfrm>
                  <a:off x="1696570" y="2914888"/>
                  <a:ext cx="1722118" cy="1676400"/>
                </a:xfrm>
                <a:prstGeom prst="donut">
                  <a:avLst>
                    <a:gd name="adj" fmla="val 7100"/>
                  </a:avLst>
                </a:prstGeom>
                <a:solidFill>
                  <a:srgbClr val="7CBF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" name="Кольцо 11"/>
              <p:cNvSpPr/>
              <p:nvPr/>
            </p:nvSpPr>
            <p:spPr>
              <a:xfrm>
                <a:off x="1925168" y="3143487"/>
                <a:ext cx="1264920" cy="1219200"/>
              </a:xfrm>
              <a:prstGeom prst="donut">
                <a:avLst>
                  <a:gd name="adj" fmla="val 601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7" name="Прямоугольник 16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476672"/>
            <a:ext cx="10971372" cy="9409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2599" y="1600203"/>
            <a:ext cx="54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67216" y="1628800"/>
            <a:ext cx="54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15240" y="518160"/>
            <a:ext cx="11826240" cy="975360"/>
            <a:chOff x="15240" y="518160"/>
            <a:chExt cx="11826240" cy="975360"/>
          </a:xfrm>
        </p:grpSpPr>
        <p:grpSp>
          <p:nvGrpSpPr>
            <p:cNvPr id="11" name="Группа 5"/>
            <p:cNvGrpSpPr/>
            <p:nvPr/>
          </p:nvGrpSpPr>
          <p:grpSpPr>
            <a:xfrm>
              <a:off x="15240" y="518160"/>
              <a:ext cx="11826240" cy="975360"/>
              <a:chOff x="15240" y="807720"/>
              <a:chExt cx="11826240" cy="975360"/>
            </a:xfrm>
            <a:solidFill>
              <a:srgbClr val="92D050"/>
            </a:solidFill>
          </p:grpSpPr>
          <p:sp>
            <p:nvSpPr>
              <p:cNvPr id="17" name="Прямоугольник 3"/>
              <p:cNvSpPr/>
              <p:nvPr/>
            </p:nvSpPr>
            <p:spPr>
              <a:xfrm>
                <a:off x="15240" y="807720"/>
                <a:ext cx="1106424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Блок-схема: задержка 4"/>
              <p:cNvSpPr/>
              <p:nvPr/>
            </p:nvSpPr>
            <p:spPr>
              <a:xfrm>
                <a:off x="11079480" y="807720"/>
                <a:ext cx="762000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0"/>
            <p:cNvGrpSpPr/>
            <p:nvPr/>
          </p:nvGrpSpPr>
          <p:grpSpPr>
            <a:xfrm>
              <a:off x="10789920" y="557427"/>
              <a:ext cx="944880" cy="875133"/>
              <a:chOff x="1696570" y="2914888"/>
              <a:chExt cx="1722118" cy="1676400"/>
            </a:xfrm>
          </p:grpSpPr>
          <p:grpSp>
            <p:nvGrpSpPr>
              <p:cNvPr id="13" name="Группа 8"/>
              <p:cNvGrpSpPr/>
              <p:nvPr/>
            </p:nvGrpSpPr>
            <p:grpSpPr>
              <a:xfrm>
                <a:off x="1696570" y="2914888"/>
                <a:ext cx="1722118" cy="1676400"/>
                <a:chOff x="1696570" y="2914888"/>
                <a:chExt cx="1722118" cy="1676400"/>
              </a:xfrm>
            </p:grpSpPr>
            <p:sp>
              <p:nvSpPr>
                <p:cNvPr id="15" name="Овал 14"/>
                <p:cNvSpPr/>
                <p:nvPr/>
              </p:nvSpPr>
              <p:spPr>
                <a:xfrm>
                  <a:off x="1706880" y="2926080"/>
                  <a:ext cx="1676400" cy="1661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" name="Кольцо 15"/>
                <p:cNvSpPr/>
                <p:nvPr/>
              </p:nvSpPr>
              <p:spPr>
                <a:xfrm>
                  <a:off x="1696570" y="2914888"/>
                  <a:ext cx="1722118" cy="1676400"/>
                </a:xfrm>
                <a:prstGeom prst="donut">
                  <a:avLst>
                    <a:gd name="adj" fmla="val 7100"/>
                  </a:avLst>
                </a:prstGeom>
                <a:solidFill>
                  <a:srgbClr val="7CBF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Кольцо 13"/>
              <p:cNvSpPr/>
              <p:nvPr/>
            </p:nvSpPr>
            <p:spPr>
              <a:xfrm>
                <a:off x="1925168" y="3143487"/>
                <a:ext cx="1264920" cy="1219200"/>
              </a:xfrm>
              <a:prstGeom prst="donut">
                <a:avLst>
                  <a:gd name="adj" fmla="val 601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9" name="Прямоугольник 18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548680"/>
            <a:ext cx="10971372" cy="86895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15240" y="548680"/>
            <a:ext cx="11826240" cy="1080120"/>
            <a:chOff x="15240" y="518160"/>
            <a:chExt cx="11826240" cy="975360"/>
          </a:xfrm>
        </p:grpSpPr>
        <p:grpSp>
          <p:nvGrpSpPr>
            <p:cNvPr id="7" name="Группа 5"/>
            <p:cNvGrpSpPr/>
            <p:nvPr/>
          </p:nvGrpSpPr>
          <p:grpSpPr>
            <a:xfrm>
              <a:off x="15240" y="518160"/>
              <a:ext cx="11826240" cy="975360"/>
              <a:chOff x="15240" y="807720"/>
              <a:chExt cx="11826240" cy="975360"/>
            </a:xfrm>
            <a:solidFill>
              <a:srgbClr val="92D050"/>
            </a:solidFill>
          </p:grpSpPr>
          <p:sp>
            <p:nvSpPr>
              <p:cNvPr id="13" name="Прямоугольник 3"/>
              <p:cNvSpPr/>
              <p:nvPr/>
            </p:nvSpPr>
            <p:spPr>
              <a:xfrm>
                <a:off x="15240" y="807720"/>
                <a:ext cx="1106424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Блок-схема: задержка 4"/>
              <p:cNvSpPr/>
              <p:nvPr/>
            </p:nvSpPr>
            <p:spPr>
              <a:xfrm>
                <a:off x="11079480" y="807720"/>
                <a:ext cx="762000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0"/>
            <p:cNvGrpSpPr/>
            <p:nvPr/>
          </p:nvGrpSpPr>
          <p:grpSpPr>
            <a:xfrm>
              <a:off x="10789920" y="557427"/>
              <a:ext cx="944880" cy="875133"/>
              <a:chOff x="1696570" y="2914888"/>
              <a:chExt cx="1722118" cy="1676400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1696570" y="2914888"/>
                <a:ext cx="1722118" cy="1676400"/>
                <a:chOff x="1696570" y="2914888"/>
                <a:chExt cx="1722118" cy="1676400"/>
              </a:xfrm>
            </p:grpSpPr>
            <p:sp>
              <p:nvSpPr>
                <p:cNvPr id="11" name="Овал 10"/>
                <p:cNvSpPr/>
                <p:nvPr/>
              </p:nvSpPr>
              <p:spPr>
                <a:xfrm>
                  <a:off x="1706880" y="2926080"/>
                  <a:ext cx="1676400" cy="1661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Кольцо 11"/>
                <p:cNvSpPr/>
                <p:nvPr/>
              </p:nvSpPr>
              <p:spPr>
                <a:xfrm>
                  <a:off x="1696570" y="2914888"/>
                  <a:ext cx="1722118" cy="1676400"/>
                </a:xfrm>
                <a:prstGeom prst="donut">
                  <a:avLst>
                    <a:gd name="adj" fmla="val 7100"/>
                  </a:avLst>
                </a:prstGeom>
                <a:solidFill>
                  <a:srgbClr val="7CBF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Кольцо 9"/>
              <p:cNvSpPr/>
              <p:nvPr/>
            </p:nvSpPr>
            <p:spPr>
              <a:xfrm>
                <a:off x="1925168" y="3143487"/>
                <a:ext cx="1264920" cy="1219200"/>
              </a:xfrm>
              <a:prstGeom prst="donut">
                <a:avLst>
                  <a:gd name="adj" fmla="val 601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5" name="Прямоугольник 14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597" y="548680"/>
            <a:ext cx="10971372" cy="100811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6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25908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27432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 userDrawn="1"/>
        </p:nvGrpSpPr>
        <p:grpSpPr>
          <a:xfrm>
            <a:off x="1" y="1"/>
            <a:ext cx="868680" cy="807720"/>
            <a:chOff x="1696570" y="2914888"/>
            <a:chExt cx="1722118" cy="1676400"/>
          </a:xfrm>
        </p:grpSpPr>
        <p:grpSp>
          <p:nvGrpSpPr>
            <p:cNvPr id="19" name="Группа 8"/>
            <p:cNvGrpSpPr/>
            <p:nvPr/>
          </p:nvGrpSpPr>
          <p:grpSpPr>
            <a:xfrm>
              <a:off x="1696570" y="2914888"/>
              <a:ext cx="1722118" cy="1676400"/>
              <a:chOff x="1696570" y="2914888"/>
              <a:chExt cx="1722118" cy="1676400"/>
            </a:xfrm>
          </p:grpSpPr>
          <p:sp>
            <p:nvSpPr>
              <p:cNvPr id="21" name="Овал 20"/>
              <p:cNvSpPr/>
              <p:nvPr/>
            </p:nvSpPr>
            <p:spPr>
              <a:xfrm>
                <a:off x="1706880" y="2926080"/>
                <a:ext cx="1676400" cy="1661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Кольцо 21"/>
              <p:cNvSpPr/>
              <p:nvPr/>
            </p:nvSpPr>
            <p:spPr>
              <a:xfrm>
                <a:off x="1696570" y="2914888"/>
                <a:ext cx="1722118" cy="1676400"/>
              </a:xfrm>
              <a:prstGeom prst="donut">
                <a:avLst>
                  <a:gd name="adj" fmla="val 7100"/>
                </a:avLst>
              </a:prstGeom>
              <a:solidFill>
                <a:srgbClr val="7CBF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Кольцо 19"/>
            <p:cNvSpPr/>
            <p:nvPr/>
          </p:nvSpPr>
          <p:spPr>
            <a:xfrm>
              <a:off x="1925168" y="3143487"/>
              <a:ext cx="1264920" cy="1219200"/>
            </a:xfrm>
            <a:prstGeom prst="donut">
              <a:avLst>
                <a:gd name="adj" fmla="val 601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404664"/>
            <a:ext cx="6814779" cy="57215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3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5" name="Группа 24"/>
          <p:cNvGrpSpPr/>
          <p:nvPr userDrawn="1"/>
        </p:nvGrpSpPr>
        <p:grpSpPr>
          <a:xfrm>
            <a:off x="0" y="3"/>
            <a:ext cx="766614" cy="764703"/>
            <a:chOff x="1696570" y="2914888"/>
            <a:chExt cx="1722118" cy="1676400"/>
          </a:xfrm>
        </p:grpSpPr>
        <p:grpSp>
          <p:nvGrpSpPr>
            <p:cNvPr id="26" name="Группа 8"/>
            <p:cNvGrpSpPr/>
            <p:nvPr/>
          </p:nvGrpSpPr>
          <p:grpSpPr>
            <a:xfrm>
              <a:off x="1696570" y="2914888"/>
              <a:ext cx="1722118" cy="1676400"/>
              <a:chOff x="1696570" y="2914888"/>
              <a:chExt cx="1722118" cy="1676400"/>
            </a:xfrm>
          </p:grpSpPr>
          <p:sp>
            <p:nvSpPr>
              <p:cNvPr id="28" name="Овал 27"/>
              <p:cNvSpPr/>
              <p:nvPr/>
            </p:nvSpPr>
            <p:spPr>
              <a:xfrm>
                <a:off x="1706880" y="2926080"/>
                <a:ext cx="1676400" cy="1661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Кольцо 28"/>
              <p:cNvSpPr/>
              <p:nvPr/>
            </p:nvSpPr>
            <p:spPr>
              <a:xfrm>
                <a:off x="1696570" y="2914888"/>
                <a:ext cx="1722118" cy="1676400"/>
              </a:xfrm>
              <a:prstGeom prst="donut">
                <a:avLst>
                  <a:gd name="adj" fmla="val 7100"/>
                </a:avLst>
              </a:prstGeom>
              <a:solidFill>
                <a:srgbClr val="7CBF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Кольцо 26"/>
            <p:cNvSpPr/>
            <p:nvPr/>
          </p:nvSpPr>
          <p:spPr>
            <a:xfrm>
              <a:off x="1925168" y="3143487"/>
              <a:ext cx="1264920" cy="1219200"/>
            </a:xfrm>
            <a:prstGeom prst="donut">
              <a:avLst>
                <a:gd name="adj" fmla="val 601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404664"/>
            <a:ext cx="4010562" cy="103043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15240" y="518160"/>
            <a:ext cx="11826240" cy="975360"/>
            <a:chOff x="15240" y="518160"/>
            <a:chExt cx="11826240" cy="975360"/>
          </a:xfrm>
        </p:grpSpPr>
        <p:grpSp>
          <p:nvGrpSpPr>
            <p:cNvPr id="9" name="Группа 5"/>
            <p:cNvGrpSpPr/>
            <p:nvPr/>
          </p:nvGrpSpPr>
          <p:grpSpPr>
            <a:xfrm>
              <a:off x="15240" y="518160"/>
              <a:ext cx="11826240" cy="975360"/>
              <a:chOff x="15240" y="807720"/>
              <a:chExt cx="11826240" cy="975360"/>
            </a:xfrm>
            <a:solidFill>
              <a:srgbClr val="92D050"/>
            </a:solidFill>
          </p:grpSpPr>
          <p:sp>
            <p:nvSpPr>
              <p:cNvPr id="15" name="Прямоугольник 3"/>
              <p:cNvSpPr/>
              <p:nvPr/>
            </p:nvSpPr>
            <p:spPr>
              <a:xfrm>
                <a:off x="15240" y="807720"/>
                <a:ext cx="11064240" cy="9753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Блок-схема: задержка 4"/>
              <p:cNvSpPr/>
              <p:nvPr/>
            </p:nvSpPr>
            <p:spPr>
              <a:xfrm>
                <a:off x="11079480" y="807720"/>
                <a:ext cx="762000" cy="97536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10"/>
            <p:cNvGrpSpPr/>
            <p:nvPr/>
          </p:nvGrpSpPr>
          <p:grpSpPr>
            <a:xfrm>
              <a:off x="10789920" y="557427"/>
              <a:ext cx="944880" cy="875133"/>
              <a:chOff x="1696570" y="2914888"/>
              <a:chExt cx="1722118" cy="1676400"/>
            </a:xfrm>
          </p:grpSpPr>
          <p:grpSp>
            <p:nvGrpSpPr>
              <p:cNvPr id="11" name="Группа 8"/>
              <p:cNvGrpSpPr/>
              <p:nvPr/>
            </p:nvGrpSpPr>
            <p:grpSpPr>
              <a:xfrm>
                <a:off x="1696570" y="2914888"/>
                <a:ext cx="1722118" cy="1676400"/>
                <a:chOff x="1696570" y="2914888"/>
                <a:chExt cx="1722118" cy="1676400"/>
              </a:xfrm>
            </p:grpSpPr>
            <p:sp>
              <p:nvSpPr>
                <p:cNvPr id="13" name="Овал 12"/>
                <p:cNvSpPr/>
                <p:nvPr/>
              </p:nvSpPr>
              <p:spPr>
                <a:xfrm>
                  <a:off x="1706880" y="2926080"/>
                  <a:ext cx="1676400" cy="1661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Кольцо 13"/>
                <p:cNvSpPr/>
                <p:nvPr/>
              </p:nvSpPr>
              <p:spPr>
                <a:xfrm>
                  <a:off x="1696570" y="2914888"/>
                  <a:ext cx="1722118" cy="1676400"/>
                </a:xfrm>
                <a:prstGeom prst="donut">
                  <a:avLst>
                    <a:gd name="adj" fmla="val 7100"/>
                  </a:avLst>
                </a:prstGeom>
                <a:solidFill>
                  <a:srgbClr val="7CBF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" name="Кольцо 11"/>
              <p:cNvSpPr/>
              <p:nvPr/>
            </p:nvSpPr>
            <p:spPr>
              <a:xfrm>
                <a:off x="1925168" y="3143487"/>
                <a:ext cx="1264920" cy="1219200"/>
              </a:xfrm>
              <a:prstGeom prst="donut">
                <a:avLst>
                  <a:gd name="adj" fmla="val 601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7" name="Прямоугольник 16"/>
          <p:cNvSpPr/>
          <p:nvPr userDrawn="1"/>
        </p:nvSpPr>
        <p:spPr>
          <a:xfrm>
            <a:off x="0" y="0"/>
            <a:ext cx="12191999" cy="198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" y="0"/>
            <a:ext cx="21336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274320"/>
            <a:ext cx="12191999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289561" y="0"/>
            <a:ext cx="76199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>
            <a:normAutofit/>
          </a:bodyPr>
          <a:lstStyle>
            <a:lvl1pPr algn="ctr">
              <a:defRPr sz="2400" b="1">
                <a:ln w="127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3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3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1D182-F5C5-4052-8EFC-E789A22F1938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3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3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F34C5-82F3-40A7-9A58-20822F02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2700" cmpd="sng">
            <a:solidFill>
              <a:schemeClr val="accent3"/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2B361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2B361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2B361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2B361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2B361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273-&#1092;&#1079;.&#1088;&#1092;/akty_minobrnauki_rossii/prikaz-minobrnauki-rf-ot-10122013-no-1324" TargetMode="External"/><Relationship Id="rId2" Type="http://schemas.openxmlformats.org/officeDocument/2006/relationships/hyperlink" Target="http://273-&#1092;&#1079;.&#1088;&#1092;/zakonodatelstvo/federalnyy-zakon-ot-29-dekabrya-2012-g-no-273-fz-ob-obrazovanii-v-r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273-&#1092;&#1079;.&#1088;&#1092;/akty_minobrnauki_rossii/prikaz-minobrnauki-rf-ot-14062013-no-46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obr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epembe.edu-rb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622" y="332656"/>
            <a:ext cx="10801201" cy="720080"/>
          </a:xfrm>
        </p:spPr>
        <p:txBody>
          <a:bodyPr>
            <a:noAutofit/>
          </a:bodyPr>
          <a:lstStyle/>
          <a:p>
            <a:r>
              <a:rPr lang="ru-RU" sz="14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Муниципальное автономное дошкольное образовательное учреждение центр развития ребенка –</a:t>
            </a:r>
            <a:br>
              <a:rPr lang="ru-RU" sz="14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sz="14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детский сад «</a:t>
            </a:r>
            <a:r>
              <a:rPr lang="ru-RU" sz="1400" dirty="0" err="1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Бэпембэ</a:t>
            </a:r>
            <a:r>
              <a:rPr lang="ru-RU" sz="14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» села </a:t>
            </a:r>
            <a:r>
              <a:rPr lang="ru-RU" sz="1400" dirty="0" err="1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Акъяр</a:t>
            </a:r>
            <a:r>
              <a:rPr lang="ru-RU" sz="14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муниципального района </a:t>
            </a:r>
            <a:r>
              <a:rPr lang="ru-RU" sz="1400" dirty="0" err="1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Хайбуллинский</a:t>
            </a:r>
            <a:r>
              <a:rPr lang="ru-RU" sz="14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район Республики Башкортостан </a:t>
            </a:r>
            <a:endParaRPr lang="ru-RU" sz="1400" dirty="0">
              <a:ln w="12700" cmpd="sng">
                <a:noFill/>
                <a:prstDash val="solid"/>
              </a:ln>
              <a:solidFill>
                <a:srgbClr val="3606E8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590" y="2204864"/>
            <a:ext cx="10801201" cy="2160240"/>
          </a:xfrm>
        </p:spPr>
        <p:txBody>
          <a:bodyPr>
            <a:noAutofit/>
          </a:bodyPr>
          <a:lstStyle/>
          <a:p>
            <a:r>
              <a:rPr lang="ru-RU" sz="4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606E8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Ведение сайтов </a:t>
            </a:r>
            <a:r>
              <a:rPr lang="ru-RU" sz="40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606E8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доо</a:t>
            </a:r>
            <a:r>
              <a:rPr lang="ru-RU" sz="4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606E8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</a:p>
          <a:p>
            <a:r>
              <a:rPr lang="ru-RU" sz="4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606E8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согласно требованиям </a:t>
            </a:r>
            <a:r>
              <a:rPr lang="ru-RU" sz="40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606E8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фгос</a:t>
            </a:r>
            <a:r>
              <a:rPr lang="ru-RU" sz="4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606E8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до</a:t>
            </a:r>
            <a:endParaRPr lang="ru-RU" sz="40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606E8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5366" y="4509120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3606E8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dirty="0" smtClean="0">
                <a:solidFill>
                  <a:srgbClr val="3606E8"/>
                </a:solidFill>
                <a:latin typeface="Times New Roman" pitchFamily="18" charset="0"/>
                <a:cs typeface="Times New Roman" pitchFamily="18" charset="0"/>
              </a:rPr>
              <a:t>Каримова З.Р., </a:t>
            </a:r>
          </a:p>
          <a:p>
            <a:pPr algn="r"/>
            <a:r>
              <a:rPr lang="ru-RU" dirty="0" smtClean="0">
                <a:solidFill>
                  <a:srgbClr val="3606E8"/>
                </a:solidFill>
                <a:latin typeface="Times New Roman" pitchFamily="18" charset="0"/>
                <a:cs typeface="Times New Roman" pitchFamily="18" charset="0"/>
              </a:rPr>
              <a:t>старший воспитатель МАДОУ ЦРР ДС «Бэпембэ» с. Акъяр</a:t>
            </a:r>
            <a:endParaRPr lang="ru-RU" dirty="0">
              <a:solidFill>
                <a:srgbClr val="3606E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Значительную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роль в регулировании вопросов, связанных с размещением информации об организации на сайте ОО, играют другие нормативные правовые акты, в частности, приказ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России от 10.12.2013 № 1324 «Об утверждении показателей деятельности образовательной организации, подлежащей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самообследованию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пунктом 3 части 2 статьи 29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Федерального закона от 29 декабря 2012 г. № 273-ФЗ "Об образовании в Российской Федерации" «Образовательные организации обеспечивают открытость и доступность: …3) отчета о результатах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Показатели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деятельности образовательной организации, подлежащей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самообследованию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порядок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 проведения устанавливаются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3606E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3606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Полезные ссылки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Менеджер образования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Портал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информационной поддержки руководителей, специалистов 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организаций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dirty="0" smtClean="0">
                <a:hlinkClick r:id="rId3"/>
              </a:rPr>
              <a:t>http://www.menobr.ru/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3606E8"/>
                </a:solidFill>
              </a:rPr>
              <a:t>ЗАКЛЮЧЕНИЕ</a:t>
            </a:r>
            <a:endParaRPr lang="ru-RU" sz="2800" dirty="0">
              <a:solidFill>
                <a:srgbClr val="3606E8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Важность вопросов, связанных с информационной открытостью образовательной организации, подтверждается тем, что информация и документы, подлежащие обязательному размещению на сайте ОО, выступают в роли объектов контроля со стороны уполномоченных органов.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4606" y="2204864"/>
            <a:ext cx="10873208" cy="2232248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3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ederalnyj-zakon-ob-obrazovanii-v-rossijskoj-federacii-617x420[1].png"/>
          <p:cNvPicPr>
            <a:picLocks noChangeAspect="1"/>
          </p:cNvPicPr>
          <p:nvPr/>
        </p:nvPicPr>
        <p:blipFill>
          <a:blip r:embed="rId3" cstate="print"/>
          <a:srcRect t="12118" b="11737"/>
          <a:stretch>
            <a:fillRect/>
          </a:stretch>
        </p:blipFill>
        <p:spPr>
          <a:xfrm>
            <a:off x="334565" y="1412776"/>
            <a:ext cx="2664297" cy="14401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68" y="471810"/>
            <a:ext cx="10945216" cy="868958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Необходимость информационной открытости учреждения находит свое отражение  в нормативных документах  современного образования </a:t>
            </a:r>
            <a:endParaRPr lang="ru-RU" sz="2000" dirty="0">
              <a:ln w="12700" cmpd="sng">
                <a:noFill/>
                <a:prstDash val="solid"/>
              </a:ln>
              <a:solidFill>
                <a:srgbClr val="3606E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6614" y="3356992"/>
            <a:ext cx="8568952" cy="38058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ФГОС ДО –  часть «Требования к условиям реализации основной образовательной программы дошкольного образования».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3.2.8. Организация должна создавать возможности: 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для предоставления информации о Программе семье и всем заинтересованным лицам, вовлеченным в образовательную деятельность, а также широкой общественности; 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для взрослых по поиску, использованию материалов, обеспечивающих реализацию Программы, в том числе в информационной среде. 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annot.ru/tw_files2/urls_577/35/d-34251/34251_html_60f446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1510" y="4005064"/>
            <a:ext cx="3048000" cy="8286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4846" y="1556792"/>
            <a:ext cx="914501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Федеральный  закон «Об образовании в Российской Федерации» - ст.29 «..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организации формируют открытые и общедоступные информационные ресурсы, содержащие информацию об их деятельности, и обеспечивают доступ к таким ресурсам посредством размещения их в информационно-телекоммуникационных сетях, в том числе на официальном сайте образовательной организации в сети «Интернет».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66" y="476672"/>
            <a:ext cx="10945216" cy="868958"/>
          </a:xfrm>
          <a:ln>
            <a:noFill/>
          </a:ln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Вопросы информационной открытости и безопасности детского сада «</a:t>
            </a:r>
            <a:r>
              <a:rPr lang="ru-RU" sz="2000" dirty="0" err="1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Бэпембэ</a:t>
            </a:r>
            <a:r>
              <a:rPr lang="ru-RU" sz="20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»  регламентируются следующими нормативными правовыми актами: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480" y="1500174"/>
            <a:ext cx="10971372" cy="497207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Закон РФ от 29.12.20012 № 273 «Об образовании в Российской федерации»;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10 июля 2013 года №582 «Об утверждении Правил размещения на официальном сайте образовательной организации в информационно- телекоммуникационной сети "Интернет" и обновления информации об образовательной организации»;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Федеральной службы по надзору в сфере образования и науки 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Рособрнадзор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от 29 мая 2014 г. N 785 г. Москва "Об утверждении требований к структуре официального сайта образовательной организации в информационно телекоммуникационной сети "Интернет" и формату представления на нем информации;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России от 10.12.2013 № 1324 «Об утверждении показателей деятельности образовательной организации, подлежащей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самообследованию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27 июля 2006 г. № 152-ФЗ «О персональных данных».</a:t>
            </a:r>
          </a:p>
          <a:p>
            <a:pPr>
              <a:buFont typeface="Wingdings" pitchFamily="2" charset="2"/>
              <a:buChar char="§"/>
            </a:pP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68" y="471810"/>
            <a:ext cx="10945216" cy="86895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0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Локальные нормативные акты МАДОУ</a:t>
            </a:r>
            <a:br>
              <a:rPr lang="ru-RU" sz="20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n w="12700" cmpd="sng">
                  <a:noFill/>
                  <a:prstDash val="solid"/>
                </a:ln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 ЦРР ДС «Бэпембэ» С. Акъяр</a:t>
            </a:r>
            <a:endParaRPr lang="ru-RU" sz="2000" dirty="0">
              <a:ln w="12700" cmpd="sng">
                <a:noFill/>
                <a:prstDash val="solid"/>
              </a:ln>
              <a:solidFill>
                <a:srgbClr val="3606E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574" y="1600203"/>
            <a:ext cx="11665295" cy="4997149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 об информационной открытости;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 о сайте МАДОУ ЦРР ДС «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Бэпембэ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Акъяр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 о работе с персональными данными работников МАДОУ ЦРР ДС «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Бэпембэ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Акъяр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 о работе с персональными данными воспитанников, их законных представителей МАДОУ ЦРР ДС «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Бэпембэ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Акъяр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Заявления «Согласие на обработку персональных данных воспитанников и их родителей (законных представителей)»;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Заявления «Согласие работников  на обработку персональных данных  МАДОУ ЦРР ДС «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Бэпембэ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Акъяр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 назначении ответственных лиц за обработку персональных данных;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 лицах, уполномоченных на получение и доступ к персональным данным работников;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Обязательство о неразглашении конфиденциальной информации (персональных данных работников);</a:t>
            </a:r>
          </a:p>
          <a:p>
            <a:pPr lvl="0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Должностная инструкция специалиста, ответственного за обработку, передачу и безопасность персональных данных в ДОО.</a:t>
            </a: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1\YandexDisk\Скриншоты\2016-08-30_21-41-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590" y="1484784"/>
            <a:ext cx="8352928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263558" y="1700808"/>
            <a:ext cx="2082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Адрес портала: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r>
              <a:rPr lang="en-US" dirty="0" smtClean="0">
                <a:hlinkClick r:id="rId3"/>
              </a:rPr>
              <a:t>bepembe.edu-rb.ru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Цель создания сайта </a:t>
            </a:r>
            <a:r>
              <a:rPr lang="ru-RU" sz="2800" b="1" dirty="0" smtClean="0"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ДОО: </a:t>
            </a:r>
            <a:endParaRPr lang="ru-RU" sz="2800" b="1" dirty="0">
              <a:solidFill>
                <a:srgbClr val="3606E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624336" y="1916113"/>
            <a:ext cx="1075126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обеспечение открытости и доступности информации об образовательном учреждении.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информационной открытостью образовательной организации подразумеваются: Согласно ч. 5 ст. 93 Федерального закона «Об образовании в Российской Федерации» выявление органами по контролю и надзору в сфере образования нарушения требований законодательства об образовании,  на основе данных мониторинга может выступать самостоятельным основанием для проведения внеплановых проверок ОО, в рамках федерального государственного надзора в сфере образования.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ru-RU" sz="2400" dirty="0"/>
              <a:t> </a:t>
            </a:r>
            <a:endParaRPr lang="en-US" sz="2400" dirty="0"/>
          </a:p>
          <a:p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3606E8"/>
                </a:solidFill>
                <a:latin typeface="Arial" pitchFamily="34" charset="0"/>
                <a:cs typeface="Arial" pitchFamily="34" charset="0"/>
              </a:rPr>
              <a:t>Педагогические   задачи   сайта</a:t>
            </a:r>
            <a:endParaRPr lang="ru-RU" sz="2800" dirty="0">
              <a:solidFill>
                <a:srgbClr val="3606E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2165" y="1484314"/>
            <a:ext cx="104634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Выполнение федерального закона «Об образовании», …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Формирование единого сообщества родителей и педагогов;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условий для творческой реализации педагогов ДОУ;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Популяризация достижений воспитанников и педагогов ДОУ;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Формирование информационной компетенции.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6979" y="5516565"/>
            <a:ext cx="10463438" cy="64633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FF0000"/>
                </a:solidFill>
              </a:rPr>
              <a:t>Создание сайта – это коллективная деятельность, </a:t>
            </a:r>
            <a:r>
              <a:rPr lang="ru-RU" dirty="0"/>
              <a:t>в которой должны принимать участие администрация, педагоги, важно учитывать мнение родителей.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11\YandexDisk\Скриншоты\2016-08-23_21-29-03.png"/>
          <p:cNvPicPr>
            <a:picLocks noChangeAspect="1" noChangeArrowheads="1"/>
          </p:cNvPicPr>
          <p:nvPr/>
        </p:nvPicPr>
        <p:blipFill>
          <a:blip r:embed="rId3" cstate="print">
            <a:lum bright="-40000" contrast="40000"/>
          </a:blip>
          <a:srcRect/>
          <a:stretch>
            <a:fillRect/>
          </a:stretch>
        </p:blipFill>
        <p:spPr bwMode="auto">
          <a:xfrm>
            <a:off x="5807174" y="2348880"/>
            <a:ext cx="6087204" cy="342405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50590" y="1340768"/>
            <a:ext cx="5400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"Основные сведения".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"Структура и органы управления образовательной организацией".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"Документы".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"Образование".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"Образовательные стандарты".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Подраздел "Руководство. Педагогический состав".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"Материально-техническое обеспечение и оснащенность образовательного процесса".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"Платные образовательные услуги".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Подраздел "Финансово-хозяйственная деятельность".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Подраздел "Вакантные места для приема (перевода)".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Подраздел «О наличии и условиях предоставления обучающимся стипендий, мер социальной поддержки»;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Подраздел " О наличии общежития, интерната".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4922" y="620688"/>
            <a:ext cx="9100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606E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Специальный раздел  содержит следующие подразделы:</a:t>
            </a:r>
            <a:endParaRPr lang="ru-RU" sz="2400" b="1" dirty="0" smtClean="0">
              <a:solidFill>
                <a:srgbClr val="3606E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11\YandexDisk\Скриншоты\2016-08-23_21-18-46.png"/>
          <p:cNvPicPr>
            <a:picLocks noChangeAspect="1" noChangeArrowheads="1"/>
          </p:cNvPicPr>
          <p:nvPr/>
        </p:nvPicPr>
        <p:blipFill>
          <a:blip r:embed="rId3" cstate="print"/>
          <a:srcRect l="12891" r="13281"/>
          <a:stretch>
            <a:fillRect/>
          </a:stretch>
        </p:blipFill>
        <p:spPr bwMode="auto">
          <a:xfrm>
            <a:off x="7166776" y="1643050"/>
            <a:ext cx="4536504" cy="402788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G:\DCIM\100CANON\IMG_95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66322" y="982224"/>
            <a:ext cx="6750892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1796</TotalTime>
  <Words>682</Words>
  <Application>Microsoft Office PowerPoint</Application>
  <PresentationFormat>Произвольный</PresentationFormat>
  <Paragraphs>80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автономное дошкольное образовательное учреждение центр развития ребенка –  детский сад «Бэпембэ» села Акъяр муниципального района Хайбуллинский район Республики Башкортостан </vt:lpstr>
      <vt:lpstr>Необходимость информационной открытости учреждения находит свое отражение  в нормативных документах  современного образования </vt:lpstr>
      <vt:lpstr>Вопросы информационной открытости и безопасности детского сада «Бэпембэ»  регламентируются следующими нормативными правовыми актами:</vt:lpstr>
      <vt:lpstr>Локальные нормативные акты МАДОУ  ЦРР ДС «Бэпембэ» С. Акъяр</vt:lpstr>
      <vt:lpstr>Слайд 5</vt:lpstr>
      <vt:lpstr>Цель создания сайта ДОО: </vt:lpstr>
      <vt:lpstr>Педагогические   задачи   сайта</vt:lpstr>
      <vt:lpstr>Слайд 8</vt:lpstr>
      <vt:lpstr>Слайд 9</vt:lpstr>
      <vt:lpstr>Слайд 10</vt:lpstr>
      <vt:lpstr>Слайд 11</vt:lpstr>
      <vt:lpstr> Полезные ссылки </vt:lpstr>
      <vt:lpstr>ЗАКЛЮЧЕНИЕ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188</cp:revision>
  <dcterms:created xsi:type="dcterms:W3CDTF">2016-03-19T14:34:07Z</dcterms:created>
  <dcterms:modified xsi:type="dcterms:W3CDTF">2016-09-06T01:18:48Z</dcterms:modified>
</cp:coreProperties>
</file>