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9"/>
  </p:notes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71" r:id="rId16"/>
    <p:sldId id="272" r:id="rId17"/>
    <p:sldId id="274" r:id="rId18"/>
    <p:sldId id="269" r:id="rId19"/>
    <p:sldId id="273" r:id="rId20"/>
    <p:sldId id="275" r:id="rId21"/>
    <p:sldId id="279" r:id="rId22"/>
    <p:sldId id="280" r:id="rId23"/>
    <p:sldId id="281" r:id="rId24"/>
    <p:sldId id="282" r:id="rId25"/>
    <p:sldId id="283" r:id="rId26"/>
    <p:sldId id="276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01" autoAdjust="0"/>
    <p:restoredTop sz="94660"/>
  </p:normalViewPr>
  <p:slideViewPr>
    <p:cSldViewPr>
      <p:cViewPr varScale="1">
        <p:scale>
          <a:sx n="103" d="100"/>
          <a:sy n="103" d="100"/>
        </p:scale>
        <p:origin x="-1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3450EC-0F5E-4E11-9EA9-50B6B524E715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DFCD92-58C2-44A5-952A-0F88D5B22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FCD92-58C2-44A5-952A-0F88D5B22DB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990600"/>
          </a:xfrm>
        </p:spPr>
        <p:txBody>
          <a:bodyPr/>
          <a:lstStyle/>
          <a:p>
            <a:r>
              <a:rPr lang="ru-RU" dirty="0" smtClean="0"/>
              <a:t>Восточные славяне</a:t>
            </a:r>
            <a:endParaRPr lang="ru-RU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10" y="2857496"/>
            <a:ext cx="3143272" cy="1071570"/>
          </a:xfrm>
        </p:spPr>
        <p:txBody>
          <a:bodyPr/>
          <a:lstStyle/>
          <a:p>
            <a:r>
              <a:rPr lang="ru-RU" sz="3600" b="1" i="1" dirty="0" smtClean="0"/>
              <a:t>Автор : </a:t>
            </a:r>
            <a:endParaRPr lang="ru-RU" sz="3600" b="1" i="1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072066" y="2143116"/>
            <a:ext cx="2819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2800" i="1" dirty="0" smtClean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i="1" dirty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i="1" dirty="0" smtClean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i="1" dirty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i="1" dirty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0430" y="3014489"/>
            <a:ext cx="5214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Учитель истории </a:t>
            </a:r>
          </a:p>
          <a:p>
            <a:r>
              <a:rPr lang="ru-RU" sz="2400" b="1" dirty="0" smtClean="0"/>
              <a:t>МБОУ </a:t>
            </a:r>
            <a:r>
              <a:rPr lang="ru-RU" sz="2400" b="1" dirty="0" smtClean="0"/>
              <a:t>СОШ «Горки-</a:t>
            </a:r>
            <a:r>
              <a:rPr lang="en-US" sz="2400" b="1" dirty="0" smtClean="0"/>
              <a:t>X</a:t>
            </a:r>
            <a:r>
              <a:rPr lang="ru-RU" sz="2400" b="1" dirty="0" smtClean="0"/>
              <a:t>»,</a:t>
            </a:r>
            <a:endParaRPr lang="ru-RU" sz="2400" b="1" dirty="0" smtClean="0"/>
          </a:p>
          <a:p>
            <a:r>
              <a:rPr lang="ru-RU" sz="2400" b="1" dirty="0" err="1" smtClean="0"/>
              <a:t>Станслер</a:t>
            </a:r>
            <a:r>
              <a:rPr lang="ru-RU" sz="2400" b="1" dirty="0" smtClean="0"/>
              <a:t> Светлана Николаевна.</a:t>
            </a:r>
            <a:endParaRPr lang="ru-RU" sz="24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ru-RU" dirty="0" smtClean="0"/>
              <a:t>ОРУДИЯ ТРУДА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1905000"/>
            <a:ext cx="2362200" cy="3048000"/>
          </a:xfrm>
        </p:spPr>
        <p:txBody>
          <a:bodyPr/>
          <a:lstStyle/>
          <a:p>
            <a:endParaRPr lang="ru-RU" sz="3600" b="1" dirty="0" smtClean="0"/>
          </a:p>
          <a:p>
            <a:endParaRPr lang="ru-RU" sz="3600" b="1" dirty="0" smtClean="0"/>
          </a:p>
          <a:p>
            <a:r>
              <a:rPr lang="ru-RU" sz="4000" b="1" dirty="0" smtClean="0"/>
              <a:t>борона</a:t>
            </a:r>
            <a:endParaRPr lang="ru-RU" sz="4000" b="1" dirty="0"/>
          </a:p>
        </p:txBody>
      </p:sp>
      <p:pic>
        <p:nvPicPr>
          <p:cNvPr id="5" name="Рисунок 4" descr="sukovat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8958637">
            <a:off x="4646005" y="1750406"/>
            <a:ext cx="4038600" cy="4038600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95400" y="3429000"/>
            <a:ext cx="2971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серп</a:t>
            </a:r>
            <a:endParaRPr lang="ru-RU" sz="4400" b="1" dirty="0"/>
          </a:p>
        </p:txBody>
      </p:sp>
      <p:pic>
        <p:nvPicPr>
          <p:cNvPr id="4" name="Рисунок 3" descr="VG0WAnXKR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3683">
            <a:off x="5410200" y="2514600"/>
            <a:ext cx="2686050" cy="268605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543800" cy="1143000"/>
          </a:xfrm>
        </p:spPr>
        <p:txBody>
          <a:bodyPr/>
          <a:lstStyle/>
          <a:p>
            <a:r>
              <a:rPr lang="ru-RU" sz="3200" b="1" dirty="0" smtClean="0"/>
              <a:t>Сельскохозяйственные культуры славян</a:t>
            </a:r>
            <a:endParaRPr lang="ru-RU" sz="3200" b="1" dirty="0"/>
          </a:p>
        </p:txBody>
      </p:sp>
      <p:pic>
        <p:nvPicPr>
          <p:cNvPr id="3" name="Рисунок 2" descr="wheatIS279805_op_533x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1752600"/>
            <a:ext cx="2819400" cy="44589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5800" y="1828800"/>
            <a:ext cx="3276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Из сельскохозяйственных     </a:t>
            </a:r>
          </a:p>
          <a:p>
            <a:endParaRPr lang="ru-RU" b="1" dirty="0"/>
          </a:p>
          <a:p>
            <a:r>
              <a:rPr lang="ru-RU" b="1" dirty="0" smtClean="0"/>
              <a:t>культур славяне особенно </a:t>
            </a:r>
          </a:p>
          <a:p>
            <a:endParaRPr lang="ru-RU" b="1" dirty="0"/>
          </a:p>
          <a:p>
            <a:r>
              <a:rPr lang="ru-RU" b="1" dirty="0" smtClean="0"/>
              <a:t>охотно сеяли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пшеницу, </a:t>
            </a:r>
          </a:p>
          <a:p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просо, ячмень и гречиху</a:t>
            </a:r>
            <a:r>
              <a:rPr lang="ru-RU" b="1" dirty="0" smtClean="0"/>
              <a:t>. </a:t>
            </a:r>
          </a:p>
          <a:p>
            <a:endParaRPr lang="ru-RU" b="1" dirty="0"/>
          </a:p>
          <a:p>
            <a:r>
              <a:rPr lang="ru-RU" b="1" dirty="0" smtClean="0"/>
              <a:t>Хлеб был главной пищей </a:t>
            </a:r>
          </a:p>
          <a:p>
            <a:endParaRPr lang="ru-RU" b="1" dirty="0"/>
          </a:p>
          <a:p>
            <a:r>
              <a:rPr lang="ru-RU" b="1" dirty="0" smtClean="0"/>
              <a:t>славян, отчего зерно </a:t>
            </a:r>
          </a:p>
          <a:p>
            <a:endParaRPr lang="ru-RU" b="1" dirty="0"/>
          </a:p>
          <a:p>
            <a:r>
              <a:rPr lang="ru-RU" b="1" dirty="0" smtClean="0"/>
              <a:t>называли </a:t>
            </a:r>
            <a:r>
              <a:rPr lang="ru-RU" b="1" dirty="0" smtClean="0">
                <a:solidFill>
                  <a:srgbClr val="C00000"/>
                </a:solidFill>
              </a:rPr>
              <a:t>житом</a:t>
            </a:r>
            <a:r>
              <a:rPr lang="ru-RU" b="1" dirty="0" smtClean="0"/>
              <a:t> (от слова </a:t>
            </a:r>
          </a:p>
          <a:p>
            <a:endParaRPr lang="ru-RU" b="1" dirty="0"/>
          </a:p>
          <a:p>
            <a:r>
              <a:rPr lang="ru-RU" b="1" dirty="0" smtClean="0"/>
              <a:t>«жить»).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71670" y="357166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Занятия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славян</a:t>
            </a:r>
            <a:endParaRPr lang="ru-RU" sz="4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428736"/>
            <a:ext cx="328614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1428736"/>
            <a:ext cx="300039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85786" y="1500174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мужчины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9256" y="1500174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женщины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4893471" y="2250273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000496" y="2285992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3214678" y="2500306"/>
            <a:ext cx="2786082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428992" y="264318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земледелие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642910" y="2714620"/>
            <a:ext cx="3000396" cy="78581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642910" y="3929066"/>
            <a:ext cx="3000396" cy="8572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642910" y="5286388"/>
            <a:ext cx="3071834" cy="78581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5643570" y="2714620"/>
            <a:ext cx="3071834" cy="8572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5643570" y="4000504"/>
            <a:ext cx="3143272" cy="78581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5643570" y="5286388"/>
            <a:ext cx="3071834" cy="8572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14348" y="2786058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охота</a:t>
            </a:r>
            <a:endParaRPr lang="ru-RU" sz="32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8662" y="4000504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бортничество</a:t>
            </a:r>
            <a:endParaRPr lang="ru-RU" sz="28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5786" y="5429264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рыболовство</a:t>
            </a:r>
            <a:endParaRPr lang="ru-RU" sz="28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57884" y="2786058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ткачество</a:t>
            </a:r>
            <a:endParaRPr lang="ru-RU" sz="32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29322" y="4143380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собирательство</a:t>
            </a:r>
            <a:endParaRPr lang="ru-RU" sz="24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86446" y="5357826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шитье</a:t>
            </a:r>
            <a:endParaRPr lang="ru-RU" sz="32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Ремесло у восточных славян</a:t>
            </a:r>
            <a:endParaRPr lang="ru-RU" dirty="0"/>
          </a:p>
        </p:txBody>
      </p:sp>
      <p:pic>
        <p:nvPicPr>
          <p:cNvPr id="3" name="Рисунок 2" descr="1267118110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588333">
            <a:off x="6004711" y="2083975"/>
            <a:ext cx="2457450" cy="47625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i0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371045">
            <a:off x="3019690" y="3378727"/>
            <a:ext cx="2857500" cy="307657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11402_6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1285860"/>
            <a:ext cx="3357554" cy="251816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0009-007-Zanjatija-slavja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9199">
            <a:off x="244912" y="3548317"/>
            <a:ext cx="2661801" cy="329222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 descr="ukrash0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57554" y="1142984"/>
            <a:ext cx="4033846" cy="2116861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8" name="TextBox 7"/>
          <p:cNvSpPr txBox="1"/>
          <p:nvPr/>
        </p:nvSpPr>
        <p:spPr>
          <a:xfrm>
            <a:off x="0" y="5857892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Ткачество, ювелирное дело, кузнечное дело, выплавка железа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БЫТ И НРАВЫ ВОСТОЧНЫХ СЛАВЯН </a:t>
            </a:r>
            <a:endParaRPr lang="ru-RU" sz="3200" dirty="0"/>
          </a:p>
        </p:txBody>
      </p:sp>
      <p:pic>
        <p:nvPicPr>
          <p:cNvPr id="3" name="Рисунок 2" descr="foto5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142984"/>
            <a:ext cx="5486400" cy="2194560"/>
          </a:xfrm>
          <a:prstGeom prst="rect">
            <a:avLst/>
          </a:prstGeom>
        </p:spPr>
      </p:pic>
      <p:pic>
        <p:nvPicPr>
          <p:cNvPr id="4" name="Рисунок 3" descr="image0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3429000"/>
            <a:ext cx="5305425" cy="3295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29322" y="1571612"/>
            <a:ext cx="29289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Славянский поселок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3857628"/>
            <a:ext cx="335758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Восстановлено по данным археологических раскопок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Жили восточные славяне семьями в домах-полуземлянках</a:t>
            </a:r>
            <a:endParaRPr lang="ru-RU" dirty="0"/>
          </a:p>
        </p:txBody>
      </p:sp>
      <p:pic>
        <p:nvPicPr>
          <p:cNvPr id="3" name="Рисунок 2" descr="21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428868"/>
            <a:ext cx="5191148" cy="4230786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 descr="община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20" y="4071942"/>
            <a:ext cx="3929080" cy="2593193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5572132" y="2000240"/>
            <a:ext cx="35718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соседская община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(вервь)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835824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племена… не управляются одним человеком, но издревле живут в народоправстве (демократии), и поэтому у них счастье и несчастье в жизни  считается делом общим…</a:t>
            </a:r>
          </a:p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Живут они в жалких хижинах, на большом расстоянии друг от друга, и все они часто меняют места жительства.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0562" y="3935560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Византийский писатель Прокопий Кесарийский о восточных славянах.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d05576d49c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643182"/>
            <a:ext cx="3038475" cy="381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Рисунок 2" descr="532899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786" y="3714752"/>
            <a:ext cx="3786214" cy="294483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4" name="Рисунок 3" descr="68674515_9485bbdc4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2714620"/>
            <a:ext cx="2750309" cy="208884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TextBox 5"/>
          <p:cNvSpPr txBox="1"/>
          <p:nvPr/>
        </p:nvSpPr>
        <p:spPr>
          <a:xfrm>
            <a:off x="857224" y="571480"/>
            <a:ext cx="7786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И РАЗВЛЕЧЕНИЯ</a:t>
            </a:r>
            <a:endParaRPr lang="ru-RU" sz="3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Верования восточных славян</a:t>
            </a:r>
            <a:endParaRPr lang="ru-RU" dirty="0"/>
          </a:p>
        </p:txBody>
      </p:sp>
      <p:pic>
        <p:nvPicPr>
          <p:cNvPr id="3" name="Рисунок 2" descr="18022807_im2_1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714620"/>
            <a:ext cx="4158668" cy="36545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1571612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Язычество</a:t>
            </a:r>
            <a:r>
              <a:rPr lang="ru-RU" b="1" dirty="0" smtClean="0"/>
              <a:t> 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религиозные верования, отличающиеся тем, что у каждого племени, народа было множество собственных богов.</a:t>
            </a:r>
            <a:endParaRPr lang="ru-RU" sz="2000" b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876" y="2714620"/>
            <a:ext cx="41434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Для поклонения своим богам славяне не строили храмов. Они совершали обряды в священных рощах, где стояли деревянные, а иногда и каменные статуи языческих богов -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идолы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52" y="5143512"/>
            <a:ext cx="3857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Многобожие в религиозных верованиях разных народов называется</a:t>
            </a:r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политеизм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990600"/>
          </a:xfrm>
        </p:spPr>
        <p:txBody>
          <a:bodyPr/>
          <a:lstStyle/>
          <a:p>
            <a:r>
              <a:rPr lang="ru-RU" dirty="0" smtClean="0"/>
              <a:t>Восточные славяне</a:t>
            </a:r>
            <a:endParaRPr lang="ru-RU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276600"/>
            <a:ext cx="2743200" cy="1524000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tx1"/>
                </a:solidFill>
                <a:latin typeface="Book Antiqua" pitchFamily="18" charset="0"/>
              </a:rPr>
              <a:t>План</a:t>
            </a:r>
            <a:r>
              <a:rPr lang="ru-RU" sz="3600" b="1" i="1" dirty="0" smtClean="0">
                <a:latin typeface="Book Antiqua" pitchFamily="18" charset="0"/>
              </a:rPr>
              <a:t> </a:t>
            </a:r>
            <a:r>
              <a:rPr lang="ru-RU" sz="3600" b="1" i="1" dirty="0" smtClean="0">
                <a:solidFill>
                  <a:schemeClr val="tx1"/>
                </a:solidFill>
                <a:latin typeface="Book Antiqua" pitchFamily="18" charset="0"/>
              </a:rPr>
              <a:t>урока</a:t>
            </a:r>
            <a:r>
              <a:rPr lang="ru-RU" sz="3600" b="1" i="1" dirty="0" smtClean="0">
                <a:latin typeface="Book Antiqua" pitchFamily="18" charset="0"/>
              </a:rPr>
              <a:t>:</a:t>
            </a:r>
            <a:endParaRPr lang="ru-RU" sz="3600" b="1" i="1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072066" y="2143116"/>
            <a:ext cx="2819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Book Antiqua" pitchFamily="18" charset="0"/>
              </a:rPr>
              <a:t>1.Происхождение                 и расселение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Book Antiqua" pitchFamily="18" charset="0"/>
              </a:rPr>
              <a:t>2.Занятия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Book Antiqua" pitchFamily="18" charset="0"/>
              </a:rPr>
              <a:t>3. Быт и нравы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Book Antiqua" pitchFamily="18" charset="0"/>
              </a:rPr>
              <a:t>4. Верования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Book Antiqua" pitchFamily="18" charset="0"/>
              </a:rPr>
              <a:t>5. Управление</a:t>
            </a:r>
          </a:p>
          <a:p>
            <a:pPr>
              <a:spcBef>
                <a:spcPct val="20000"/>
              </a:spcBef>
            </a:pPr>
            <a:endParaRPr lang="ru-RU" sz="2800" i="1" dirty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i="1" dirty="0" smtClean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i="1" dirty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i="1" dirty="0" smtClean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i="1" dirty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i="1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Главные языческие боги восточных славян</a:t>
            </a:r>
            <a:endParaRPr lang="ru-RU" dirty="0"/>
          </a:p>
        </p:txBody>
      </p:sp>
      <p:pic>
        <p:nvPicPr>
          <p:cNvPr id="3" name="Рисунок 2" descr="3 - Perun Svarog Veles - 1200 r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86179"/>
            <a:ext cx="3143272" cy="297182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 descr="1335857666_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8515" y="1580349"/>
            <a:ext cx="5691203" cy="25630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57554" y="4429132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Сварог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942" y="4429132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Перун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86644" y="4500570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Существа, в которых верили восточные славяне</a:t>
            </a:r>
            <a:endParaRPr lang="ru-RU" dirty="0"/>
          </a:p>
        </p:txBody>
      </p:sp>
      <p:pic>
        <p:nvPicPr>
          <p:cNvPr id="6" name="Рисунок 5" descr="baenik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571612"/>
            <a:ext cx="2540000" cy="3670300"/>
          </a:xfrm>
          <a:prstGeom prst="rect">
            <a:avLst/>
          </a:prstGeom>
        </p:spPr>
      </p:pic>
      <p:pic>
        <p:nvPicPr>
          <p:cNvPr id="7" name="Рисунок 6" descr="kikimora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02000" y="1651000"/>
            <a:ext cx="2540000" cy="3556000"/>
          </a:xfrm>
          <a:prstGeom prst="rect">
            <a:avLst/>
          </a:prstGeom>
        </p:spPr>
      </p:pic>
      <p:pic>
        <p:nvPicPr>
          <p:cNvPr id="8" name="Рисунок 7" descr="leshiy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75404" y="1643050"/>
            <a:ext cx="2540000" cy="3556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7158" y="557214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Банник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54" y="5500702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Кикимора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388" y="5572140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Леший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Общественное управление у восточных славян</a:t>
            </a:r>
            <a:endParaRPr lang="ru-RU" dirty="0"/>
          </a:p>
        </p:txBody>
      </p:sp>
      <p:pic>
        <p:nvPicPr>
          <p:cNvPr id="3" name="Рисунок 2" descr="0014-005-Opishite-kak-bylo-ustroeno-upravlenie-v-plemeni-vostochnykh-slavj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1857364"/>
            <a:ext cx="5675589" cy="45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Вставьте пропущенные слова: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928670"/>
            <a:ext cx="85725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Славянская колонизация проходила в _____ веке из ___________________.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Восточные славяне расселились по ________________________ равнине.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основе общественного устройства славян была _____________ община.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Религиозное верование, предполагающее наличие большого количества богов называется_______________________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Основным занятием восточных славян было ___________________________.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Кроме того они занимались____________________, ______________________, ____________________________. 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большей части территории, которую заняли восточные славяне, использовалась __________________________ система земледелия.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Первые сельскохозяйственные орудия труда, которые использовали восточные славяне назывались ______________, _____________, ____________. 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Народное собрание у восточных славян называлось ____________. </a:t>
            </a:r>
          </a:p>
          <a:p>
            <a:pPr marL="342900" indent="-342900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</a:p>
          <a:p>
            <a:pPr marL="342900" indent="-342900">
              <a:buAutoNum type="arabicPeriod"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Оцените насколько доступен и информативен был урок: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571472" y="1928802"/>
            <a:ext cx="928694" cy="107157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2071678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Тема урока мне понятна. Урок был интересным.</a:t>
            </a:r>
          </a:p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71472" y="3429000"/>
            <a:ext cx="928694" cy="107157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85918" y="3643314"/>
            <a:ext cx="4572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Тема урока была понятна, но урок не показался мне интересным.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71472" y="5072074"/>
            <a:ext cx="1000132" cy="107157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85918" y="5357826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Тема не совсем понятна. Урок был интересным.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714488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Учебник </a:t>
            </a:r>
            <a:r>
              <a:rPr lang="en-US" dirty="0" smtClean="0"/>
              <a:t>&amp;1</a:t>
            </a:r>
            <a:r>
              <a:rPr lang="ru-RU" dirty="0" smtClean="0"/>
              <a:t>.</a:t>
            </a:r>
          </a:p>
          <a:p>
            <a:pPr marL="342900" indent="-342900">
              <a:buAutoNum type="arabicPeriod"/>
            </a:pPr>
            <a:r>
              <a:rPr lang="ru-RU" dirty="0" smtClean="0"/>
              <a:t>Эссе на тему: «Один день в жизни славянской общины» (по желанию).</a:t>
            </a:r>
          </a:p>
          <a:p>
            <a:pPr marL="342900" indent="-342900">
              <a:buAutoNum type="arabicPeriod"/>
            </a:pPr>
            <a:r>
              <a:rPr lang="ru-RU" dirty="0" smtClean="0"/>
              <a:t> Рисунок языческого бога (по желанию).</a:t>
            </a:r>
          </a:p>
          <a:p>
            <a:pPr marL="342900" indent="-342900">
              <a:buAutoNum type="arabicPeriod"/>
            </a:pPr>
            <a:r>
              <a:rPr lang="ru-RU" dirty="0" smtClean="0"/>
              <a:t>Заполнить таблицу «Главные боги восточных славян».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Главные  боги восточных славян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38" y="1643050"/>
          <a:ext cx="6905652" cy="4771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1884"/>
                <a:gridCol w="2301884"/>
                <a:gridCol w="2301884"/>
              </a:tblGrid>
              <a:tr h="59644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Название бога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Как изображали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 что отвечал</a:t>
                      </a:r>
                      <a:endParaRPr lang="ru-RU" dirty="0"/>
                    </a:p>
                  </a:txBody>
                  <a:tcPr/>
                </a:tc>
              </a:tr>
              <a:tr h="596449">
                <a:tc>
                  <a:txBody>
                    <a:bodyPr/>
                    <a:lstStyle/>
                    <a:p>
                      <a:r>
                        <a:rPr lang="ru-RU" dirty="0" smtClean="0"/>
                        <a:t>Сварог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6449">
                <a:tc>
                  <a:txBody>
                    <a:bodyPr/>
                    <a:lstStyle/>
                    <a:p>
                      <a:r>
                        <a:rPr lang="ru-RU" dirty="0" smtClean="0"/>
                        <a:t>Перун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6449">
                <a:tc>
                  <a:txBody>
                    <a:bodyPr/>
                    <a:lstStyle/>
                    <a:p>
                      <a:r>
                        <a:rPr lang="ru-RU" dirty="0" smtClean="0"/>
                        <a:t>Даждьбог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6449">
                <a:tc>
                  <a:txBody>
                    <a:bodyPr/>
                    <a:lstStyle/>
                    <a:p>
                      <a:r>
                        <a:rPr lang="ru-RU" dirty="0" smtClean="0"/>
                        <a:t>Ярило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6449">
                <a:tc>
                  <a:txBody>
                    <a:bodyPr/>
                    <a:lstStyle/>
                    <a:p>
                      <a:r>
                        <a:rPr lang="ru-RU" dirty="0" smtClean="0"/>
                        <a:t>Велес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6449">
                <a:tc>
                  <a:txBody>
                    <a:bodyPr/>
                    <a:lstStyle/>
                    <a:p>
                      <a:r>
                        <a:rPr lang="ru-RU" dirty="0" smtClean="0"/>
                        <a:t>Мокош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6449">
                <a:tc>
                  <a:txBody>
                    <a:bodyPr/>
                    <a:lstStyle/>
                    <a:p>
                      <a:r>
                        <a:rPr lang="ru-RU" dirty="0" smtClean="0"/>
                        <a:t>Род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643050"/>
            <a:ext cx="8715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 </a:t>
            </a:r>
            <a:endParaRPr lang="ru-RU" sz="54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Улыбающееся лицо 2"/>
          <p:cNvSpPr/>
          <p:nvPr/>
        </p:nvSpPr>
        <p:spPr>
          <a:xfrm>
            <a:off x="2857488" y="3214686"/>
            <a:ext cx="3143272" cy="300039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990600"/>
          </a:xfrm>
        </p:spPr>
        <p:txBody>
          <a:bodyPr/>
          <a:lstStyle/>
          <a:p>
            <a:r>
              <a:rPr lang="ru-RU" sz="3200" dirty="0" smtClean="0"/>
              <a:t>Славянская колонизация в </a:t>
            </a:r>
            <a:r>
              <a:rPr lang="en-US" sz="3200" dirty="0" smtClean="0"/>
              <a:t>V</a:t>
            </a:r>
            <a:r>
              <a:rPr lang="ru-RU" sz="3200" dirty="0" smtClean="0"/>
              <a:t> веке</a:t>
            </a:r>
            <a:r>
              <a:rPr lang="en-US" sz="3200" dirty="0" smtClean="0"/>
              <a:t> </a:t>
            </a:r>
            <a:endParaRPr lang="ru-RU" sz="32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1828800"/>
            <a:ext cx="2743200" cy="4267200"/>
          </a:xfrm>
        </p:spPr>
        <p:txBody>
          <a:bodyPr/>
          <a:lstStyle/>
          <a:p>
            <a:endParaRPr lang="ru-RU" sz="3600" b="1" i="1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410200" y="2514600"/>
            <a:ext cx="2819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endParaRPr lang="ru-RU" sz="2800" i="1" dirty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i="1" dirty="0" smtClean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i="1" dirty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i="1" dirty="0" smtClean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i="1" dirty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i="1" dirty="0">
              <a:latin typeface="Book Antiqua" pitchFamily="18" charset="0"/>
            </a:endParaRPr>
          </a:p>
        </p:txBody>
      </p:sp>
      <p:pic>
        <p:nvPicPr>
          <p:cNvPr id="5" name="Рисунок 4" descr="rasselen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524000"/>
            <a:ext cx="7467600" cy="51054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696200" cy="106680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Колонизация славян по Восточно-Европейской равнине из Прикарпатья</a:t>
            </a:r>
            <a:endParaRPr lang="ru-RU" sz="3200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idx="1"/>
          </p:nvPr>
        </p:nvSpPr>
        <p:spPr>
          <a:xfrm>
            <a:off x="914400" y="1905000"/>
            <a:ext cx="3175000" cy="4525963"/>
          </a:xfrm>
          <a:noFill/>
          <a:ln/>
        </p:spPr>
        <p:txBody>
          <a:bodyPr/>
          <a:lstStyle/>
          <a:p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Пункт 1.</a:t>
            </a:r>
          </a:p>
          <a:p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Пункт 2.</a:t>
            </a:r>
          </a:p>
          <a:p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Пункт 3.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066800" y="4038600"/>
            <a:ext cx="2806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ru-RU" sz="2000" b="1" i="1">
                <a:solidFill>
                  <a:srgbClr val="48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 вложенный пункт 1</a:t>
            </a:r>
          </a:p>
          <a:p>
            <a:pPr>
              <a:buFontTx/>
              <a:buBlip>
                <a:blip r:embed="rId2"/>
              </a:buBlip>
            </a:pPr>
            <a:r>
              <a:rPr lang="ru-RU" sz="2000" b="1" i="1">
                <a:solidFill>
                  <a:srgbClr val="48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 вложенный пункт 2</a:t>
            </a:r>
          </a:p>
          <a:p>
            <a:pPr>
              <a:buFontTx/>
              <a:buBlip>
                <a:blip r:embed="rId2"/>
              </a:buBlip>
            </a:pPr>
            <a:r>
              <a:rPr lang="ru-RU" sz="2000" b="1" i="1">
                <a:solidFill>
                  <a:srgbClr val="48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 вложенный пункт 3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5334000" y="1828800"/>
            <a:ext cx="2743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>
                <a:latin typeface="Book Antiqua" pitchFamily="18" charset="0"/>
              </a:rPr>
              <a:t>Иллюстрации т.д. слайда.</a:t>
            </a:r>
          </a:p>
        </p:txBody>
      </p:sp>
      <p:pic>
        <p:nvPicPr>
          <p:cNvPr id="8" name="Рисунок 7" descr="племена-кар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1524000"/>
            <a:ext cx="8001000" cy="51053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24000" y="304800"/>
            <a:ext cx="624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Названия славянских племенных союзов обоснованы природными и географическими условиями места их расселения.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1676400"/>
            <a:ext cx="2971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Book Antiqua" pitchFamily="18" charset="0"/>
              </a:rPr>
              <a:t>Поляне................</a:t>
            </a:r>
          </a:p>
          <a:p>
            <a:endParaRPr lang="ru-RU" sz="2800" b="1" dirty="0" smtClean="0">
              <a:latin typeface="Book Antiqua" pitchFamily="18" charset="0"/>
            </a:endParaRPr>
          </a:p>
          <a:p>
            <a:r>
              <a:rPr lang="ru-RU" sz="2800" b="1" dirty="0" smtClean="0">
                <a:latin typeface="Book Antiqua" pitchFamily="18" charset="0"/>
              </a:rPr>
              <a:t>Древляне……… </a:t>
            </a:r>
          </a:p>
          <a:p>
            <a:endParaRPr lang="ru-RU" sz="2800" b="1" dirty="0" smtClean="0">
              <a:latin typeface="Book Antiqua" pitchFamily="18" charset="0"/>
            </a:endParaRPr>
          </a:p>
          <a:p>
            <a:r>
              <a:rPr lang="ru-RU" sz="2800" b="1" dirty="0" err="1" smtClean="0">
                <a:latin typeface="Book Antiqua" pitchFamily="18" charset="0"/>
              </a:rPr>
              <a:t>Ильменские</a:t>
            </a:r>
            <a:r>
              <a:rPr lang="ru-RU" sz="2800" b="1" dirty="0" smtClean="0">
                <a:latin typeface="Book Antiqua" pitchFamily="18" charset="0"/>
              </a:rPr>
              <a:t> </a:t>
            </a:r>
            <a:r>
              <a:rPr lang="ru-RU" sz="2800" b="1" dirty="0" err="1" smtClean="0">
                <a:latin typeface="Book Antiqua" pitchFamily="18" charset="0"/>
              </a:rPr>
              <a:t>словене</a:t>
            </a:r>
            <a:r>
              <a:rPr lang="ru-RU" sz="2800" b="1" dirty="0" smtClean="0">
                <a:latin typeface="Book Antiqua" pitchFamily="18" charset="0"/>
              </a:rPr>
              <a:t>…………</a:t>
            </a:r>
          </a:p>
          <a:p>
            <a:endParaRPr lang="ru-RU" sz="2800" b="1" dirty="0" smtClean="0">
              <a:latin typeface="Book Antiqua" pitchFamily="18" charset="0"/>
            </a:endParaRPr>
          </a:p>
          <a:p>
            <a:r>
              <a:rPr lang="ru-RU" sz="2800" b="1" dirty="0" smtClean="0">
                <a:latin typeface="Book Antiqua" pitchFamily="18" charset="0"/>
              </a:rPr>
              <a:t>Дреговичи…….</a:t>
            </a:r>
          </a:p>
          <a:p>
            <a:endParaRPr lang="ru-RU" sz="2800" b="1" dirty="0" smtClean="0">
              <a:latin typeface="Book Antiqua" pitchFamily="18" charset="0"/>
            </a:endParaRPr>
          </a:p>
          <a:p>
            <a:r>
              <a:rPr lang="ru-RU" sz="2800" b="1" dirty="0" err="1" smtClean="0">
                <a:latin typeface="Book Antiqua" pitchFamily="18" charset="0"/>
              </a:rPr>
              <a:t>Полочане</a:t>
            </a:r>
            <a:r>
              <a:rPr lang="ru-RU" sz="2800" b="1" dirty="0" smtClean="0">
                <a:latin typeface="Book Antiqua" pitchFamily="18" charset="0"/>
              </a:rPr>
              <a:t>……...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1676400"/>
            <a:ext cx="3048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....«живущие в полях»</a:t>
            </a:r>
          </a:p>
          <a:p>
            <a:endParaRPr lang="ru-RU" sz="2000" b="1" dirty="0"/>
          </a:p>
          <a:p>
            <a:endParaRPr lang="ru-RU" sz="2000" b="1" dirty="0" smtClean="0"/>
          </a:p>
          <a:p>
            <a:r>
              <a:rPr lang="ru-RU" sz="2000" b="1" dirty="0" smtClean="0"/>
              <a:t>….«живущие в лесах»</a:t>
            </a:r>
          </a:p>
          <a:p>
            <a:endParaRPr lang="ru-RU" sz="2000" b="1" dirty="0"/>
          </a:p>
          <a:p>
            <a:endParaRPr lang="ru-RU" sz="2000" b="1" dirty="0" smtClean="0"/>
          </a:p>
          <a:p>
            <a:endParaRPr lang="ru-RU" sz="2000" b="1" dirty="0"/>
          </a:p>
          <a:p>
            <a:r>
              <a:rPr lang="ru-RU" sz="2000" b="1" dirty="0" smtClean="0"/>
              <a:t>….живущие на берегу озера Ильмень</a:t>
            </a:r>
          </a:p>
          <a:p>
            <a:endParaRPr lang="ru-RU" sz="2000" b="1" dirty="0"/>
          </a:p>
          <a:p>
            <a:r>
              <a:rPr lang="ru-RU" sz="2000" b="1" dirty="0" smtClean="0"/>
              <a:t>….от слова «</a:t>
            </a:r>
            <a:r>
              <a:rPr lang="ru-RU" sz="2000" b="1" dirty="0" err="1" smtClean="0"/>
              <a:t>дрягва</a:t>
            </a:r>
            <a:r>
              <a:rPr lang="ru-RU" sz="2000" b="1" dirty="0" smtClean="0"/>
              <a:t>» – болото, трясина</a:t>
            </a:r>
          </a:p>
          <a:p>
            <a:endParaRPr lang="ru-RU" sz="2000" b="1" dirty="0"/>
          </a:p>
          <a:p>
            <a:r>
              <a:rPr lang="ru-RU" sz="2000" b="1" dirty="0" smtClean="0"/>
              <a:t>….от названия реки Полота</a:t>
            </a:r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0104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Внешний облик древних славян</a:t>
            </a:r>
            <a:endParaRPr lang="ru-RU" sz="3600" dirty="0"/>
          </a:p>
        </p:txBody>
      </p:sp>
      <p:pic>
        <p:nvPicPr>
          <p:cNvPr id="5" name="Содержимое 4" descr="4ee8d2402f250_1284231048_vostsla_kriv_ivar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98041">
            <a:off x="85201" y="3770215"/>
            <a:ext cx="2268736" cy="3024982"/>
          </a:xfrm>
          <a:effectLst>
            <a:softEdge rad="317500"/>
          </a:effectLst>
        </p:spPr>
      </p:pic>
      <p:pic>
        <p:nvPicPr>
          <p:cNvPr id="6" name="Содержимое 5" descr="1284231228_vostsla_kriv_nikolskoy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749528" y="1500174"/>
            <a:ext cx="3394472" cy="4525963"/>
          </a:xfrm>
          <a:effectLst>
            <a:softEdge rad="317500"/>
          </a:effectLst>
        </p:spPr>
      </p:pic>
      <p:pic>
        <p:nvPicPr>
          <p:cNvPr id="7" name="Рисунок 6" descr="1284231416_vostsla_vyat_losostro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71800" y="3105150"/>
            <a:ext cx="2928938" cy="375285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1284231413_vostsla_vyat_savv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76097">
            <a:off x="5069876" y="3422800"/>
            <a:ext cx="2247900" cy="342667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Рисунок 8" descr="65a81-12842313400vostsla0kriv0odintsovo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763737">
            <a:off x="1679641" y="3327212"/>
            <a:ext cx="2107142" cy="344805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2" name="TextBox 11"/>
          <p:cNvSpPr txBox="1"/>
          <p:nvPr/>
        </p:nvSpPr>
        <p:spPr>
          <a:xfrm>
            <a:off x="609600" y="1828800"/>
            <a:ext cx="78486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Вятичи и кривичи. Реконструкция по        находкам древних могильников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Book Antiqua" pitchFamily="18" charset="0"/>
              </a:rPr>
              <a:t>ЗАНЯТИЯ ВОСТОЧНЫХ СЛАВЯН</a:t>
            </a:r>
            <a:endParaRPr lang="ru-RU" sz="2800" dirty="0">
              <a:latin typeface="Book Antiqua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752600"/>
            <a:ext cx="3048000" cy="3200399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 smtClean="0">
                <a:latin typeface="Book Antiqua" pitchFamily="18" charset="0"/>
              </a:rPr>
              <a:t>-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земледелие</a:t>
            </a:r>
          </a:p>
          <a:p>
            <a:endParaRPr lang="ru-RU" sz="2800" dirty="0" smtClean="0">
              <a:latin typeface="Book Antiqua" pitchFamily="18" charset="0"/>
            </a:endParaRPr>
          </a:p>
          <a:p>
            <a:r>
              <a:rPr lang="ru-RU" sz="2800" dirty="0" smtClean="0">
                <a:latin typeface="Book Antiqua" pitchFamily="18" charset="0"/>
              </a:rPr>
              <a:t>- скотоводство</a:t>
            </a:r>
          </a:p>
          <a:p>
            <a:endParaRPr lang="ru-RU" sz="2800" dirty="0" smtClean="0">
              <a:latin typeface="Book Antiqua" pitchFamily="18" charset="0"/>
            </a:endParaRPr>
          </a:p>
          <a:p>
            <a:r>
              <a:rPr lang="ru-RU" sz="2800" dirty="0" smtClean="0">
                <a:latin typeface="Book Antiqua" pitchFamily="18" charset="0"/>
              </a:rPr>
              <a:t>- охота</a:t>
            </a:r>
          </a:p>
          <a:p>
            <a:endParaRPr lang="ru-RU" sz="2800" dirty="0" smtClean="0">
              <a:latin typeface="Book Antiqua" pitchFamily="18" charset="0"/>
            </a:endParaRPr>
          </a:p>
          <a:p>
            <a:r>
              <a:rPr lang="ru-RU" sz="2800" dirty="0" smtClean="0">
                <a:latin typeface="Book Antiqua" pitchFamily="18" charset="0"/>
              </a:rPr>
              <a:t>- ремесло</a:t>
            </a:r>
          </a:p>
          <a:p>
            <a:endParaRPr lang="ru-RU" sz="2800" dirty="0" smtClean="0">
              <a:latin typeface="Book Antiqua" pitchFamily="18" charset="0"/>
            </a:endParaRPr>
          </a:p>
          <a:p>
            <a:r>
              <a:rPr lang="ru-RU" sz="2800" dirty="0" smtClean="0">
                <a:latin typeface="Book Antiqua" pitchFamily="18" charset="0"/>
              </a:rPr>
              <a:t>-бортничество</a:t>
            </a:r>
            <a:endParaRPr lang="ru-RU" sz="2800" dirty="0">
              <a:latin typeface="Book Antiqua" pitchFamily="18" charset="0"/>
            </a:endParaRPr>
          </a:p>
        </p:txBody>
      </p:sp>
      <p:pic>
        <p:nvPicPr>
          <p:cNvPr id="7" name="Рисунок 6" descr="5d785133b7827f8010328d96e112e9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558147">
            <a:off x="6101888" y="4422723"/>
            <a:ext cx="2933699" cy="209549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 descr="26949_html_4e0ccb8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1447800"/>
            <a:ext cx="4267200" cy="2821858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59659137_b27329ee427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494041">
            <a:off x="4146614" y="4313760"/>
            <a:ext cx="2421636" cy="2133600"/>
          </a:xfrm>
          <a:prstGeom prst="rect">
            <a:avLst/>
          </a:prstGeom>
          <a:effectLst>
            <a:softEdge rad="6350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2" name="Рисунок 11" descr="5d785133b7827f8010328d96e112e9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558147">
            <a:off x="6254288" y="4575123"/>
            <a:ext cx="2933699" cy="2095499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772400" cy="1470025"/>
          </a:xfrm>
        </p:spPr>
        <p:txBody>
          <a:bodyPr/>
          <a:lstStyle/>
          <a:p>
            <a:r>
              <a:rPr lang="ru-RU" dirty="0" smtClean="0"/>
              <a:t>Система земледелия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1676400"/>
            <a:ext cx="2819400" cy="411005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Подсечно-огневая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Применялась на большей заселенной территории. </a:t>
            </a:r>
          </a:p>
          <a:p>
            <a:pPr marL="457200" indent="-457200" algn="l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Вырубка леса,</a:t>
            </a:r>
          </a:p>
          <a:p>
            <a:pPr marL="457200" indent="-457200" algn="l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2.Выкорчевывание пней,</a:t>
            </a:r>
          </a:p>
          <a:p>
            <a:pPr marL="457200" indent="-457200" algn="l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Сжигание пней и корней</a:t>
            </a:r>
          </a:p>
          <a:p>
            <a:pPr marL="457200" indent="-457200">
              <a:buAutoNum type="arabicPeriod"/>
            </a:pP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0" y="1828800"/>
            <a:ext cx="2819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Переложная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Применялась в южных районах. 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Участки земли использовались в течение нескольких лет до полного истощения, затем переходили на новые участки. Истощенная земля «отдыхала»  и не использовалась 20-30 лет.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0"/>
            <a:ext cx="7772400" cy="1470025"/>
          </a:xfrm>
        </p:spPr>
        <p:txBody>
          <a:bodyPr/>
          <a:lstStyle/>
          <a:p>
            <a:r>
              <a:rPr lang="ru-RU" dirty="0" smtClean="0"/>
              <a:t>ОРУДИЯ ТРУДА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2209800"/>
            <a:ext cx="2819400" cy="3733800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sz="4800" b="1" dirty="0" smtClean="0">
                <a:solidFill>
                  <a:schemeClr val="tx1"/>
                </a:solidFill>
              </a:rPr>
              <a:t>Соха</a:t>
            </a:r>
          </a:p>
          <a:p>
            <a:endParaRPr lang="ru-RU" b="1" dirty="0"/>
          </a:p>
        </p:txBody>
      </p:sp>
      <p:pic>
        <p:nvPicPr>
          <p:cNvPr id="4" name="Рисунок 3" descr="soh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752600"/>
            <a:ext cx="4181475" cy="451551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1025</TotalTime>
  <Words>633</Words>
  <Application>Microsoft Office PowerPoint</Application>
  <PresentationFormat>Экран (4:3)</PresentationFormat>
  <Paragraphs>169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Восточные славяне</vt:lpstr>
      <vt:lpstr>Восточные славяне</vt:lpstr>
      <vt:lpstr>Славянская колонизация в V веке </vt:lpstr>
      <vt:lpstr>Колонизация славян по Восточно-Европейской равнине из Прикарпатья</vt:lpstr>
      <vt:lpstr>Слайд 5</vt:lpstr>
      <vt:lpstr>Внешний облик древних славян</vt:lpstr>
      <vt:lpstr>ЗАНЯТИЯ ВОСТОЧНЫХ СЛАВЯН</vt:lpstr>
      <vt:lpstr>Система земледелия</vt:lpstr>
      <vt:lpstr>ОРУДИЯ ТРУДА </vt:lpstr>
      <vt:lpstr>ОРУДИЯ ТРУДА</vt:lpstr>
      <vt:lpstr>Слайд 11</vt:lpstr>
      <vt:lpstr>Сельскохозяйственные культуры славян</vt:lpstr>
      <vt:lpstr>Слайд 13</vt:lpstr>
      <vt:lpstr>Ремесло у восточных славян</vt:lpstr>
      <vt:lpstr>БЫТ И НРАВЫ ВОСТОЧНЫХ СЛАВЯН </vt:lpstr>
      <vt:lpstr>Жили восточные славяне семьями в домах-полуземлянках</vt:lpstr>
      <vt:lpstr>Слайд 17</vt:lpstr>
      <vt:lpstr>Слайд 18</vt:lpstr>
      <vt:lpstr>Верования восточных славян</vt:lpstr>
      <vt:lpstr>Главные языческие боги восточных славян</vt:lpstr>
      <vt:lpstr>Существа, в которых верили восточные славяне</vt:lpstr>
      <vt:lpstr>Общественное управление у восточных славян</vt:lpstr>
      <vt:lpstr>Вставьте пропущенные слова: </vt:lpstr>
      <vt:lpstr>Оцените насколько доступен и информативен был урок:  </vt:lpstr>
      <vt:lpstr>Домашнее задание: </vt:lpstr>
      <vt:lpstr>Главные  боги восточных славян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Восточные славяне</dc:title>
  <dc:creator>Таня</dc:creator>
  <cp:lastModifiedBy>Metra</cp:lastModifiedBy>
  <cp:revision>58</cp:revision>
  <dcterms:created xsi:type="dcterms:W3CDTF">2013-02-23T08:37:31Z</dcterms:created>
  <dcterms:modified xsi:type="dcterms:W3CDTF">2016-09-16T17:08:08Z</dcterms:modified>
</cp:coreProperties>
</file>