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71" r:id="rId7"/>
    <p:sldId id="262" r:id="rId8"/>
    <p:sldId id="263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82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8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2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3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3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02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3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852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04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32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82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BD73F-5EE9-4B35-9C9B-A64D0173AD8B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00C0-A888-4D37-9FF5-566E727E1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76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ександр\Desktop\tsvetyshhiy-may-shablon-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" y="-47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204"/>
            <a:ext cx="7918648" cy="6424132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«Создание психологического комфорта в детском саду  для сохранения и укрепления психологического здоровья и развития личности ребенка</a:t>
            </a:r>
            <a:r>
              <a:rPr lang="ru-RU" sz="3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»</a:t>
            </a:r>
            <a:br>
              <a:rPr lang="ru-RU" sz="3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3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3600" b="1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3600" b="1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endParaRPr lang="ru-RU" sz="3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309388"/>
            <a:ext cx="5184576" cy="2648004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err="1" smtClean="0">
                <a:solidFill>
                  <a:schemeClr val="tx2"/>
                </a:solidFill>
              </a:rPr>
              <a:t>Метелева</a:t>
            </a:r>
            <a:r>
              <a:rPr lang="ru-RU" sz="2000" b="1" dirty="0" smtClean="0">
                <a:solidFill>
                  <a:schemeClr val="tx2"/>
                </a:solidFill>
              </a:rPr>
              <a:t> Ольга Викторовна</a:t>
            </a:r>
          </a:p>
          <a:p>
            <a:pPr algn="r"/>
            <a:r>
              <a:rPr lang="ru-RU" sz="2000" b="1" dirty="0" smtClean="0">
                <a:solidFill>
                  <a:schemeClr val="tx2"/>
                </a:solidFill>
              </a:rPr>
              <a:t>Воспитатель</a:t>
            </a:r>
          </a:p>
          <a:p>
            <a:pPr algn="r"/>
            <a:r>
              <a:rPr lang="ru-RU" sz="2000" b="1" dirty="0" smtClean="0">
                <a:solidFill>
                  <a:schemeClr val="tx2"/>
                </a:solidFill>
              </a:rPr>
              <a:t>МБДОУ  №  52</a:t>
            </a:r>
          </a:p>
          <a:p>
            <a:pPr algn="r"/>
            <a:endParaRPr lang="ru-RU" sz="2000" b="1" dirty="0">
              <a:solidFill>
                <a:schemeClr val="tx2"/>
              </a:solidFill>
            </a:endParaRPr>
          </a:p>
          <a:p>
            <a:pPr algn="r"/>
            <a:endParaRPr lang="ru-RU" sz="2000" b="1" dirty="0" smtClean="0">
              <a:solidFill>
                <a:schemeClr val="tx2"/>
              </a:solidFill>
            </a:endParaRPr>
          </a:p>
          <a:p>
            <a:pPr algn="l"/>
            <a:r>
              <a:rPr lang="ru-RU" sz="1600" b="1" dirty="0" smtClean="0">
                <a:solidFill>
                  <a:schemeClr val="tx2"/>
                </a:solidFill>
              </a:rPr>
              <a:t>Полысаево  2016</a:t>
            </a:r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C:\Users\Александр\Desktop\1383604075-3165874-nevseoboi.com.u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3"/>
            <a:ext cx="4104456" cy="2565285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56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фон-для-сайта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6" b="9226"/>
          <a:stretch/>
        </p:blipFill>
        <p:spPr bwMode="auto">
          <a:xfrm>
            <a:off x="0" y="0"/>
            <a:ext cx="91490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318" y="174379"/>
            <a:ext cx="7772400" cy="1584176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7300" b="1" dirty="0" smtClean="0">
                <a:ln w="28575">
                  <a:solidFill>
                    <a:srgbClr val="002060"/>
                  </a:solidFill>
                </a:ln>
                <a:solidFill>
                  <a:srgbClr val="00B05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ЗДОРОВЬЕ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856984" cy="4824536"/>
          </a:xfrm>
        </p:spPr>
        <p:txBody>
          <a:bodyPr>
            <a:prstTxWarp prst="textButtonPour">
              <a:avLst>
                <a:gd name="adj1" fmla="val 10374699"/>
                <a:gd name="adj2" fmla="val 0"/>
              </a:avLst>
            </a:prstTxWarp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sz="4300" dirty="0" smtClean="0">
                <a:solidFill>
                  <a:srgbClr val="0070C0"/>
                </a:solidFill>
              </a:rPr>
              <a:t>Физическое</a:t>
            </a:r>
            <a:r>
              <a:rPr lang="ru-RU" sz="4300" dirty="0" smtClean="0"/>
              <a:t>         </a:t>
            </a:r>
            <a:r>
              <a:rPr lang="ru-RU" sz="4300" dirty="0" smtClean="0">
                <a:solidFill>
                  <a:srgbClr val="FF0000"/>
                </a:solidFill>
              </a:rPr>
              <a:t>Интеллектуальное</a:t>
            </a:r>
            <a:r>
              <a:rPr lang="ru-RU" sz="4300" dirty="0" smtClean="0"/>
              <a:t> </a:t>
            </a:r>
          </a:p>
          <a:p>
            <a:endParaRPr lang="ru-RU" sz="4300" dirty="0"/>
          </a:p>
          <a:p>
            <a:endParaRPr lang="ru-RU" sz="4300" dirty="0" smtClean="0"/>
          </a:p>
          <a:p>
            <a:endParaRPr lang="ru-RU" sz="4300" dirty="0" smtClean="0"/>
          </a:p>
          <a:p>
            <a:endParaRPr lang="ru-RU" sz="4300" dirty="0"/>
          </a:p>
          <a:p>
            <a:endParaRPr lang="ru-RU" sz="4300" dirty="0" smtClean="0"/>
          </a:p>
          <a:p>
            <a:r>
              <a:rPr lang="ru-RU" sz="4300" dirty="0" smtClean="0">
                <a:solidFill>
                  <a:schemeClr val="accent6">
                    <a:lumMod val="75000"/>
                  </a:schemeClr>
                </a:solidFill>
              </a:rPr>
              <a:t>   Духовное </a:t>
            </a:r>
            <a:r>
              <a:rPr lang="ru-RU" sz="4300" dirty="0" smtClean="0"/>
              <a:t>                     </a:t>
            </a:r>
            <a:r>
              <a:rPr lang="ru-RU" sz="4300" dirty="0" smtClean="0">
                <a:solidFill>
                  <a:srgbClr val="7030A0"/>
                </a:solidFill>
              </a:rPr>
              <a:t>Эмоциональное</a:t>
            </a:r>
            <a:endParaRPr lang="ru-RU" sz="4300" dirty="0">
              <a:solidFill>
                <a:srgbClr val="7030A0"/>
              </a:solidFill>
            </a:endParaRPr>
          </a:p>
        </p:txBody>
      </p:sp>
      <p:sp>
        <p:nvSpPr>
          <p:cNvPr id="4" name="Блок-схема: узел суммирования 3"/>
          <p:cNvSpPr/>
          <p:nvPr/>
        </p:nvSpPr>
        <p:spPr>
          <a:xfrm rot="18882788">
            <a:off x="2868073" y="2397339"/>
            <a:ext cx="3073072" cy="3057173"/>
          </a:xfrm>
          <a:prstGeom prst="flowChartSummingJunction">
            <a:avLst/>
          </a:prstGeom>
          <a:solidFill>
            <a:srgbClr val="00B05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267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Desktop\0015-015-Demonstratsionnyj-eksperi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656183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>
                <a:ln w="1270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П</a:t>
            </a:r>
            <a:r>
              <a:rPr lang="ru-RU" b="1" dirty="0" smtClean="0">
                <a:ln w="1270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оследствия  психологического </a:t>
            </a:r>
            <a:r>
              <a:rPr lang="ru-RU" b="1" dirty="0">
                <a:ln w="1270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дискомфорта </a:t>
            </a:r>
            <a:r>
              <a:rPr lang="ru-RU" b="1" dirty="0" smtClean="0">
                <a:ln w="1270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для  ребенка: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640960" cy="5085184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002060"/>
                </a:solidFill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</a:rPr>
              <a:t>оявление </a:t>
            </a:r>
            <a:r>
              <a:rPr lang="ru-RU" sz="2400" b="1" dirty="0">
                <a:solidFill>
                  <a:srgbClr val="002060"/>
                </a:solidFill>
              </a:rPr>
              <a:t>фобий, страхов, тревожности, повышенной </a:t>
            </a:r>
            <a:r>
              <a:rPr lang="ru-RU" sz="2400" b="1" dirty="0" smtClean="0">
                <a:solidFill>
                  <a:srgbClr val="002060"/>
                </a:solidFill>
              </a:rPr>
              <a:t>агрессивности;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переход </a:t>
            </a:r>
            <a:r>
              <a:rPr lang="ru-RU" sz="2400" b="1" dirty="0">
                <a:solidFill>
                  <a:srgbClr val="002060"/>
                </a:solidFill>
              </a:rPr>
              <a:t>психологических переживаний в соматические </a:t>
            </a:r>
            <a:r>
              <a:rPr lang="ru-RU" sz="2400" b="1" dirty="0" smtClean="0">
                <a:solidFill>
                  <a:srgbClr val="002060"/>
                </a:solidFill>
              </a:rPr>
              <a:t>расстройства, когда </a:t>
            </a:r>
            <a:r>
              <a:rPr lang="ru-RU" sz="2400" b="1" dirty="0">
                <a:solidFill>
                  <a:srgbClr val="002060"/>
                </a:solidFill>
              </a:rPr>
              <a:t>ребенок, получивший психологическую травму, заболевает </a:t>
            </a:r>
            <a:r>
              <a:rPr lang="ru-RU" sz="2400" b="1" dirty="0" smtClean="0">
                <a:solidFill>
                  <a:srgbClr val="002060"/>
                </a:solidFill>
              </a:rPr>
              <a:t>физически;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проявление </a:t>
            </a:r>
            <a:r>
              <a:rPr lang="ru-RU" sz="2400" b="1" dirty="0">
                <a:solidFill>
                  <a:srgbClr val="002060"/>
                </a:solidFill>
              </a:rPr>
              <a:t>психологических травм, полученных в детском возрасте, </a:t>
            </a:r>
            <a:r>
              <a:rPr lang="ru-RU" sz="2400" b="1" dirty="0" smtClean="0">
                <a:solidFill>
                  <a:srgbClr val="002060"/>
                </a:solidFill>
              </a:rPr>
              <a:t>в более </a:t>
            </a:r>
            <a:r>
              <a:rPr lang="ru-RU" sz="2400" b="1" dirty="0">
                <a:solidFill>
                  <a:srgbClr val="002060"/>
                </a:solidFill>
              </a:rPr>
              <a:t>зрелом возрастном периоде в виде психологической защиты - позиция избегания (замкнутость, наркотики, суицидальные наклонности), проявления агрессивных поведенческих реакций (побеги из дома, вандализм и т. п</a:t>
            </a:r>
            <a:r>
              <a:rPr lang="ru-RU" sz="2400" b="1" dirty="0" smtClean="0">
                <a:solidFill>
                  <a:srgbClr val="002060"/>
                </a:solidFill>
              </a:rPr>
              <a:t>.)</a:t>
            </a:r>
            <a:endParaRPr lang="ru-RU" sz="2400" b="1" dirty="0">
              <a:solidFill>
                <a:srgbClr val="002060"/>
              </a:solidFill>
            </a:endParaRPr>
          </a:p>
          <a:p>
            <a:pPr algn="just"/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43982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Desktop\karaba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"/>
            <a:ext cx="8424936" cy="184482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ru-RU" b="1" dirty="0">
              <a:ln w="19050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6512" y="404664"/>
            <a:ext cx="9180512" cy="620066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Эмоциональное благополучие</a:t>
            </a:r>
            <a:r>
              <a:rPr lang="ru-RU" sz="4000" b="1" dirty="0" smtClean="0">
                <a:solidFill>
                  <a:srgbClr val="00206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</a:rPr>
              <a:t>удовлетворенность  существующими  </a:t>
            </a:r>
            <a:r>
              <a:rPr lang="ru-RU" b="1" dirty="0">
                <a:solidFill>
                  <a:srgbClr val="002060"/>
                </a:solidFill>
              </a:rPr>
              <a:t>взаимоотношениями в группе, </a:t>
            </a:r>
            <a:r>
              <a:rPr lang="ru-RU" b="1" dirty="0" smtClean="0">
                <a:solidFill>
                  <a:srgbClr val="002060"/>
                </a:solidFill>
              </a:rPr>
              <a:t> степень участия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 совместной деятельности, защищенность</a:t>
            </a:r>
          </a:p>
        </p:txBody>
      </p:sp>
    </p:spTree>
    <p:extLst>
      <p:ext uri="{BB962C8B-B14F-4D97-AF65-F5344CB8AC3E}">
        <p14:creationId xmlns:p14="http://schemas.microsoft.com/office/powerpoint/2010/main" val="3290682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\Desktop\blue-sky-nature-backgroun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/>
          <a:stretch/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928992" cy="1800199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Психологическая   безопасность</a:t>
            </a:r>
            <a:endParaRPr lang="ru-RU" sz="40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280920" cy="475252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</a:rPr>
              <a:t>защищенность от угроз, </a:t>
            </a:r>
            <a:r>
              <a:rPr lang="ru-RU" b="1" dirty="0" smtClean="0">
                <a:solidFill>
                  <a:srgbClr val="002060"/>
                </a:solidFill>
              </a:rPr>
              <a:t>психологического насилия, унижения </a:t>
            </a:r>
            <a:r>
              <a:rPr lang="ru-RU" b="1" dirty="0">
                <a:solidFill>
                  <a:srgbClr val="002060"/>
                </a:solidFill>
              </a:rPr>
              <a:t>и </a:t>
            </a:r>
            <a:r>
              <a:rPr lang="ru-RU" b="1" dirty="0" smtClean="0">
                <a:solidFill>
                  <a:srgbClr val="002060"/>
                </a:solidFill>
              </a:rPr>
              <a:t>оскорбления, от </a:t>
            </a:r>
            <a:r>
              <a:rPr lang="ru-RU" b="1" dirty="0">
                <a:solidFill>
                  <a:srgbClr val="002060"/>
                </a:solidFill>
              </a:rPr>
              <a:t>того, что заставляют делать против желания,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</a:rPr>
              <a:t>от </a:t>
            </a:r>
            <a:r>
              <a:rPr lang="ru-RU" b="1" dirty="0">
                <a:solidFill>
                  <a:srgbClr val="002060"/>
                </a:solidFill>
              </a:rPr>
              <a:t>заброшенности, пренебрежительного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</a:rPr>
              <a:t>и </a:t>
            </a:r>
            <a:r>
              <a:rPr lang="ru-RU" b="1" dirty="0">
                <a:solidFill>
                  <a:srgbClr val="002060"/>
                </a:solidFill>
              </a:rPr>
              <a:t>недоброжелательного </a:t>
            </a:r>
            <a:r>
              <a:rPr lang="ru-RU" b="1" dirty="0" smtClean="0">
                <a:solidFill>
                  <a:srgbClr val="002060"/>
                </a:solidFill>
              </a:rPr>
              <a:t>обращения</a:t>
            </a:r>
            <a:endParaRPr lang="ru-RU" b="1" dirty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8199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Психология - дипломная, рефераты\КАРТИНКИ\ФОН\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23" r="28239"/>
          <a:stretch/>
        </p:blipFill>
        <p:spPr bwMode="auto">
          <a:xfrm>
            <a:off x="0" y="0"/>
            <a:ext cx="91838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376264"/>
          </a:xfrm>
          <a:ln w="19050">
            <a:noFill/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>
                <a:ln w="1905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ln w="1905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труктурные </a:t>
            </a:r>
            <a:r>
              <a:rPr lang="ru-RU" sz="4000" b="1" dirty="0">
                <a:ln w="1905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компоненты психологической </a:t>
            </a:r>
            <a:r>
              <a:rPr lang="ru-RU" sz="4000" b="1" dirty="0" smtClean="0">
                <a:ln w="1905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безопасности : </a:t>
            </a:r>
            <a:endParaRPr lang="ru-RU" sz="4000" b="1" dirty="0">
              <a:ln w="19050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708920"/>
            <a:ext cx="8352928" cy="3456384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	систему </a:t>
            </a:r>
            <a:r>
              <a:rPr lang="ru-RU" b="1" dirty="0">
                <a:solidFill>
                  <a:srgbClr val="002060"/>
                </a:solidFill>
              </a:rPr>
              <a:t>организации режима жизнедеятельности воспитанников;</a:t>
            </a:r>
          </a:p>
          <a:p>
            <a:pPr lvl="0"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	систему </a:t>
            </a:r>
            <a:r>
              <a:rPr lang="ru-RU" b="1" dirty="0">
                <a:solidFill>
                  <a:srgbClr val="002060"/>
                </a:solidFill>
              </a:rPr>
              <a:t>организации межличностных отношений в </a:t>
            </a:r>
            <a:r>
              <a:rPr lang="ru-RU" b="1" dirty="0" smtClean="0">
                <a:solidFill>
                  <a:srgbClr val="002060"/>
                </a:solidFill>
              </a:rPr>
              <a:t>ДОУ</a:t>
            </a:r>
            <a:endParaRPr lang="ru-RU" b="1" dirty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57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анд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817"/>
            <a:ext cx="9173847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12968" cy="1800199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Система </a:t>
            </a:r>
            <a:r>
              <a:rPr lang="ru-RU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организации  режима жизнедеятельности  воспитанников :</a:t>
            </a:r>
            <a:r>
              <a:rPr lang="ru-RU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endParaRPr lang="ru-RU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424936" cy="4824536"/>
          </a:xfrm>
        </p:spPr>
        <p:txBody>
          <a:bodyPr>
            <a:normAutofit fontScale="7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just">
              <a:lnSpc>
                <a:spcPct val="12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установление  </a:t>
            </a:r>
            <a:r>
              <a:rPr lang="ru-RU" b="1" dirty="0">
                <a:solidFill>
                  <a:srgbClr val="002060"/>
                </a:solidFill>
              </a:rPr>
              <a:t>гибкого и эффективного режима </a:t>
            </a:r>
            <a:r>
              <a:rPr lang="ru-RU" b="1" dirty="0" smtClean="0">
                <a:solidFill>
                  <a:srgbClr val="002060"/>
                </a:solidFill>
              </a:rPr>
              <a:t>дня</a:t>
            </a:r>
          </a:p>
          <a:p>
            <a:pPr lvl="0" algn="just"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900" b="1" dirty="0">
                <a:solidFill>
                  <a:srgbClr val="002060"/>
                </a:solidFill>
              </a:rPr>
              <a:t>(распределение интеллектуальной и физической нагрузки; организация полноценного питания, сна и двигательного режима);</a:t>
            </a:r>
          </a:p>
          <a:p>
            <a:pPr lvl="0" algn="just">
              <a:lnSpc>
                <a:spcPct val="12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создание </a:t>
            </a:r>
            <a:r>
              <a:rPr lang="ru-RU" b="1" dirty="0">
                <a:solidFill>
                  <a:srgbClr val="002060"/>
                </a:solidFill>
              </a:rPr>
              <a:t>предметно-развивающей среды</a:t>
            </a:r>
            <a:r>
              <a:rPr lang="ru-RU" b="1" dirty="0" smtClean="0">
                <a:solidFill>
                  <a:srgbClr val="002060"/>
                </a:solidFill>
              </a:rPr>
              <a:t>,</a:t>
            </a:r>
          </a:p>
          <a:p>
            <a:pPr lvl="0" algn="just">
              <a:lnSpc>
                <a:spcPct val="120000"/>
              </a:lnSpc>
            </a:pPr>
            <a:r>
              <a:rPr lang="ru-RU" sz="2900" b="1" dirty="0" smtClean="0">
                <a:solidFill>
                  <a:srgbClr val="002060"/>
                </a:solidFill>
              </a:rPr>
              <a:t> </a:t>
            </a:r>
            <a:r>
              <a:rPr lang="ru-RU" sz="2900" b="1" dirty="0">
                <a:solidFill>
                  <a:srgbClr val="002060"/>
                </a:solidFill>
              </a:rPr>
              <a:t>отвечающей принципам комплексирования и гибкого зонирования, комфортности и эмоционального благополучия детей и взрослых, удовлетворения потребности в общении, движении, развитии и т. д.;</a:t>
            </a:r>
          </a:p>
          <a:p>
            <a:pPr lvl="0" algn="just">
              <a:lnSpc>
                <a:spcPct val="12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организация </a:t>
            </a:r>
            <a:r>
              <a:rPr lang="ru-RU" b="1" dirty="0">
                <a:solidFill>
                  <a:srgbClr val="002060"/>
                </a:solidFill>
              </a:rPr>
              <a:t>образовательного процесса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 algn="just">
              <a:lnSpc>
                <a:spcPct val="120000"/>
              </a:lnSpc>
            </a:pPr>
            <a:r>
              <a:rPr lang="ru-RU" sz="2900" b="1" dirty="0" smtClean="0">
                <a:solidFill>
                  <a:srgbClr val="002060"/>
                </a:solidFill>
              </a:rPr>
              <a:t>(</a:t>
            </a:r>
            <a:r>
              <a:rPr lang="ru-RU" sz="2900" b="1" dirty="0">
                <a:solidFill>
                  <a:srgbClr val="002060"/>
                </a:solidFill>
              </a:rPr>
              <a:t>поддержание баланса между специально организованной </a:t>
            </a:r>
            <a:endParaRPr lang="ru-RU" sz="2900" b="1" dirty="0" smtClean="0">
              <a:solidFill>
                <a:srgbClr val="002060"/>
              </a:solidFill>
            </a:endParaRPr>
          </a:p>
          <a:p>
            <a:pPr lvl="0" algn="just">
              <a:lnSpc>
                <a:spcPct val="120000"/>
              </a:lnSpc>
            </a:pPr>
            <a:r>
              <a:rPr lang="ru-RU" sz="2900" b="1" dirty="0" smtClean="0">
                <a:solidFill>
                  <a:srgbClr val="002060"/>
                </a:solidFill>
              </a:rPr>
              <a:t>и </a:t>
            </a:r>
            <a:r>
              <a:rPr lang="ru-RU" sz="2900" b="1" dirty="0">
                <a:solidFill>
                  <a:srgbClr val="002060"/>
                </a:solidFill>
              </a:rPr>
              <a:t>самостоятельной </a:t>
            </a:r>
            <a:r>
              <a:rPr lang="ru-RU" sz="2900" b="1" dirty="0" smtClean="0">
                <a:solidFill>
                  <a:srgbClr val="002060"/>
                </a:solidFill>
              </a:rPr>
              <a:t>и совместной </a:t>
            </a:r>
            <a:r>
              <a:rPr lang="ru-RU" sz="2900" b="1" dirty="0">
                <a:solidFill>
                  <a:srgbClr val="002060"/>
                </a:solidFill>
              </a:rPr>
              <a:t>деятельностью детей; проведение занятий в форме игры и диалога; совместное решение познавательных </a:t>
            </a:r>
            <a:endParaRPr lang="ru-RU" sz="2900" b="1" dirty="0" smtClean="0">
              <a:solidFill>
                <a:srgbClr val="002060"/>
              </a:solidFill>
            </a:endParaRPr>
          </a:p>
          <a:p>
            <a:pPr lvl="0" algn="just">
              <a:lnSpc>
                <a:spcPct val="120000"/>
              </a:lnSpc>
            </a:pPr>
            <a:r>
              <a:rPr lang="ru-RU" sz="2900" b="1" dirty="0" smtClean="0">
                <a:solidFill>
                  <a:srgbClr val="002060"/>
                </a:solidFill>
              </a:rPr>
              <a:t>и </a:t>
            </a:r>
            <a:r>
              <a:rPr lang="ru-RU" sz="2900" b="1" dirty="0">
                <a:solidFill>
                  <a:srgbClr val="002060"/>
                </a:solidFill>
              </a:rPr>
              <a:t>практических задач; вовлечение воспитанников в значимые </a:t>
            </a:r>
            <a:endParaRPr lang="ru-RU" sz="2900" b="1" dirty="0" smtClean="0">
              <a:solidFill>
                <a:srgbClr val="002060"/>
              </a:solidFill>
            </a:endParaRPr>
          </a:p>
          <a:p>
            <a:pPr lvl="0" algn="just">
              <a:lnSpc>
                <a:spcPct val="120000"/>
              </a:lnSpc>
            </a:pPr>
            <a:r>
              <a:rPr lang="ru-RU" sz="2900" b="1" dirty="0" smtClean="0">
                <a:solidFill>
                  <a:srgbClr val="002060"/>
                </a:solidFill>
              </a:rPr>
              <a:t>и </a:t>
            </a:r>
            <a:r>
              <a:rPr lang="ru-RU" sz="2900" b="1" dirty="0">
                <a:solidFill>
                  <a:srgbClr val="002060"/>
                </a:solidFill>
              </a:rPr>
              <a:t>интересные для них виды деятельности</a:t>
            </a:r>
            <a:r>
              <a:rPr lang="ru-RU" sz="2900" b="1" dirty="0" smtClean="0">
                <a:solidFill>
                  <a:srgbClr val="002060"/>
                </a:solidFill>
              </a:rPr>
              <a:t>)</a:t>
            </a:r>
            <a:endParaRPr lang="ru-RU" sz="2900" b="1" dirty="0">
              <a:solidFill>
                <a:srgbClr val="002060"/>
              </a:solidFill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06238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0"/>
            <a:ext cx="9144000" cy="684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116632"/>
            <a:ext cx="9108504" cy="2232247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Система </a:t>
            </a:r>
            <a:r>
              <a:rPr lang="ru-RU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организации межличностных  </a:t>
            </a:r>
            <a:r>
              <a:rPr lang="ru-RU" b="1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отношений </a:t>
            </a:r>
            <a:r>
              <a:rPr lang="ru-RU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в  ДОУ: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8208912" cy="4608512"/>
          </a:xfrm>
        </p:spPr>
        <p:txBody>
          <a:bodyPr>
            <a:normAutofit fontScale="92500" lnSpcReduction="1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just">
              <a:lnSpc>
                <a:spcPct val="110000"/>
              </a:lnSpc>
            </a:pPr>
            <a:r>
              <a:rPr lang="ru-RU" sz="3000" dirty="0" smtClean="0">
                <a:solidFill>
                  <a:srgbClr val="FF0000"/>
                </a:solidFill>
              </a:rPr>
              <a:t>	 </a:t>
            </a:r>
            <a:r>
              <a:rPr lang="ru-RU" sz="3000" b="1" dirty="0" smtClean="0">
                <a:solidFill>
                  <a:srgbClr val="002060"/>
                </a:solidFill>
              </a:rPr>
              <a:t>влияние </a:t>
            </a:r>
            <a:r>
              <a:rPr lang="ru-RU" sz="3000" b="1" dirty="0">
                <a:solidFill>
                  <a:srgbClr val="002060"/>
                </a:solidFill>
              </a:rPr>
              <a:t>педагога на развитие личности ребенка (стиль взаимоотношений, личностные характеристики педагога, педагогическое мастерство); </a:t>
            </a:r>
            <a:r>
              <a:rPr lang="ru-RU" sz="3000" b="1" dirty="0" smtClean="0">
                <a:solidFill>
                  <a:srgbClr val="002060"/>
                </a:solidFill>
              </a:rPr>
              <a:t>психологический климат в детском коллективе (межличностные взаимоотношения </a:t>
            </a:r>
            <a:r>
              <a:rPr lang="ru-RU" sz="3000" b="1" dirty="0">
                <a:solidFill>
                  <a:srgbClr val="002060"/>
                </a:solidFill>
              </a:rPr>
              <a:t>в группе сверстников</a:t>
            </a:r>
            <a:r>
              <a:rPr lang="ru-RU" sz="3000" b="1" dirty="0" smtClean="0">
                <a:solidFill>
                  <a:srgbClr val="002060"/>
                </a:solidFill>
              </a:rPr>
              <a:t>);</a:t>
            </a:r>
            <a:endParaRPr lang="ru-RU" sz="3000" b="1" dirty="0">
              <a:solidFill>
                <a:srgbClr val="002060"/>
              </a:solidFill>
            </a:endParaRPr>
          </a:p>
          <a:p>
            <a:pPr lvl="0" algn="just">
              <a:lnSpc>
                <a:spcPct val="110000"/>
              </a:lnSpc>
            </a:pPr>
            <a:r>
              <a:rPr lang="ru-RU" sz="3000" b="1" dirty="0" smtClean="0">
                <a:solidFill>
                  <a:srgbClr val="FF0000"/>
                </a:solidFill>
              </a:rPr>
              <a:t>	</a:t>
            </a:r>
            <a:r>
              <a:rPr lang="ru-RU" sz="3000" b="1" dirty="0" smtClean="0">
                <a:solidFill>
                  <a:srgbClr val="002060"/>
                </a:solidFill>
              </a:rPr>
              <a:t>психологический </a:t>
            </a:r>
            <a:r>
              <a:rPr lang="ru-RU" sz="3000" b="1" dirty="0">
                <a:solidFill>
                  <a:srgbClr val="002060"/>
                </a:solidFill>
              </a:rPr>
              <a:t>климат в педагогическом</a:t>
            </a:r>
            <a:r>
              <a:rPr lang="ru-RU" sz="3000" b="1" dirty="0">
                <a:solidFill>
                  <a:srgbClr val="FF0000"/>
                </a:solidFill>
              </a:rPr>
              <a:t> </a:t>
            </a:r>
            <a:r>
              <a:rPr lang="ru-RU" sz="3000" b="1" dirty="0">
                <a:solidFill>
                  <a:srgbClr val="002060"/>
                </a:solidFill>
              </a:rPr>
              <a:t>коллективе (мотивация на работу, стиль руководства, традиции, атмосфера</a:t>
            </a:r>
            <a:r>
              <a:rPr lang="ru-RU" sz="3000" b="1" dirty="0" smtClean="0">
                <a:solidFill>
                  <a:srgbClr val="002060"/>
                </a:solidFill>
              </a:rPr>
              <a:t>)</a:t>
            </a:r>
            <a:endParaRPr lang="ru-RU" sz="3000" b="1" dirty="0">
              <a:solidFill>
                <a:srgbClr val="002060"/>
              </a:solidFill>
            </a:endParaRPr>
          </a:p>
          <a:p>
            <a:pPr algn="just"/>
            <a:r>
              <a:rPr lang="ru-RU" sz="3000" b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1426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лександр\Desktop\tsvetyshhiy-may-shablon-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isometricOffAxis1Righ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ru-RU" sz="8800" b="1" dirty="0" smtClean="0">
                <a:ln w="28575">
                  <a:solidFill>
                    <a:srgbClr val="0070C0"/>
                  </a:solidFill>
                </a:ln>
                <a:solidFill>
                  <a:srgbClr val="00B050"/>
                </a:solidFill>
              </a:rPr>
              <a:t>СПАСИБО  ЗА ВНИМАНИЕ   !!!</a:t>
            </a:r>
            <a:endParaRPr lang="ru-RU" sz="8800" b="1" dirty="0">
              <a:ln w="28575">
                <a:solidFill>
                  <a:srgbClr val="0070C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7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166</TotalTime>
  <Words>96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«Создание психологического комфорта в детском саду  для сохранения и укрепления психологического здоровья и развития личности ребенка»   </vt:lpstr>
      <vt:lpstr>ЗДОРОВЬЕ </vt:lpstr>
      <vt:lpstr>Последствия  психологического дискомфорта  для  ребенка: </vt:lpstr>
      <vt:lpstr>Презентация PowerPoint</vt:lpstr>
      <vt:lpstr>Психологическая   безопасность</vt:lpstr>
      <vt:lpstr>Структурные компоненты психологической безопасности : </vt:lpstr>
      <vt:lpstr>Система  организации  режима жизнедеятельности  воспитанников : </vt:lpstr>
      <vt:lpstr>Система  организации межличностных  отношений  в  ДОУ: </vt:lpstr>
      <vt:lpstr>СПАСИБО  ЗА ВНИМАНИЕ   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Физическое           эмоциональное                              духовное            интеллектуальное</dc:title>
  <dc:creator>Александр</dc:creator>
  <cp:lastModifiedBy>Александр</cp:lastModifiedBy>
  <cp:revision>21</cp:revision>
  <dcterms:created xsi:type="dcterms:W3CDTF">2016-01-21T13:24:33Z</dcterms:created>
  <dcterms:modified xsi:type="dcterms:W3CDTF">2016-09-18T14:51:58Z</dcterms:modified>
</cp:coreProperties>
</file>