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sldIdLst>
    <p:sldId id="256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67" r:id="rId14"/>
    <p:sldId id="264" r:id="rId15"/>
    <p:sldId id="269" r:id="rId16"/>
    <p:sldId id="270" r:id="rId17"/>
    <p:sldId id="271" r:id="rId18"/>
    <p:sldId id="272" r:id="rId19"/>
    <p:sldId id="273" r:id="rId20"/>
    <p:sldId id="26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6600"/>
    <a:srgbClr val="FFCC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46" autoAdjust="0"/>
  </p:normalViewPr>
  <p:slideViewPr>
    <p:cSldViewPr>
      <p:cViewPr varScale="1">
        <p:scale>
          <a:sx n="76" d="100"/>
          <a:sy n="76" d="100"/>
        </p:scale>
        <p:origin x="108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7A1FA-32C6-4C57-B9B4-D411DA14604E}" type="datetimeFigureOut">
              <a:rPr lang="ru-RU" smtClean="0"/>
              <a:t>18.09.2016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A3E58-E424-4453-B81F-5F9EE80D1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92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A3E58-E424-4453-B81F-5F9EE80D16B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9/18/2016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52" y="116632"/>
            <a:ext cx="4464496" cy="112647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ПЕДСОВЕТ</a:t>
            </a:r>
            <a:endParaRPr lang="en-U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1620" y="1700808"/>
            <a:ext cx="6400800" cy="1752600"/>
          </a:xfrm>
        </p:spPr>
        <p:txBody>
          <a:bodyPr/>
          <a:lstStyle/>
          <a:p>
            <a:r>
              <a:rPr lang="ru-RU" b="1" dirty="0">
                <a:solidFill>
                  <a:srgbClr val="FFCC00"/>
                </a:solidFill>
              </a:rPr>
              <a:t>УЧЕБНИК – НЕИЗМЕННАЯ ОСНОВА</a:t>
            </a:r>
          </a:p>
          <a:p>
            <a:r>
              <a:rPr lang="ru-RU" b="1" dirty="0">
                <a:solidFill>
                  <a:srgbClr val="FFCC00"/>
                </a:solidFill>
              </a:rPr>
              <a:t>ДЛЯ РАЗЛИЧНЫХ ВАРИАНТОВ УРОКА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5341858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29 ноября 2012 года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Приёмы 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техники 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активно-продуктивного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чтения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571" y="1772816"/>
            <a:ext cx="605901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•  Отсроченная отгадка</a:t>
            </a:r>
          </a:p>
          <a:p>
            <a:pPr marL="0" indent="0">
              <a:buNone/>
            </a:pPr>
            <a:r>
              <a:rPr lang="ru-RU" dirty="0" smtClean="0"/>
              <a:t>•  Оценка текста</a:t>
            </a:r>
          </a:p>
          <a:p>
            <a:pPr marL="0" indent="0">
              <a:buNone/>
            </a:pPr>
            <a:r>
              <a:rPr lang="ru-RU" dirty="0" smtClean="0"/>
              <a:t>•  Задай вопрос</a:t>
            </a:r>
          </a:p>
          <a:p>
            <a:pPr marL="0" indent="0">
              <a:buNone/>
            </a:pPr>
            <a:r>
              <a:rPr lang="ru-RU" dirty="0" smtClean="0"/>
              <a:t>•  Составь задание</a:t>
            </a:r>
          </a:p>
          <a:p>
            <a:pPr marL="0" indent="0">
              <a:buNone/>
            </a:pPr>
            <a:r>
              <a:rPr lang="ru-RU" dirty="0" smtClean="0"/>
              <a:t>•  Кубик </a:t>
            </a:r>
            <a:r>
              <a:rPr lang="ru-RU" dirty="0" err="1" smtClean="0"/>
              <a:t>Блума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•  Аналитик</a:t>
            </a:r>
          </a:p>
          <a:p>
            <a:pPr marL="0" indent="0">
              <a:buNone/>
            </a:pPr>
            <a:r>
              <a:rPr lang="ru-RU" dirty="0" smtClean="0"/>
              <a:t>•  Приём </a:t>
            </a:r>
            <a:r>
              <a:rPr lang="ru-RU" sz="2800" dirty="0" smtClean="0"/>
              <a:t>ДРАМОГЕРМЕНЕВТИКА</a:t>
            </a:r>
          </a:p>
          <a:p>
            <a:pPr marL="0" indent="0">
              <a:buNone/>
            </a:pPr>
            <a:r>
              <a:rPr lang="ru-RU" dirty="0" smtClean="0"/>
              <a:t>•  Пометки </a:t>
            </a:r>
            <a:r>
              <a:rPr lang="ru-RU" dirty="0"/>
              <a:t>на полях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198" y="1988840"/>
            <a:ext cx="1529373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43" y="3429000"/>
            <a:ext cx="1446881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43" y="5373216"/>
            <a:ext cx="14287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391" y="1718860"/>
            <a:ext cx="1367344" cy="1568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391" y="3573016"/>
            <a:ext cx="142875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191" y="5085184"/>
            <a:ext cx="137795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12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Особое место при работе с учебником занимают </a:t>
            </a:r>
            <a:r>
              <a:rPr lang="ru-RU" sz="2800" b="1" dirty="0" err="1">
                <a:solidFill>
                  <a:schemeClr val="tx2">
                    <a:lumMod val="50000"/>
                  </a:schemeClr>
                </a:solidFill>
              </a:rPr>
              <a:t>общеучебные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 умения учащихся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1</a:t>
            </a:r>
            <a:r>
              <a:rPr lang="ru-RU" dirty="0"/>
              <a:t>. Ориентирование в учебнике (найти нужную страницу, упражнение, текст и т. д.).</a:t>
            </a:r>
          </a:p>
          <a:p>
            <a:pPr marL="0" indent="0">
              <a:buNone/>
            </a:pPr>
            <a:r>
              <a:rPr lang="ru-RU" dirty="0" smtClean="0"/>
              <a:t>     2</a:t>
            </a:r>
            <a:r>
              <a:rPr lang="ru-RU" dirty="0"/>
              <a:t>. Восприятие задания (что делать, когда это изучалось, основные этапы выполнения задания и т. д.).</a:t>
            </a:r>
          </a:p>
          <a:p>
            <a:pPr marL="0" indent="0">
              <a:buNone/>
            </a:pPr>
            <a:r>
              <a:rPr lang="ru-RU" dirty="0" smtClean="0"/>
              <a:t>     3</a:t>
            </a:r>
            <a:r>
              <a:rPr lang="ru-RU" dirty="0"/>
              <a:t>. Выполнение задания (сюда же входит проверка).</a:t>
            </a:r>
          </a:p>
          <a:p>
            <a:pPr marL="0" indent="0">
              <a:buNone/>
            </a:pPr>
            <a:r>
              <a:rPr lang="ru-RU" dirty="0" smtClean="0"/>
              <a:t>     4</a:t>
            </a:r>
            <a:r>
              <a:rPr lang="ru-RU" dirty="0"/>
              <a:t>. Работа с текстом (соответствие теме, нахождение ключевых моментов, подобные задания и т. д.).</a:t>
            </a:r>
          </a:p>
          <a:p>
            <a:pPr marL="0" indent="0">
              <a:buNone/>
            </a:pPr>
            <a:r>
              <a:rPr lang="ru-RU" dirty="0" smtClean="0"/>
              <a:t>     5</a:t>
            </a:r>
            <a:r>
              <a:rPr lang="ru-RU" dirty="0"/>
              <a:t>. Выполнение заданий с ориентированием на условные обозначения (выделение текста с помощью цвета, штрихов, рамок и другие обозначения).</a:t>
            </a:r>
          </a:p>
          <a:p>
            <a:pPr marL="0" indent="0">
              <a:buNone/>
            </a:pPr>
            <a:r>
              <a:rPr lang="ru-RU" dirty="0" smtClean="0"/>
              <a:t>     6</a:t>
            </a:r>
            <a:r>
              <a:rPr lang="ru-RU" dirty="0"/>
              <a:t>. Работа со словарем.</a:t>
            </a:r>
          </a:p>
          <a:p>
            <a:pPr marL="0" indent="0">
              <a:buNone/>
            </a:pPr>
            <a:r>
              <a:rPr lang="ru-RU" dirty="0" smtClean="0"/>
              <a:t>     7</a:t>
            </a:r>
            <a:r>
              <a:rPr lang="ru-RU" dirty="0"/>
              <a:t>. Работа с дополнительной литературой (для самостоятельного изучения).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649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11659"/>
            <a:ext cx="6048672" cy="70609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Наше мнение 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29408"/>
            <a:ext cx="8424936" cy="49959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1.   Довольны </a:t>
            </a:r>
            <a:r>
              <a:rPr lang="ru-RU" sz="4500" b="1" dirty="0">
                <a:solidFill>
                  <a:srgbClr val="FFFF00"/>
                </a:solidFill>
              </a:rPr>
              <a:t>ли вы учебником?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chemeClr val="bg2"/>
                </a:solidFill>
              </a:rPr>
              <a:t>                                               Да </a:t>
            </a:r>
            <a:r>
              <a:rPr lang="ru-RU" sz="4500" dirty="0">
                <a:solidFill>
                  <a:schemeClr val="bg2"/>
                </a:solidFill>
              </a:rPr>
              <a:t>– 7,  не совсем – 18, нет – 2, </a:t>
            </a:r>
            <a:endParaRPr lang="ru-RU" sz="4500" dirty="0" smtClean="0">
              <a:solidFill>
                <a:schemeClr val="bg2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2.   Как </a:t>
            </a:r>
            <a:r>
              <a:rPr lang="ru-RU" sz="4500" b="1" dirty="0">
                <a:solidFill>
                  <a:srgbClr val="FFFF00"/>
                </a:solidFill>
              </a:rPr>
              <a:t>часто вы используете учебник на уроке?</a:t>
            </a:r>
          </a:p>
          <a:p>
            <a:pPr marL="0" indent="0">
              <a:buNone/>
            </a:pPr>
            <a:r>
              <a:rPr lang="ru-RU" sz="4500" dirty="0" smtClean="0"/>
              <a:t>                                               </a:t>
            </a:r>
            <a:r>
              <a:rPr lang="ru-RU" sz="4500" dirty="0" smtClean="0">
                <a:solidFill>
                  <a:schemeClr val="bg1"/>
                </a:solidFill>
              </a:rPr>
              <a:t>Каждый </a:t>
            </a:r>
            <a:r>
              <a:rPr lang="ru-RU" sz="4500" dirty="0">
                <a:solidFill>
                  <a:schemeClr val="bg1"/>
                </a:solidFill>
              </a:rPr>
              <a:t>урок – 21, иногда </a:t>
            </a:r>
            <a:r>
              <a:rPr lang="ru-RU" sz="4500" dirty="0" smtClean="0">
                <a:solidFill>
                  <a:schemeClr val="bg1"/>
                </a:solidFill>
              </a:rPr>
              <a:t>- 8</a:t>
            </a:r>
            <a:endParaRPr lang="ru-RU" sz="4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3.   Если </a:t>
            </a:r>
            <a:r>
              <a:rPr lang="ru-RU" sz="4500" b="1" dirty="0">
                <a:solidFill>
                  <a:srgbClr val="FFFF00"/>
                </a:solidFill>
              </a:rPr>
              <a:t>у вас система работы с учебником?</a:t>
            </a:r>
          </a:p>
          <a:p>
            <a:pPr marL="0" indent="0">
              <a:buNone/>
            </a:pPr>
            <a:r>
              <a:rPr lang="ru-RU" sz="4500" dirty="0" smtClean="0"/>
              <a:t>                                              </a:t>
            </a:r>
            <a:r>
              <a:rPr lang="ru-RU" sz="4500" dirty="0" smtClean="0">
                <a:solidFill>
                  <a:schemeClr val="bg1"/>
                </a:solidFill>
              </a:rPr>
              <a:t>Да </a:t>
            </a:r>
            <a:r>
              <a:rPr lang="ru-RU" sz="4500" dirty="0">
                <a:solidFill>
                  <a:schemeClr val="bg1"/>
                </a:solidFill>
              </a:rPr>
              <a:t>-23, в поиске – </a:t>
            </a:r>
            <a:r>
              <a:rPr lang="ru-RU" sz="4500" dirty="0" smtClean="0">
                <a:solidFill>
                  <a:schemeClr val="bg1"/>
                </a:solidFill>
              </a:rPr>
              <a:t>6</a:t>
            </a:r>
            <a:endParaRPr lang="ru-RU" sz="4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4.   Можно </a:t>
            </a:r>
            <a:r>
              <a:rPr lang="ru-RU" sz="4500" b="1" dirty="0">
                <a:solidFill>
                  <a:srgbClr val="FFFF00"/>
                </a:solidFill>
              </a:rPr>
              <a:t>ли провести урок без учебника?</a:t>
            </a:r>
          </a:p>
          <a:p>
            <a:pPr marL="0" indent="0">
              <a:buNone/>
            </a:pPr>
            <a:r>
              <a:rPr lang="ru-RU" sz="4500" dirty="0" smtClean="0"/>
              <a:t>                                             </a:t>
            </a:r>
            <a:r>
              <a:rPr lang="ru-RU" sz="4500" dirty="0" smtClean="0">
                <a:solidFill>
                  <a:schemeClr val="bg1"/>
                </a:solidFill>
              </a:rPr>
              <a:t>Да </a:t>
            </a:r>
            <a:r>
              <a:rPr lang="ru-RU" sz="4500" dirty="0">
                <a:solidFill>
                  <a:schemeClr val="bg1"/>
                </a:solidFill>
              </a:rPr>
              <a:t>– 9,  иногда – 14, нет – </a:t>
            </a:r>
            <a:r>
              <a:rPr lang="ru-RU" sz="4500" dirty="0" smtClean="0">
                <a:solidFill>
                  <a:schemeClr val="bg1"/>
                </a:solidFill>
              </a:rPr>
              <a:t>6</a:t>
            </a:r>
            <a:endParaRPr lang="ru-RU" sz="45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5.  Можно </a:t>
            </a:r>
            <a:r>
              <a:rPr lang="ru-RU" sz="4500" b="1" dirty="0">
                <a:solidFill>
                  <a:srgbClr val="FFFF00"/>
                </a:solidFill>
              </a:rPr>
              <a:t>ли усвоить материал без учебника?</a:t>
            </a:r>
          </a:p>
          <a:p>
            <a:pPr marL="0" indent="0">
              <a:buNone/>
            </a:pPr>
            <a:r>
              <a:rPr lang="ru-RU" sz="4500" dirty="0" smtClean="0">
                <a:solidFill>
                  <a:schemeClr val="bg1"/>
                </a:solidFill>
              </a:rPr>
              <a:t>                                            Да </a:t>
            </a:r>
            <a:r>
              <a:rPr lang="ru-RU" sz="4500" dirty="0">
                <a:solidFill>
                  <a:schemeClr val="bg1"/>
                </a:solidFill>
              </a:rPr>
              <a:t>– 3, некоторые темы – 15, нет – 10  </a:t>
            </a:r>
            <a:endParaRPr lang="ru-RU" sz="45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500" b="1" dirty="0" smtClean="0">
                <a:solidFill>
                  <a:srgbClr val="FFFF00"/>
                </a:solidFill>
              </a:rPr>
              <a:t>6.   Умеют ли дети работать с учебником?</a:t>
            </a:r>
          </a:p>
          <a:p>
            <a:pPr marL="0" indent="0">
              <a:buNone/>
            </a:pPr>
            <a:r>
              <a:rPr lang="ru-RU" sz="4500" dirty="0" smtClean="0"/>
              <a:t>                                             </a:t>
            </a:r>
            <a:r>
              <a:rPr lang="ru-RU" sz="4500" dirty="0" smtClean="0">
                <a:solidFill>
                  <a:schemeClr val="bg1"/>
                </a:solidFill>
              </a:rPr>
              <a:t>Да – , не все - , нет – </a:t>
            </a:r>
          </a:p>
          <a:p>
            <a:endParaRPr lang="ru-RU" dirty="0"/>
          </a:p>
        </p:txBody>
      </p:sp>
      <p:pic>
        <p:nvPicPr>
          <p:cNvPr id="3074" name="Picture 2" descr="C:\Users\Саша\Desktop\пдсовет учебник\картинки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136815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33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5770984" cy="1143000"/>
          </a:xfrm>
        </p:spPr>
        <p:txBody>
          <a:bodyPr>
            <a:normAutofit/>
          </a:bodyPr>
          <a:lstStyle/>
          <a:p>
            <a:r>
              <a:rPr lang="ru-RU" sz="2800" b="1" dirty="0"/>
              <a:t>Наше мнение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7.   Что </a:t>
            </a:r>
            <a:r>
              <a:rPr lang="ru-RU" sz="3600" b="1" dirty="0">
                <a:solidFill>
                  <a:srgbClr val="FFFF00"/>
                </a:solidFill>
              </a:rPr>
              <a:t>бы вы изменили в учебниках по вашему предмету?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- </a:t>
            </a:r>
            <a:r>
              <a:rPr lang="ru-RU" b="1" dirty="0">
                <a:solidFill>
                  <a:schemeClr val="bg1"/>
                </a:solidFill>
              </a:rPr>
              <a:t>Сократить теорию – 5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- Добавить теоретический материал – 1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- Добавить практический  материал – 13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- Изменить теоретический материал – 12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- Дополнить схемами, таблицами, рисунками – 13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bg1"/>
                </a:solidFill>
              </a:rPr>
              <a:t>Оставить </a:t>
            </a:r>
            <a:r>
              <a:rPr lang="ru-RU" b="1" dirty="0">
                <a:solidFill>
                  <a:schemeClr val="bg1"/>
                </a:solidFill>
              </a:rPr>
              <a:t>без изменений – </a:t>
            </a:r>
            <a:r>
              <a:rPr lang="ru-RU" b="1" dirty="0" smtClean="0">
                <a:solidFill>
                  <a:schemeClr val="bg1"/>
                </a:solidFill>
              </a:rPr>
              <a:t>2</a:t>
            </a:r>
          </a:p>
          <a:p>
            <a:pPr>
              <a:buFontTx/>
              <a:buChar char="-"/>
            </a:pPr>
            <a:endParaRPr lang="ru-RU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8.   Каким </a:t>
            </a:r>
            <a:r>
              <a:rPr lang="ru-RU" sz="3600" b="1" dirty="0">
                <a:solidFill>
                  <a:srgbClr val="FFFF00"/>
                </a:solidFill>
              </a:rPr>
              <a:t>вы видите идеальный учебник?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Изложен доступно, в соответствии с </a:t>
            </a:r>
            <a:r>
              <a:rPr lang="ru-RU" b="1" dirty="0" err="1">
                <a:solidFill>
                  <a:schemeClr val="bg1"/>
                </a:solidFill>
              </a:rPr>
              <a:t>возр</a:t>
            </a:r>
            <a:r>
              <a:rPr lang="ru-RU" b="1" dirty="0">
                <a:solidFill>
                  <a:schemeClr val="bg1"/>
                </a:solidFill>
              </a:rPr>
              <a:t>. особенностями – 23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Отвечает требованиям ЗУН – 19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Заставляет ученика открыть его и прочитать – 17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С яркими и эстетичными иллюстрациями – 16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Развивающий, дающий знания, необходимые ребенку в жизни – 5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</a:rPr>
              <a:t>Без ошибок, красочный, на хорошей бумаге, который приятно взять в руки – 17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136525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27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100" b="1" dirty="0" smtClean="0">
                <a:latin typeface="Times New Roman" pitchFamily="18" charset="0"/>
              </a:rPr>
              <a:t>Задачи:</a:t>
            </a:r>
            <a:endParaRPr lang="ru-RU" sz="4000" dirty="0" smtClean="0">
              <a:latin typeface="Times New Roman" pitchFamily="18" charset="0"/>
            </a:endParaRP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516562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 Использовать  различные формы и приемы работы с учебником при обучении чтению, говорению, письму, решению примеров, задач, упражнений.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 Используя материал учебника, научить учащихся работе с текстом учебника (делить его на части, составлять план для пересказа, ставить вопросы, искать ключевые слова, составлять диалоги на его основе, решать учебные задачи, составлять схемы, планы).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 Побуждать ученика к самостоятельному приобретению знаний, научите его использовать сноски, комментарии, словарь, справочник.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dirty="0" smtClean="0"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>
                <a:latin typeface="Times New Roman" pitchFamily="18" charset="0"/>
              </a:rPr>
              <a:t> Дифференцируйте задания, учитывая разный уровень подготовки учащихся, с целью подбора доступных для слабых учащихся.</a:t>
            </a:r>
          </a:p>
        </p:txBody>
      </p:sp>
      <p:pic>
        <p:nvPicPr>
          <p:cNvPr id="17412" name="Picture 5" descr="j02920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60648"/>
            <a:ext cx="1296144" cy="116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Саша\Desktop\пдсовет учебник\картинки\j023826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12330"/>
            <a:ext cx="2160240" cy="1274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82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Comic Sans MS" pitchFamily="66" charset="0"/>
              </a:rPr>
              <a:t>Итог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700808"/>
            <a:ext cx="771525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   </a:t>
            </a:r>
            <a:r>
              <a:rPr lang="ru-RU" b="1" dirty="0" err="1" smtClean="0">
                <a:solidFill>
                  <a:srgbClr val="FFFF00"/>
                </a:solidFill>
                <a:latin typeface="Comic Sans MS" pitchFamily="66" charset="0"/>
              </a:rPr>
              <a:t>Синквейн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ru-RU" sz="2800" dirty="0" smtClean="0"/>
              <a:t>–  стихотворение, которое требует синтеза информации и материала в кратких выражениях     </a:t>
            </a:r>
          </a:p>
          <a:p>
            <a:pPr eaLnBrk="1" hangingPunct="1">
              <a:buFontTx/>
              <a:buNone/>
            </a:pPr>
            <a:r>
              <a:rPr lang="ru-RU" sz="2800" dirty="0"/>
              <a:t> </a:t>
            </a:r>
            <a:r>
              <a:rPr lang="ru-RU" sz="2800" dirty="0" smtClean="0"/>
              <a:t>    От французского слова – 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«пять»</a:t>
            </a:r>
            <a:endParaRPr lang="ru-RU" sz="1400" dirty="0" smtClean="0"/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   </a:t>
            </a:r>
            <a:r>
              <a:rPr lang="ru-RU" b="1" dirty="0" err="1" smtClean="0">
                <a:solidFill>
                  <a:srgbClr val="FFFF00"/>
                </a:solidFill>
                <a:latin typeface="Comic Sans MS" pitchFamily="66" charset="0"/>
              </a:rPr>
              <a:t>Синквейн</a:t>
            </a:r>
            <a:r>
              <a:rPr lang="ru-RU" sz="2800" dirty="0" smtClean="0"/>
              <a:t> –  5 строк без рифмы</a:t>
            </a:r>
          </a:p>
        </p:txBody>
      </p:sp>
      <p:pic>
        <p:nvPicPr>
          <p:cNvPr id="12293" name="Picture 11" descr="просмотр сведе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21088"/>
            <a:ext cx="2304256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01108"/>
            <a:ext cx="2357302" cy="2196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629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chemeClr val="tx1"/>
                </a:solidFill>
                <a:latin typeface="Comic Sans MS" pitchFamily="66" charset="0"/>
              </a:rPr>
              <a:t>Синквейн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772816"/>
            <a:ext cx="7931150" cy="46085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   </a:t>
            </a:r>
            <a:r>
              <a:rPr lang="ru-RU" sz="2800" b="1" dirty="0" smtClean="0">
                <a:latin typeface="Comic Sans MS" pitchFamily="66" charset="0"/>
              </a:rPr>
              <a:t>1. Тема</a:t>
            </a:r>
            <a:r>
              <a:rPr lang="ru-RU" sz="2800" dirty="0" smtClean="0">
                <a:latin typeface="Comic Sans MS" pitchFamily="66" charset="0"/>
              </a:rPr>
              <a:t> (существительное)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  2. Два прилагательных (</a:t>
            </a:r>
            <a:r>
              <a:rPr lang="ru-RU" sz="2800" dirty="0" smtClean="0">
                <a:latin typeface="Comic Sans MS" pitchFamily="66" charset="0"/>
              </a:rPr>
              <a:t>которые   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       подходят к теме существительного)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   </a:t>
            </a:r>
            <a:r>
              <a:rPr lang="ru-RU" sz="2800" b="1" dirty="0" smtClean="0">
                <a:latin typeface="Comic Sans MS" pitchFamily="66" charset="0"/>
              </a:rPr>
              <a:t>3. Три глагола</a:t>
            </a:r>
            <a:r>
              <a:rPr lang="ru-RU" sz="2800" dirty="0" smtClean="0">
                <a:latin typeface="Comic Sans MS" pitchFamily="66" charset="0"/>
              </a:rPr>
              <a:t> (по теме)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  4. Осмысленная фраза </a:t>
            </a:r>
            <a:r>
              <a:rPr lang="ru-RU" sz="2800" dirty="0" smtClean="0">
                <a:latin typeface="Comic Sans MS" pitchFamily="66" charset="0"/>
              </a:rPr>
              <a:t>на данную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        тему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latin typeface="Comic Sans MS" pitchFamily="66" charset="0"/>
              </a:rPr>
              <a:t>  5. Резюме к теме</a:t>
            </a:r>
            <a:r>
              <a:rPr lang="ru-RU" sz="2800" dirty="0" smtClean="0">
                <a:latin typeface="Comic Sans MS" pitchFamily="66" charset="0"/>
              </a:rPr>
              <a:t> (желательно </a:t>
            </a:r>
          </a:p>
          <a:p>
            <a:pPr eaLnBrk="1" hangingPunct="1"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        1 слово или словосочетание)</a:t>
            </a:r>
          </a:p>
        </p:txBody>
      </p:sp>
      <p:pic>
        <p:nvPicPr>
          <p:cNvPr id="13316" name="Picture 5" descr="просмотр сведени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85184"/>
            <a:ext cx="1512888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152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1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10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10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50658"/>
            <a:ext cx="8232915" cy="6174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99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На педсовете выступают: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96855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1.  Эффективные </a:t>
            </a:r>
            <a:r>
              <a:rPr lang="ru-RU" dirty="0"/>
              <a:t>приемы и формы работы с учебником  на уроке во время обучения учащихся. (</a:t>
            </a:r>
            <a:r>
              <a:rPr lang="ru-RU" dirty="0" err="1"/>
              <a:t>Забара</a:t>
            </a:r>
            <a:r>
              <a:rPr lang="ru-RU" dirty="0"/>
              <a:t> Г.Н.)</a:t>
            </a:r>
          </a:p>
          <a:p>
            <a:pPr marL="0" indent="0">
              <a:buNone/>
            </a:pPr>
            <a:r>
              <a:rPr lang="ru-RU" dirty="0" smtClean="0"/>
              <a:t>     2.  Система </a:t>
            </a:r>
            <a:r>
              <a:rPr lang="ru-RU" dirty="0"/>
              <a:t>работы учителя начальных классов по привитию читательского интереса ребенку</a:t>
            </a:r>
            <a:r>
              <a:rPr lang="ru-RU" dirty="0" smtClean="0"/>
              <a:t>.   </a:t>
            </a:r>
            <a:r>
              <a:rPr lang="ru-RU" dirty="0"/>
              <a:t>(Пономаренко Л.Н.)</a:t>
            </a:r>
          </a:p>
          <a:p>
            <a:pPr marL="0" indent="0">
              <a:buNone/>
            </a:pPr>
            <a:r>
              <a:rPr lang="ru-RU" dirty="0" smtClean="0"/>
              <a:t>     3.  Умение </a:t>
            </a:r>
            <a:r>
              <a:rPr lang="ru-RU" dirty="0"/>
              <a:t>самостоятельно приобретать знания, умения и </a:t>
            </a:r>
            <a:r>
              <a:rPr lang="ru-RU" dirty="0" smtClean="0"/>
              <a:t>навыки</a:t>
            </a:r>
            <a:r>
              <a:rPr lang="ru-RU" dirty="0"/>
              <a:t>, организация работы по ликвидации пробелов в знаниях </a:t>
            </a:r>
            <a:r>
              <a:rPr lang="ru-RU" dirty="0" smtClean="0"/>
              <a:t>обучающихся  </a:t>
            </a:r>
            <a:r>
              <a:rPr lang="ru-RU" dirty="0"/>
              <a:t>с использованием учебника. Работа с учебниками ФГОС.  </a:t>
            </a:r>
            <a:r>
              <a:rPr lang="ru-RU" dirty="0" smtClean="0"/>
              <a:t> (</a:t>
            </a:r>
            <a:r>
              <a:rPr lang="ru-RU" dirty="0"/>
              <a:t>Дворкина А.В., Сафонова Е.В.)</a:t>
            </a:r>
          </a:p>
          <a:p>
            <a:pPr marL="0" indent="0">
              <a:buNone/>
            </a:pPr>
            <a:r>
              <a:rPr lang="ru-RU" dirty="0" smtClean="0"/>
              <a:t>    4.  Роль  </a:t>
            </a:r>
            <a:r>
              <a:rPr lang="ru-RU" dirty="0"/>
              <a:t>учебников и художественной литературы при выполнении домашних заданий и подготовке к урокам. (Смирнова М.А.)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Многочисленные  определения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школьного учебника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dirty="0" smtClean="0"/>
              <a:t>•   </a:t>
            </a:r>
            <a:r>
              <a:rPr lang="ru-RU" sz="4500" dirty="0" smtClean="0"/>
              <a:t>учебник </a:t>
            </a:r>
            <a:r>
              <a:rPr lang="ru-RU" sz="4500" dirty="0"/>
              <a:t>— это книга, содержащая в себе научное, последовательное, доступное для учащихся изложение содержания учебного предмета, соответствующее программе и требованиям </a:t>
            </a:r>
            <a:r>
              <a:rPr lang="ru-RU" sz="4500" dirty="0" smtClean="0"/>
              <a:t>дидактики;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форма фиксации содержания, проекция целостной деятельности обучения, в которой запрограммирована деятельность учителя и </a:t>
            </a:r>
            <a:r>
              <a:rPr lang="ru-RU" sz="4500" dirty="0" smtClean="0"/>
              <a:t>учащихся;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массовая учебная книга, излагающая предметное содержание образования и определяющая виды деятельности, предназначенные школьной программой для обязательного усвоения учащимися с учетом их возрастных или иных </a:t>
            </a:r>
            <a:r>
              <a:rPr lang="ru-RU" sz="4500" dirty="0" smtClean="0"/>
              <a:t>особенностей;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комплексная информационная модель, отображающая четыре элемента педагогической системы — цели обучения, содержание обучения, дидактические процессы, определенные организационные формы обучения, </a:t>
            </a:r>
            <a:endParaRPr lang="ru-RU" sz="4500" dirty="0" smtClean="0"/>
          </a:p>
          <a:p>
            <a:pPr marL="0" indent="0">
              <a:buNone/>
            </a:pPr>
            <a:r>
              <a:rPr lang="ru-RU" sz="4500" dirty="0" smtClean="0"/>
              <a:t>— </a:t>
            </a:r>
            <a:r>
              <a:rPr lang="ru-RU" sz="4500" dirty="0"/>
              <a:t>и позволяющая воспроизвести их на </a:t>
            </a:r>
            <a:r>
              <a:rPr lang="ru-RU" sz="4500" dirty="0" smtClean="0"/>
              <a:t>практике;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средство усвоения содержания </a:t>
            </a:r>
            <a:r>
              <a:rPr lang="ru-RU" sz="4500" dirty="0" smtClean="0"/>
              <a:t>образования;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проектируемая цель </a:t>
            </a:r>
            <a:r>
              <a:rPr lang="ru-RU" sz="4500" dirty="0" smtClean="0"/>
              <a:t>обучения; </a:t>
            </a:r>
            <a:endParaRPr lang="ru-RU" sz="4500" dirty="0"/>
          </a:p>
          <a:p>
            <a:pPr marL="0" indent="0">
              <a:buNone/>
            </a:pPr>
            <a:r>
              <a:rPr lang="ru-RU" sz="4500" dirty="0" smtClean="0"/>
              <a:t>•   учебник </a:t>
            </a:r>
            <a:r>
              <a:rPr lang="ru-RU" sz="4500" dirty="0"/>
              <a:t>— развернутая во времени и пространстве содержательная программа деятельности обучения, построенная как последовательное приближение к реализации целей учебного предмета с помощью дидактических средств управления познавательной деятельностью учащихся и организацией процесса </a:t>
            </a:r>
            <a:r>
              <a:rPr lang="ru-RU" sz="4500" dirty="0" smtClean="0"/>
              <a:t>усвоения.</a:t>
            </a:r>
            <a:endParaRPr lang="ru-RU" sz="4500" dirty="0"/>
          </a:p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60648"/>
            <a:ext cx="1296144" cy="1070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323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224" y="2348880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Основные функции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учебника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: 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760" y="3249669"/>
            <a:ext cx="4248472" cy="2448272"/>
          </a:xfrm>
        </p:spPr>
        <p:txBody>
          <a:bodyPr>
            <a:normAutofit/>
          </a:bodyPr>
          <a:lstStyle/>
          <a:p>
            <a:r>
              <a:rPr lang="ru-RU" dirty="0"/>
              <a:t>информационная, </a:t>
            </a:r>
          </a:p>
          <a:p>
            <a:r>
              <a:rPr lang="ru-RU" dirty="0"/>
              <a:t>трансформационная, </a:t>
            </a:r>
          </a:p>
          <a:p>
            <a:r>
              <a:rPr lang="ru-RU" dirty="0"/>
              <a:t>систематизирующая, </a:t>
            </a:r>
          </a:p>
          <a:p>
            <a:r>
              <a:rPr lang="ru-RU" dirty="0"/>
              <a:t>воспитательная.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60648"/>
            <a:ext cx="763284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</a:t>
            </a:r>
            <a:r>
              <a:rPr lang="ru-RU" sz="2800" b="1" dirty="0" smtClean="0">
                <a:solidFill>
                  <a:srgbClr val="FFFF00"/>
                </a:solidFill>
              </a:rPr>
              <a:t>Школьный </a:t>
            </a:r>
            <a:r>
              <a:rPr lang="ru-RU" sz="2800" b="1" dirty="0">
                <a:solidFill>
                  <a:srgbClr val="FFFF00"/>
                </a:solidFill>
              </a:rPr>
              <a:t>учебник – это специальная книга, излагающая основы научных знаний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 </a:t>
            </a:r>
            <a:r>
              <a:rPr lang="ru-RU" sz="2800" b="1" dirty="0">
                <a:solidFill>
                  <a:srgbClr val="FFFF00"/>
                </a:solidFill>
              </a:rPr>
              <a:t>предметам, предназначенная для достижения учебных целей.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705690"/>
            <a:ext cx="432048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5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Учебник предназначен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для учащихся,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            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для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учителя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83568" y="2852936"/>
            <a:ext cx="3672408" cy="2232248"/>
          </a:xfrm>
          <a:prstGeom prst="ellipse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Источник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информации,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справочное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пособием,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средство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овладения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умениями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788024" y="2881791"/>
            <a:ext cx="3816424" cy="2203393"/>
          </a:xfrm>
          <a:prstGeom prst="ellipse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Источник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методической системы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519772" y="1462836"/>
            <a:ext cx="540060" cy="1440160"/>
          </a:xfrm>
          <a:prstGeom prst="downArrow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62836"/>
            <a:ext cx="60325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228" y="4974117"/>
            <a:ext cx="1435839" cy="171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2107506" cy="1572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206498"/>
            <a:ext cx="24479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08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Основные компоненты методической 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системы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для оптимального 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эффективного  решения  учебных задач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1</a:t>
            </a:r>
            <a:r>
              <a:rPr lang="ru-RU" dirty="0"/>
              <a:t>. Использование разнообразных способов и форм предъявления информации, подачи нового материала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2</a:t>
            </a:r>
            <a:r>
              <a:rPr lang="ru-RU" dirty="0"/>
              <a:t>. Разграничение материала по степени его важности для овладения изучаемой темой в целом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3</a:t>
            </a:r>
            <a:r>
              <a:rPr lang="ru-RU" dirty="0"/>
              <a:t>. Наличие материалов, с помощью которых школьники обучаются способам деятельности (образцы рассуждений, способы применения правил, образцы разбора и т. п</a:t>
            </a:r>
            <a:r>
              <a:rPr lang="ru-RU" dirty="0" smtClean="0"/>
              <a:t>.).</a:t>
            </a:r>
          </a:p>
          <a:p>
            <a:pPr marL="0" indent="0">
              <a:buNone/>
            </a:pPr>
            <a:r>
              <a:rPr lang="ru-RU" dirty="0" smtClean="0"/>
              <a:t>     4</a:t>
            </a:r>
            <a:r>
              <a:rPr lang="ru-RU" dirty="0"/>
              <a:t>. Наличие в учебниках упражнений, направленных на формирование и совершенствование всех предусмотренных программой специальных умений и навыков.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5</a:t>
            </a:r>
            <a:r>
              <a:rPr lang="ru-RU" dirty="0"/>
              <a:t>. Обеспечение регулярного повторения и систематизации пройденного материала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6</a:t>
            </a:r>
            <a:r>
              <a:rPr lang="ru-RU" dirty="0"/>
              <a:t>. Наличие в учебниках разнообразного наглядного материала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7.Наличие </a:t>
            </a:r>
            <a:r>
              <a:rPr lang="ru-RU" dirty="0"/>
              <a:t>материалов, с помощью которых у школьников формируются общепредметные умения</a:t>
            </a:r>
          </a:p>
        </p:txBody>
      </p:sp>
    </p:spTree>
    <p:extLst>
      <p:ext uri="{BB962C8B-B14F-4D97-AF65-F5344CB8AC3E}">
        <p14:creationId xmlns:p14="http://schemas.microsoft.com/office/powerpoint/2010/main" val="11444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Техника активно-продуктивного чтения или </a:t>
            </a:r>
            <a:br>
              <a:rPr lang="ru-RU" sz="2800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как организовать работу с учебником на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уроке</a:t>
            </a:r>
            <a:endParaRPr lang="ru-RU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93216"/>
            <a:ext cx="8147248" cy="3096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Самостоятельное чтение </a:t>
            </a:r>
            <a:r>
              <a:rPr lang="ru-RU" dirty="0" smtClean="0"/>
              <a:t>-</a:t>
            </a:r>
          </a:p>
          <a:p>
            <a:pPr marL="0" indent="0">
              <a:buNone/>
            </a:pPr>
            <a:r>
              <a:rPr lang="ru-RU" dirty="0" smtClean="0"/>
              <a:t>                                                увлекательное </a:t>
            </a:r>
            <a:r>
              <a:rPr lang="ru-RU" dirty="0"/>
              <a:t>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познавательное </a:t>
            </a:r>
            <a:r>
              <a:rPr lang="ru-RU" dirty="0"/>
              <a:t>дело.</a:t>
            </a:r>
          </a:p>
        </p:txBody>
      </p:sp>
      <p:sp>
        <p:nvSpPr>
          <p:cNvPr id="4" name="Выгнутая влево стрелка 3"/>
          <p:cNvSpPr/>
          <p:nvPr/>
        </p:nvSpPr>
        <p:spPr>
          <a:xfrm rot="17557336">
            <a:off x="2573141" y="2543307"/>
            <a:ext cx="1739272" cy="3849428"/>
          </a:xfrm>
          <a:prstGeom prst="curved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22761" y="5877272"/>
            <a:ext cx="6120681" cy="646331"/>
          </a:xfrm>
          <a:prstGeom prst="rect">
            <a:avLst/>
          </a:prstGeom>
          <a:solidFill>
            <a:srgbClr val="FFFF99"/>
          </a:solidFill>
        </p:spPr>
        <p:txBody>
          <a:bodyPr wrap="square">
            <a:spAutoFit/>
          </a:bodyPr>
          <a:lstStyle/>
          <a:p>
            <a:r>
              <a:rPr lang="en-US" b="1" dirty="0"/>
              <a:t>http://didaktor.ru/texnika-aktivno-produktivnogo-chteniya-ili-kak-organizovat-rabotu-s-uchebnikom-na-uroke</a:t>
            </a:r>
            <a:endParaRPr lang="ru-RU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248980"/>
            <a:ext cx="1410157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64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764704"/>
            <a:ext cx="8064896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dirty="0"/>
              <a:t>По </a:t>
            </a:r>
            <a:r>
              <a:rPr lang="ru-RU" sz="3200" dirty="0" err="1"/>
              <a:t>рзелульаттам</a:t>
            </a:r>
            <a:r>
              <a:rPr lang="ru-RU" sz="3200" dirty="0"/>
              <a:t> </a:t>
            </a:r>
            <a:r>
              <a:rPr lang="ru-RU" sz="3200" dirty="0" err="1"/>
              <a:t>илссеовадний</a:t>
            </a:r>
            <a:r>
              <a:rPr lang="ru-RU" sz="3200" dirty="0"/>
              <a:t> </a:t>
            </a:r>
            <a:r>
              <a:rPr lang="ru-RU" sz="3200" dirty="0" err="1"/>
              <a:t>одонго</a:t>
            </a:r>
            <a:r>
              <a:rPr lang="ru-RU" sz="3200" dirty="0"/>
              <a:t> </a:t>
            </a:r>
            <a:r>
              <a:rPr lang="ru-RU" sz="3200" dirty="0" err="1"/>
              <a:t>анлигйсокго</a:t>
            </a:r>
            <a:r>
              <a:rPr lang="ru-RU" sz="3200" dirty="0"/>
              <a:t> </a:t>
            </a:r>
            <a:r>
              <a:rPr lang="ru-RU" sz="3200" dirty="0" err="1"/>
              <a:t>унвиертисета</a:t>
            </a:r>
            <a:r>
              <a:rPr lang="ru-RU" sz="3200" dirty="0"/>
              <a:t>, </a:t>
            </a:r>
            <a:r>
              <a:rPr lang="ru-RU" sz="3200" dirty="0" smtClean="0"/>
              <a:t>не </a:t>
            </a:r>
            <a:r>
              <a:rPr lang="ru-RU" sz="3200" dirty="0" err="1"/>
              <a:t>иеемт</a:t>
            </a:r>
            <a:r>
              <a:rPr lang="ru-RU" sz="3200" dirty="0"/>
              <a:t> </a:t>
            </a:r>
            <a:r>
              <a:rPr lang="ru-RU" sz="3200" dirty="0" err="1"/>
              <a:t>занчнеия</a:t>
            </a:r>
            <a:r>
              <a:rPr lang="ru-RU" sz="3200" dirty="0"/>
              <a:t>, в кокам </a:t>
            </a:r>
            <a:r>
              <a:rPr lang="ru-RU" sz="3200" dirty="0" err="1"/>
              <a:t>пряокде</a:t>
            </a:r>
            <a:r>
              <a:rPr lang="ru-RU" sz="3200" dirty="0"/>
              <a:t> </a:t>
            </a:r>
            <a:r>
              <a:rPr lang="ru-RU" sz="3200" dirty="0" err="1"/>
              <a:t>рсапожолены</a:t>
            </a:r>
            <a:r>
              <a:rPr lang="ru-RU" sz="3200" dirty="0"/>
              <a:t> </a:t>
            </a:r>
            <a:r>
              <a:rPr lang="ru-RU" sz="3200" dirty="0" err="1"/>
              <a:t>бкувы</a:t>
            </a:r>
            <a:r>
              <a:rPr lang="ru-RU" sz="3200" dirty="0"/>
              <a:t> в </a:t>
            </a:r>
            <a:r>
              <a:rPr lang="ru-RU" sz="3200" dirty="0" err="1"/>
              <a:t>солве</a:t>
            </a:r>
            <a:r>
              <a:rPr lang="ru-RU" sz="3200" dirty="0"/>
              <a:t>. </a:t>
            </a:r>
            <a:r>
              <a:rPr lang="ru-RU" sz="3200" dirty="0" err="1" smtClean="0"/>
              <a:t>Галвоне</a:t>
            </a:r>
            <a:r>
              <a:rPr lang="ru-RU" sz="3200" dirty="0"/>
              <a:t>, </a:t>
            </a:r>
            <a:r>
              <a:rPr lang="ru-RU" sz="3200" dirty="0" err="1"/>
              <a:t>чотбы</a:t>
            </a:r>
            <a:r>
              <a:rPr lang="ru-RU" sz="3200" dirty="0"/>
              <a:t> </a:t>
            </a:r>
            <a:r>
              <a:rPr lang="ru-RU" sz="3200" dirty="0" err="1"/>
              <a:t>преавя</a:t>
            </a:r>
            <a:r>
              <a:rPr lang="ru-RU" sz="3200" dirty="0"/>
              <a:t> и </a:t>
            </a:r>
            <a:r>
              <a:rPr lang="ru-RU" sz="3200" dirty="0" err="1"/>
              <a:t>пслоендяя</a:t>
            </a:r>
            <a:r>
              <a:rPr lang="ru-RU" sz="3200" dirty="0"/>
              <a:t> </a:t>
            </a:r>
            <a:r>
              <a:rPr lang="ru-RU" sz="3200" dirty="0" err="1"/>
              <a:t>бквуы</a:t>
            </a:r>
            <a:r>
              <a:rPr lang="ru-RU" sz="3200" dirty="0"/>
              <a:t> </a:t>
            </a:r>
            <a:r>
              <a:rPr lang="ru-RU" sz="3200" dirty="0" err="1"/>
              <a:t>блыи</a:t>
            </a:r>
            <a:r>
              <a:rPr lang="ru-RU" sz="3200" dirty="0"/>
              <a:t> на </a:t>
            </a:r>
            <a:r>
              <a:rPr lang="ru-RU" sz="3200" dirty="0" err="1"/>
              <a:t>мсете</a:t>
            </a:r>
            <a:r>
              <a:rPr lang="ru-RU" sz="3200" dirty="0"/>
              <a:t>. </a:t>
            </a:r>
            <a:endParaRPr lang="ru-RU" sz="3200" dirty="0" smtClean="0"/>
          </a:p>
          <a:p>
            <a:r>
              <a:rPr lang="ru-RU" sz="3200" dirty="0" err="1" smtClean="0"/>
              <a:t>Осатьлыне</a:t>
            </a:r>
            <a:r>
              <a:rPr lang="ru-RU" sz="3200" dirty="0" smtClean="0"/>
              <a:t> </a:t>
            </a:r>
            <a:r>
              <a:rPr lang="ru-RU" sz="3200" dirty="0" err="1"/>
              <a:t>бкувы</a:t>
            </a:r>
            <a:r>
              <a:rPr lang="ru-RU" sz="3200" dirty="0"/>
              <a:t> </a:t>
            </a:r>
            <a:r>
              <a:rPr lang="ru-RU" sz="3200" dirty="0" err="1"/>
              <a:t>мгоут</a:t>
            </a:r>
            <a:r>
              <a:rPr lang="ru-RU" sz="3200" dirty="0"/>
              <a:t> </a:t>
            </a:r>
            <a:r>
              <a:rPr lang="ru-RU" sz="3200" dirty="0" err="1"/>
              <a:t>селдовтаь</a:t>
            </a:r>
            <a:r>
              <a:rPr lang="ru-RU" sz="3200" dirty="0"/>
              <a:t> в </a:t>
            </a:r>
            <a:r>
              <a:rPr lang="ru-RU" sz="3200" dirty="0" err="1"/>
              <a:t>плоонм</a:t>
            </a:r>
            <a:r>
              <a:rPr lang="ru-RU" sz="3200" dirty="0"/>
              <a:t> </a:t>
            </a:r>
            <a:r>
              <a:rPr lang="ru-RU" sz="3200" dirty="0" err="1"/>
              <a:t>бсепордяке</a:t>
            </a:r>
            <a:r>
              <a:rPr lang="ru-RU" sz="3200" dirty="0"/>
              <a:t>, все </a:t>
            </a:r>
            <a:r>
              <a:rPr lang="ru-RU" sz="3200" dirty="0" smtClean="0"/>
              <a:t>рвано </a:t>
            </a:r>
            <a:r>
              <a:rPr lang="ru-RU" sz="3200" dirty="0" err="1" smtClean="0"/>
              <a:t>ткест</a:t>
            </a:r>
            <a:r>
              <a:rPr lang="ru-RU" sz="3200" dirty="0" smtClean="0"/>
              <a:t> </a:t>
            </a:r>
            <a:r>
              <a:rPr lang="ru-RU" sz="3200" dirty="0" err="1"/>
              <a:t>чтаитсея</a:t>
            </a:r>
            <a:r>
              <a:rPr lang="ru-RU" sz="3200" dirty="0"/>
              <a:t> без </a:t>
            </a:r>
            <a:r>
              <a:rPr lang="ru-RU" sz="3200" dirty="0" err="1"/>
              <a:t>побрелм</a:t>
            </a:r>
            <a:r>
              <a:rPr lang="ru-RU" sz="3200" dirty="0"/>
              <a:t>. </a:t>
            </a:r>
            <a:r>
              <a:rPr lang="ru-RU" sz="3200" dirty="0" err="1"/>
              <a:t>Пичрионй</a:t>
            </a:r>
            <a:r>
              <a:rPr lang="ru-RU" sz="3200" dirty="0"/>
              <a:t> </a:t>
            </a:r>
            <a:r>
              <a:rPr lang="ru-RU" sz="3200" dirty="0" err="1"/>
              <a:t>эгото</a:t>
            </a:r>
            <a:r>
              <a:rPr lang="ru-RU" sz="3200" dirty="0"/>
              <a:t> </a:t>
            </a:r>
            <a:r>
              <a:rPr lang="ru-RU" sz="3200" dirty="0" err="1"/>
              <a:t>ялвятеся</a:t>
            </a:r>
            <a:r>
              <a:rPr lang="ru-RU" sz="3200" dirty="0"/>
              <a:t> то, что </a:t>
            </a:r>
            <a:endParaRPr lang="ru-RU" sz="3200" dirty="0" smtClean="0"/>
          </a:p>
          <a:p>
            <a:r>
              <a:rPr lang="ru-RU" sz="3200" dirty="0" smtClean="0"/>
              <a:t>мы </a:t>
            </a:r>
            <a:r>
              <a:rPr lang="ru-RU" sz="3200" dirty="0"/>
              <a:t>не </a:t>
            </a:r>
            <a:r>
              <a:rPr lang="ru-RU" sz="3200" dirty="0" err="1"/>
              <a:t>чиатем</a:t>
            </a:r>
            <a:r>
              <a:rPr lang="ru-RU" sz="3200" dirty="0"/>
              <a:t> </a:t>
            </a:r>
            <a:r>
              <a:rPr lang="ru-RU" sz="3200" dirty="0" err="1"/>
              <a:t>кдаужю</a:t>
            </a:r>
            <a:r>
              <a:rPr lang="ru-RU" sz="3200" dirty="0"/>
              <a:t> </a:t>
            </a:r>
            <a:r>
              <a:rPr lang="ru-RU" sz="3200" dirty="0" err="1"/>
              <a:t>бкуву</a:t>
            </a:r>
            <a:r>
              <a:rPr lang="ru-RU" sz="3200" dirty="0"/>
              <a:t> по </a:t>
            </a:r>
            <a:r>
              <a:rPr lang="ru-RU" sz="3200" dirty="0" err="1"/>
              <a:t>отдльнотси</a:t>
            </a:r>
            <a:r>
              <a:rPr lang="ru-RU" sz="3200" dirty="0"/>
              <a:t>, а все </a:t>
            </a:r>
            <a:r>
              <a:rPr lang="ru-RU" sz="3200" dirty="0" err="1"/>
              <a:t>солво</a:t>
            </a:r>
            <a:r>
              <a:rPr lang="ru-RU" sz="3200" dirty="0"/>
              <a:t> </a:t>
            </a:r>
            <a:r>
              <a:rPr lang="ru-RU" sz="3200" dirty="0" err="1"/>
              <a:t>цликеом</a:t>
            </a:r>
            <a:r>
              <a:rPr lang="ru-RU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367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С точки зрения техники </a:t>
            </a:r>
            <a:b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активно-продуктивного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чтения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689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2400" dirty="0" smtClean="0"/>
              <a:t>Резко </a:t>
            </a:r>
            <a:r>
              <a:rPr lang="ru-RU" sz="2400" dirty="0"/>
              <a:t>падает темп чтения. Ученик начинает </a:t>
            </a:r>
            <a:r>
              <a:rPr lang="ru-RU" sz="2400" dirty="0" smtClean="0"/>
              <a:t>механически </a:t>
            </a:r>
            <a:r>
              <a:rPr lang="ru-RU" sz="2400" dirty="0"/>
              <a:t>заучивать текст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 В </a:t>
            </a:r>
            <a:r>
              <a:rPr lang="ru-RU" sz="2400" dirty="0"/>
              <a:t>традиционной форме организация самостоятельной работы с учебником губительна и бессмысленна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С </a:t>
            </a:r>
            <a:r>
              <a:rPr lang="ru-RU" sz="2400" dirty="0"/>
              <a:t>педагогической точки зрения смысл сообщения может быть одинаков при любой знаковой форме. Главное, чтобы этот смысл был понят обучающейся стороной</a:t>
            </a:r>
          </a:p>
        </p:txBody>
      </p:sp>
    </p:spTree>
    <p:extLst>
      <p:ext uri="{BB962C8B-B14F-4D97-AF65-F5344CB8AC3E}">
        <p14:creationId xmlns:p14="http://schemas.microsoft.com/office/powerpoint/2010/main" val="35196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129FD35-0259-4396-9A4E-1D870F03DD9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4FB333-DA0F-4FEA-A48D-D8BB741AA46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TS101908701</Template>
  <TotalTime>124</TotalTime>
  <Words>1169</Words>
  <Application>Microsoft Office PowerPoint</Application>
  <PresentationFormat>Экран (4:3)</PresentationFormat>
  <Paragraphs>119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Comic Sans MS</vt:lpstr>
      <vt:lpstr>Times New Roman</vt:lpstr>
      <vt:lpstr>Wingdings</vt:lpstr>
      <vt:lpstr>TS101908701</vt:lpstr>
      <vt:lpstr>ПЕДСОВЕТ</vt:lpstr>
      <vt:lpstr>На педсовете выступают:</vt:lpstr>
      <vt:lpstr>Многочисленные  определения  школьного учебника</vt:lpstr>
      <vt:lpstr>Основные функции учебника : </vt:lpstr>
      <vt:lpstr>Учебник предназначен  и для учащихся,                и для учителя</vt:lpstr>
      <vt:lpstr>Основные компоненты методической  системы для оптимального  и эффективного  решения  учебных задач</vt:lpstr>
      <vt:lpstr>Техника активно-продуктивного чтения или  как организовать работу с учебником на уроке</vt:lpstr>
      <vt:lpstr>Презентация PowerPoint</vt:lpstr>
      <vt:lpstr>С точки зрения техники  активно-продуктивного чтения </vt:lpstr>
      <vt:lpstr>Приёмы  техники  активно-продуктивного чтения </vt:lpstr>
      <vt:lpstr>Особое место при работе с учебником занимают общеучебные умения учащихся:</vt:lpstr>
      <vt:lpstr>Наше мнение </vt:lpstr>
      <vt:lpstr>Наше мнение </vt:lpstr>
      <vt:lpstr>Задачи:</vt:lpstr>
      <vt:lpstr>Итог</vt:lpstr>
      <vt:lpstr>Синквейн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ПЕДСОВЕТ</dc:title>
  <dc:creator>Саша</dc:creator>
  <cp:lastModifiedBy>Татьяна</cp:lastModifiedBy>
  <cp:revision>16</cp:revision>
  <dcterms:created xsi:type="dcterms:W3CDTF">2012-11-28T22:06:34Z</dcterms:created>
  <dcterms:modified xsi:type="dcterms:W3CDTF">2016-09-18T11:34:06Z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TC019087019991</vt:lpwstr>
  </property>
</Properties>
</file>