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2E7002-A24F-4EA1-BF59-58578034E57A}" type="datetimeFigureOut">
              <a:rPr lang="ru-RU" smtClean="0"/>
              <a:t>15.03.2016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8DB919-D8BC-486D-B1A1-E9CB0FB08D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ФОРМУЛА ГЕРОНА.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61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Работу выполняла Гришанкова Яна Валентиновна.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321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dirty="0" smtClean="0">
                <a:solidFill>
                  <a:srgbClr val="252525"/>
                </a:solidFill>
                <a:effectLst/>
                <a:latin typeface="Arial"/>
              </a:rPr>
              <a:t>Формула </a:t>
            </a:r>
            <a:r>
              <a:rPr lang="ru-RU" sz="2000" dirty="0">
                <a:solidFill>
                  <a:srgbClr val="252525"/>
                </a:solidFill>
                <a:effectLst/>
                <a:latin typeface="Arial"/>
              </a:rPr>
              <a:t>Герона</a:t>
            </a:r>
            <a:r>
              <a:rPr lang="ru-RU" sz="2000" b="0" dirty="0">
                <a:solidFill>
                  <a:srgbClr val="252525"/>
                </a:solidFill>
                <a:effectLst/>
                <a:latin typeface="Arial"/>
              </a:rPr>
              <a:t> позволяет вычислить </a:t>
            </a:r>
            <a:r>
              <a:rPr lang="ru-RU" sz="2000" b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/>
              </a:rPr>
              <a:t>площадь треугольника </a:t>
            </a:r>
            <a:r>
              <a:rPr lang="ru-RU" sz="2000" b="0" dirty="0" smtClean="0">
                <a:solidFill>
                  <a:srgbClr val="252525"/>
                </a:solidFill>
                <a:effectLst/>
                <a:latin typeface="Arial"/>
              </a:rPr>
              <a:t>(</a:t>
            </a:r>
            <a:r>
              <a:rPr lang="ru-RU" sz="2000" b="0" i="1" dirty="0" smtClean="0">
                <a:solidFill>
                  <a:srgbClr val="252525"/>
                </a:solidFill>
                <a:effectLst/>
                <a:latin typeface="Arial"/>
              </a:rPr>
              <a:t>S</a:t>
            </a:r>
            <a:r>
              <a:rPr lang="ru-RU" sz="2000" b="0" dirty="0">
                <a:solidFill>
                  <a:srgbClr val="252525"/>
                </a:solidFill>
                <a:effectLst/>
                <a:latin typeface="Arial"/>
              </a:rPr>
              <a:t>) по его сторонам </a:t>
            </a:r>
            <a:r>
              <a:rPr lang="ru-RU" sz="2000" b="0" i="1" dirty="0">
                <a:solidFill>
                  <a:srgbClr val="252525"/>
                </a:solidFill>
                <a:effectLst/>
                <a:latin typeface="Arial"/>
              </a:rPr>
              <a:t>a, b, </a:t>
            </a:r>
            <a:r>
              <a:rPr lang="ru-RU" sz="2000" b="0" i="1" dirty="0" smtClean="0">
                <a:solidFill>
                  <a:srgbClr val="252525"/>
                </a:solidFill>
                <a:effectLst/>
                <a:latin typeface="Arial"/>
              </a:rPr>
              <a:t>c</a:t>
            </a:r>
            <a:r>
              <a:rPr lang="ru-RU" sz="2000" b="0" dirty="0" smtClean="0">
                <a:solidFill>
                  <a:srgbClr val="252525"/>
                </a:solidFill>
                <a:effectLst/>
                <a:latin typeface="Arial"/>
              </a:rPr>
              <a:t>,</a:t>
            </a:r>
            <a:r>
              <a:rPr lang="ru-RU" sz="2000" b="0" dirty="0">
                <a:solidFill>
                  <a:srgbClr val="252525"/>
                </a:solidFill>
                <a:effectLst/>
                <a:latin typeface="Arial"/>
              </a:rPr>
              <a:t/>
            </a:r>
            <a:br>
              <a:rPr lang="ru-RU" sz="2000" b="0" dirty="0">
                <a:solidFill>
                  <a:srgbClr val="252525"/>
                </a:solidFill>
                <a:effectLst/>
                <a:latin typeface="Arial"/>
              </a:rPr>
            </a:br>
            <a:r>
              <a:rPr lang="ru-RU" sz="2000" b="0" dirty="0">
                <a:solidFill>
                  <a:srgbClr val="252525"/>
                </a:solidFill>
                <a:effectLst/>
                <a:latin typeface="Arial"/>
              </a:rPr>
              <a:t>где p — </a:t>
            </a:r>
            <a:r>
              <a:rPr lang="ru-RU" sz="2000" dirty="0">
                <a:solidFill>
                  <a:srgbClr val="252525"/>
                </a:solidFill>
                <a:effectLst/>
                <a:latin typeface="Arial"/>
              </a:rPr>
              <a:t>полупериметр</a:t>
            </a:r>
            <a:r>
              <a:rPr lang="ru-RU" sz="2000" b="0" dirty="0">
                <a:solidFill>
                  <a:srgbClr val="252525"/>
                </a:solidFill>
                <a:effectLst/>
                <a:latin typeface="Arial"/>
              </a:rPr>
              <a:t> </a:t>
            </a:r>
            <a:r>
              <a:rPr lang="ru-RU" sz="2000" b="0" dirty="0" smtClean="0">
                <a:solidFill>
                  <a:srgbClr val="252525"/>
                </a:solidFill>
                <a:effectLst/>
                <a:latin typeface="Arial"/>
              </a:rPr>
              <a:t>треугольника.</a:t>
            </a:r>
            <a:r>
              <a:rPr lang="ru-RU" b="0" dirty="0">
                <a:solidFill>
                  <a:srgbClr val="252525"/>
                </a:solidFill>
                <a:effectLst/>
                <a:latin typeface="Arial"/>
              </a:rPr>
              <a:t/>
            </a:r>
            <a:br>
              <a:rPr lang="ru-RU" b="0" dirty="0">
                <a:solidFill>
                  <a:srgbClr val="252525"/>
                </a:solidFill>
                <a:effectLst/>
                <a:latin typeface="Arial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336704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21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140968"/>
            <a:ext cx="8712967" cy="3600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2265432"/>
          </a:xfrm>
        </p:spPr>
        <p:txBody>
          <a:bodyPr>
            <a:normAutofit/>
          </a:bodyPr>
          <a:lstStyle/>
          <a:p>
            <a:r>
              <a:rPr lang="ru-RU" sz="1800" dirty="0"/>
              <a:t>Эта формула содержится в «Метрике» Герона Александрийского (I века н. э.) и названа в его честь. </a:t>
            </a:r>
            <a:r>
              <a:rPr lang="ru-RU" sz="1800" dirty="0" smtClean="0"/>
              <a:t> </a:t>
            </a:r>
            <a:r>
              <a:rPr lang="ru-RU" sz="1800" dirty="0"/>
              <a:t>Такие треугольники носят название </a:t>
            </a:r>
            <a:r>
              <a:rPr lang="ru-RU" sz="1800" dirty="0" err="1"/>
              <a:t>героновых</a:t>
            </a:r>
            <a:r>
              <a:rPr lang="ru-RU" sz="1800" dirty="0"/>
              <a:t> треугольников. Простейшим </a:t>
            </a:r>
            <a:r>
              <a:rPr lang="ru-RU" sz="1800" dirty="0" err="1"/>
              <a:t>героновым</a:t>
            </a:r>
            <a:r>
              <a:rPr lang="ru-RU" sz="1800" dirty="0"/>
              <a:t> треугольником является египетский треугольник.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8712968" cy="3717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38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Египетский треугольник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Из истории:</a:t>
            </a:r>
          </a:p>
          <a:p>
            <a:pPr marL="45720" indent="0" algn="ctr">
              <a:buNone/>
            </a:pPr>
            <a:r>
              <a:rPr lang="ru-RU" dirty="0" smtClean="0"/>
              <a:t>Герон интересовался треугольниками с целочисленными сторонами ,площади которых также являются целыми.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46606"/>
            <a:ext cx="3168352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4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813376" cy="3474720"/>
          </a:xfrm>
        </p:spPr>
        <p:txBody>
          <a:bodyPr/>
          <a:lstStyle/>
          <a:p>
            <a:r>
              <a:rPr lang="ru-RU" dirty="0" smtClean="0"/>
              <a:t>!</a:t>
            </a:r>
          </a:p>
          <a:p>
            <a:endParaRPr lang="ru-RU" dirty="0" smtClean="0"/>
          </a:p>
          <a:p>
            <a:r>
              <a:rPr lang="ru-RU" dirty="0"/>
              <a:t>2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/>
              <a:t>3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Выразив полупериметр через </a:t>
            </a:r>
            <a:r>
              <a:rPr lang="ru-RU" sz="2400" dirty="0" err="1"/>
              <a:t>полусумму</a:t>
            </a:r>
            <a:r>
              <a:rPr lang="ru-RU" sz="2400" dirty="0"/>
              <a:t> всех сторон данного треугольника, можно получить три эквивалентные формулы </a:t>
            </a:r>
            <a:r>
              <a:rPr lang="ru-RU" sz="2400" dirty="0" smtClean="0"/>
              <a:t>Герона.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5990647" cy="729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547" y="1700808"/>
            <a:ext cx="598975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572009"/>
            <a:ext cx="5990647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56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Имеются три формулы, по структуре аналогичные формуле Герона, но выражаемые в терминах других различных параметров треугольника.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Первая формула выражает площадь через медианы, опущенные на стороны a, b, </a:t>
            </a:r>
            <a:r>
              <a:rPr lang="ru-RU" dirty="0" err="1"/>
              <a:t>and</a:t>
            </a:r>
            <a:r>
              <a:rPr lang="ru-RU" dirty="0"/>
              <a:t> c, обозначенные соответственно через </a:t>
            </a:r>
            <a:r>
              <a:rPr lang="ru-RU" dirty="0" err="1"/>
              <a:t>ma</a:t>
            </a:r>
            <a:r>
              <a:rPr lang="ru-RU" dirty="0"/>
              <a:t>, </a:t>
            </a:r>
            <a:r>
              <a:rPr lang="ru-RU" dirty="0" err="1"/>
              <a:t>mb</a:t>
            </a:r>
            <a:r>
              <a:rPr lang="ru-RU" dirty="0"/>
              <a:t> и </a:t>
            </a:r>
            <a:r>
              <a:rPr lang="ru-RU" dirty="0" err="1"/>
              <a:t>mc</a:t>
            </a:r>
            <a:r>
              <a:rPr lang="ru-RU" dirty="0"/>
              <a:t>, если их </a:t>
            </a:r>
            <a:r>
              <a:rPr lang="ru-RU" dirty="0" err="1"/>
              <a:t>полусумма</a:t>
            </a:r>
            <a:r>
              <a:rPr lang="ru-RU" dirty="0"/>
              <a:t> есть σ = (</a:t>
            </a:r>
            <a:r>
              <a:rPr lang="ru-RU" dirty="0" err="1"/>
              <a:t>ma</a:t>
            </a:r>
            <a:r>
              <a:rPr lang="ru-RU" dirty="0"/>
              <a:t> + </a:t>
            </a:r>
            <a:r>
              <a:rPr lang="ru-RU" dirty="0" err="1"/>
              <a:t>mb</a:t>
            </a:r>
            <a:r>
              <a:rPr lang="ru-RU" dirty="0"/>
              <a:t> + </a:t>
            </a:r>
            <a:r>
              <a:rPr lang="ru-RU" dirty="0" err="1"/>
              <a:t>mc</a:t>
            </a:r>
            <a:r>
              <a:rPr lang="ru-RU" dirty="0"/>
              <a:t>)/2. Тогда мы имеем </a:t>
            </a:r>
            <a:r>
              <a:rPr lang="ru-RU" dirty="0" smtClean="0"/>
              <a:t>: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708919"/>
            <a:ext cx="5603126" cy="72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345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Вторая формула.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solidFill>
                  <a:srgbClr val="252525"/>
                </a:solidFill>
                <a:latin typeface="Arial"/>
              </a:rPr>
              <a:t>Обозначим высоты, проведенные к сторонам </a:t>
            </a:r>
            <a:r>
              <a:rPr lang="ru-RU" i="1" dirty="0">
                <a:solidFill>
                  <a:srgbClr val="252525"/>
                </a:solidFill>
                <a:latin typeface="Arial"/>
              </a:rPr>
              <a:t>a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 </a:t>
            </a:r>
            <a:r>
              <a:rPr lang="ru-RU" i="1" dirty="0">
                <a:solidFill>
                  <a:srgbClr val="252525"/>
                </a:solidFill>
                <a:latin typeface="Arial"/>
              </a:rPr>
              <a:t>b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и </a:t>
            </a:r>
            <a:r>
              <a:rPr lang="ru-RU" i="1" dirty="0">
                <a:solidFill>
                  <a:srgbClr val="252525"/>
                </a:solidFill>
                <a:latin typeface="Arial"/>
              </a:rPr>
              <a:t>c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треугольника соответственно через </a:t>
            </a:r>
            <a:r>
              <a:rPr lang="ru-RU" i="1" dirty="0" err="1">
                <a:solidFill>
                  <a:srgbClr val="252525"/>
                </a:solidFill>
                <a:latin typeface="Arial"/>
              </a:rPr>
              <a:t>h</a:t>
            </a:r>
            <a:r>
              <a:rPr lang="ru-RU" i="1" baseline="-25000" dirty="0" err="1">
                <a:solidFill>
                  <a:srgbClr val="252525"/>
                </a:solidFill>
                <a:latin typeface="Arial"/>
              </a:rPr>
              <a:t>a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 </a:t>
            </a:r>
            <a:r>
              <a:rPr lang="ru-RU" i="1" dirty="0" err="1">
                <a:solidFill>
                  <a:srgbClr val="252525"/>
                </a:solidFill>
                <a:latin typeface="Arial"/>
              </a:rPr>
              <a:t>h</a:t>
            </a:r>
            <a:r>
              <a:rPr lang="ru-RU" i="1" baseline="-25000" dirty="0" err="1">
                <a:solidFill>
                  <a:srgbClr val="252525"/>
                </a:solidFill>
                <a:latin typeface="Arial"/>
              </a:rPr>
              <a:t>b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и </a:t>
            </a:r>
            <a:r>
              <a:rPr lang="ru-RU" i="1" dirty="0" err="1">
                <a:solidFill>
                  <a:srgbClr val="252525"/>
                </a:solidFill>
                <a:latin typeface="Arial"/>
              </a:rPr>
              <a:t>h</a:t>
            </a:r>
            <a:r>
              <a:rPr lang="ru-RU" i="1" baseline="-25000" dirty="0" err="1">
                <a:solidFill>
                  <a:srgbClr val="252525"/>
                </a:solidFill>
                <a:latin typeface="Arial"/>
              </a:rPr>
              <a:t>c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, а </a:t>
            </a:r>
            <a:r>
              <a:rPr lang="ru-RU" dirty="0" err="1">
                <a:solidFill>
                  <a:srgbClr val="252525"/>
                </a:solidFill>
                <a:latin typeface="Arial"/>
              </a:rPr>
              <a:t>полусумму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 их обратных величин 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:</a:t>
            </a:r>
          </a:p>
          <a:p>
            <a:r>
              <a:rPr lang="ru-RU" dirty="0">
                <a:solidFill>
                  <a:srgbClr val="252525"/>
                </a:solidFill>
                <a:latin typeface="Arial"/>
              </a:rPr>
              <a:t> 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89596"/>
            <a:ext cx="6111679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52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формула.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Обозначим </a:t>
            </a:r>
            <a:r>
              <a:rPr lang="ru-RU" dirty="0" err="1"/>
              <a:t>полусумму</a:t>
            </a:r>
            <a:r>
              <a:rPr lang="ru-RU" dirty="0"/>
              <a:t> синусов углов </a:t>
            </a:r>
            <a:r>
              <a:rPr lang="ru-RU" dirty="0" smtClean="0"/>
              <a:t>треугольника :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07614"/>
            <a:ext cx="5487162" cy="87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157192"/>
            <a:ext cx="6512511" cy="3579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>
                <a:solidFill>
                  <a:srgbClr val="252525"/>
                </a:solidFill>
                <a:latin typeface="Arial"/>
              </a:rPr>
              <a:t>Формулу Герона можно записать с помощью 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определителя</a:t>
            </a:r>
            <a:r>
              <a:rPr lang="ru-RU" dirty="0">
                <a:solidFill>
                  <a:srgbClr val="252525"/>
                </a:solidFill>
                <a:latin typeface="Arial"/>
              </a:rPr>
              <a:t> в 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виде</a:t>
            </a:r>
            <a:r>
              <a:rPr lang="ru-RU" baseline="30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</a:rPr>
              <a:t> </a:t>
            </a:r>
            <a:r>
              <a:rPr lang="ru-RU" dirty="0" smtClean="0"/>
              <a:t>:</a:t>
            </a:r>
          </a:p>
          <a:p>
            <a:endParaRPr lang="ru-RU" baseline="30000" dirty="0">
              <a:solidFill>
                <a:schemeClr val="tx1">
                  <a:lumMod val="95000"/>
                  <a:lumOff val="5000"/>
                </a:schemeClr>
              </a:solidFill>
              <a:latin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489654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42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177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ФОРМУЛА ГЕРОНА.</vt:lpstr>
      <vt:lpstr>Формула Герона позволяет вычислить площадь треугольника (S) по его сторонам a, b, c, где p — полупериметр треугольника. </vt:lpstr>
      <vt:lpstr>Презентация PowerPoint</vt:lpstr>
      <vt:lpstr>Египетский треугольник</vt:lpstr>
      <vt:lpstr>Выразив полупериметр через полусумму всех сторон данного треугольника, можно получить три эквивалентные формулы Герона.</vt:lpstr>
      <vt:lpstr>Имеются три формулы, по структуре аналогичные формуле Герона, но выражаемые в терминах других различных параметров треугольника.</vt:lpstr>
      <vt:lpstr>Вторая формула.</vt:lpstr>
      <vt:lpstr>Третья формула.</vt:lpstr>
      <vt:lpstr>Презентация PowerPoint</vt:lpstr>
      <vt:lpstr>Спасибо за внимание 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ФОРМУЛА ГЕРОНА.</dc:title>
  <dc:creator>Школа</dc:creator>
  <cp:lastModifiedBy>Школа</cp:lastModifiedBy>
  <cp:revision>7</cp:revision>
  <dcterms:created xsi:type="dcterms:W3CDTF">2016-03-15T09:26:59Z</dcterms:created>
  <dcterms:modified xsi:type="dcterms:W3CDTF">2016-03-15T11:51:41Z</dcterms:modified>
</cp:coreProperties>
</file>