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4" r:id="rId5"/>
    <p:sldId id="262" r:id="rId6"/>
    <p:sldId id="263" r:id="rId7"/>
    <p:sldId id="265" r:id="rId8"/>
    <p:sldId id="257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3469BC6-99FB-4BBC-81FC-41A7EEA44626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1C61E59-6E07-4F7B-99F8-0CB98183D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9600" dirty="0" smtClean="0">
                <a:latin typeface="Arial Black" pitchFamily="34" charset="0"/>
              </a:rPr>
              <a:t>КОНУС</a:t>
            </a:r>
            <a:endParaRPr lang="ru-RU" sz="96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29222" y="5756752"/>
            <a:ext cx="5114778" cy="1101248"/>
          </a:xfrm>
        </p:spPr>
        <p:txBody>
          <a:bodyPr/>
          <a:lstStyle/>
          <a:p>
            <a:r>
              <a:rPr lang="ru-RU" dirty="0" smtClean="0"/>
              <a:t>Константиновой Виктории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7242048" cy="5343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Конус - это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28670"/>
            <a:ext cx="7929618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тело, полученное объединением всех лучей, исходящих из одной точки (вершины конуса) и проходящих через плоскую поверхность.</a:t>
            </a:r>
          </a:p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Круглый конус может быть получен вращением прямоугольного треугольника вокруг одного из его катетов.</a:t>
            </a:r>
          </a:p>
        </p:txBody>
      </p:sp>
      <p:pic>
        <p:nvPicPr>
          <p:cNvPr id="2054" name="Picture 6" descr="http://www.kinderpedia.com/images/con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809875"/>
            <a:ext cx="4286250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242048" cy="748684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Элементы конуса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3" name="Picture 2" descr="http://player.myshared.ru/1040722/data/images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6500858" cy="4901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Элементы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Отрезок, соединяющий вершину и границу основания, называется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образующей </a:t>
            </a:r>
            <a:r>
              <a:rPr lang="ru-RU" i="1" dirty="0" smtClean="0"/>
              <a:t>конуса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Объединение образующих конуса называется </a:t>
            </a:r>
            <a:r>
              <a:rPr lang="ru-RU" i="1" dirty="0" smtClean="0"/>
              <a:t>боковой</a:t>
            </a:r>
            <a:r>
              <a:rPr lang="ru-RU" dirty="0" smtClean="0"/>
              <a:t> </a:t>
            </a:r>
            <a:r>
              <a:rPr lang="ru-RU" i="1" dirty="0" smtClean="0"/>
              <a:t>поверхностью конуса</a:t>
            </a:r>
            <a:r>
              <a:rPr lang="ru-RU" dirty="0" smtClean="0"/>
              <a:t>. Образующая поверхность конуса является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конической поверхностью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Отрезок, опущенный перпендикулярно из вершины на плоскость основания (а также длина такого отрезка), называется 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высотой конуса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dirty="0" smtClean="0"/>
              <a:t>Прямая, соединяющая вершину и центр основания, называется 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осью конуса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42048" cy="7143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Виды конусов </a:t>
            </a:r>
            <a:endParaRPr lang="ru-RU" dirty="0"/>
          </a:p>
        </p:txBody>
      </p:sp>
      <p:pic>
        <p:nvPicPr>
          <p:cNvPr id="30722" name="Picture 2" descr="http://dok.opredelim.com/pars_docs/refs/2/1972/img24.jpg"/>
          <p:cNvPicPr>
            <a:picLocks noChangeAspect="1" noChangeArrowheads="1"/>
          </p:cNvPicPr>
          <p:nvPr/>
        </p:nvPicPr>
        <p:blipFill>
          <a:blip r:embed="rId2"/>
          <a:srcRect l="2812" t="31250" r="9062" b="12499"/>
          <a:stretch>
            <a:fillRect/>
          </a:stretch>
        </p:blipFill>
        <p:spPr bwMode="auto">
          <a:xfrm>
            <a:off x="571472" y="1863444"/>
            <a:ext cx="7000924" cy="3351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42048" cy="820122"/>
          </a:xfrm>
        </p:spPr>
        <p:txBody>
          <a:bodyPr/>
          <a:lstStyle/>
          <a:p>
            <a:pPr algn="ctr"/>
            <a:r>
              <a:rPr lang="ru-RU" dirty="0" smtClean="0"/>
              <a:t>Площадь Конуса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85860"/>
            <a:ext cx="750099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Площадью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конуса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является  площадь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его развертки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http://lh5.googleusercontent.com/-fydFZhGAFc0/T1By4v6-xoI/AAAAAAAAIqY/f7-hmS4prB0/s1600/razvertka_konus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714620"/>
            <a:ext cx="4979767" cy="3857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785794"/>
          </a:xfrm>
        </p:spPr>
        <p:txBody>
          <a:bodyPr/>
          <a:lstStyle/>
          <a:p>
            <a:pPr algn="ctr"/>
            <a:r>
              <a:rPr lang="ru-RU" dirty="0" smtClean="0"/>
              <a:t>Прямой Конус</a:t>
            </a:r>
            <a:endParaRPr lang="ru-RU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14282" y="1214422"/>
            <a:ext cx="6643734" cy="3539430"/>
          </a:xfrm>
          <a:prstGeom prst="rect">
            <a:avLst/>
          </a:prstGeom>
          <a:solidFill>
            <a:srgbClr val="FAFA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Площадь боковой  поверхности конуса: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S</a:t>
            </a:r>
            <a:r>
              <a:rPr kumimoji="0" lang="ru-RU" sz="1600" b="1" i="0" u="none" strike="noStrike" cap="none" normalizeH="0" baseline="-3000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бок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=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πRl,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где R – радиус основания,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 – длина образующей.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Площадь полной поверхности конуса 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latin typeface="helvetica"/>
                <a:cs typeface="Arial" pitchFamily="34" charset="0"/>
              </a:rPr>
              <a:t>S</a:t>
            </a:r>
            <a:r>
              <a:rPr kumimoji="0" lang="ru-RU" sz="1600" b="1" i="0" u="none" strike="noStrike" cap="none" normalizeH="0" baseline="-30000" dirty="0" err="1" smtClean="0">
                <a:ln>
                  <a:noFill/>
                </a:ln>
                <a:solidFill>
                  <a:srgbClr val="222222"/>
                </a:solidFill>
                <a:latin typeface="helvetica"/>
                <a:cs typeface="Arial" pitchFamily="34" charset="0"/>
              </a:rPr>
              <a:t>кон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rgbClr val="222222"/>
                </a:solidFill>
                <a:latin typeface="helvetica"/>
                <a:cs typeface="Arial" pitchFamily="34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latin typeface="helvetica"/>
                <a:cs typeface="Arial" pitchFamily="34" charset="0"/>
              </a:rPr>
              <a:t>=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latin typeface="helvetica"/>
                <a:cs typeface="Arial" pitchFamily="34" charset="0"/>
              </a:rPr>
              <a:t>πRl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latin typeface="helvetica"/>
                <a:cs typeface="Arial" pitchFamily="34" charset="0"/>
              </a:rPr>
              <a:t>+ πR</a:t>
            </a:r>
            <a:r>
              <a:rPr kumimoji="0" lang="ru-RU" sz="1600" b="1" i="0" u="none" strike="noStrike" cap="none" normalizeH="0" baseline="30000" dirty="0" smtClean="0">
                <a:ln>
                  <a:noFill/>
                </a:ln>
                <a:solidFill>
                  <a:srgbClr val="222222"/>
                </a:solidFill>
                <a:latin typeface="helvetica"/>
                <a:cs typeface="Arial" pitchFamily="34" charset="0"/>
              </a:rPr>
              <a:t>2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Объём конуса равен: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V = 1/3 πR</a:t>
            </a:r>
            <a:r>
              <a:rPr kumimoji="0" lang="ru-RU" sz="1600" b="1" i="0" u="none" strike="noStrike" cap="none" normalizeH="0" baseline="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2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H,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Площадь боковой поверхности усеченного конуса 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S</a:t>
            </a:r>
            <a:r>
              <a:rPr kumimoji="0" lang="ru-RU" sz="1600" b="1" i="0" u="none" strike="noStrike" cap="none" normalizeH="0" baseline="-3000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бок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=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(R +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r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)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Площадь полной поверхности усеченного конуса 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S</a:t>
            </a:r>
            <a:r>
              <a:rPr kumimoji="0" lang="ru-RU" sz="1600" b="1" i="0" u="none" strike="noStrike" cap="none" normalizeH="0" baseline="-3000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кон</a:t>
            </a: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= πR</a:t>
            </a:r>
            <a:r>
              <a:rPr kumimoji="0" lang="ru-RU" sz="1600" b="1" i="0" u="none" strike="noStrike" cap="none" normalizeH="0" baseline="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2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+ πr</a:t>
            </a:r>
            <a:r>
              <a:rPr kumimoji="0" lang="ru-RU" sz="1600" b="1" i="0" u="none" strike="noStrike" cap="none" normalizeH="0" baseline="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2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+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π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(R +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r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)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l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Объём усечённого конуса: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V = 1/3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πH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(R</a:t>
            </a:r>
            <a:r>
              <a:rPr kumimoji="0" lang="ru-RU" sz="1600" b="1" i="0" u="none" strike="noStrike" cap="none" normalizeH="0" baseline="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2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+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Rr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 +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r</a:t>
            </a:r>
            <a:r>
              <a:rPr kumimoji="0" lang="ru-RU" sz="1600" b="1" i="0" u="none" strike="noStrike" cap="none" normalizeH="0" baseline="3000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2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),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Кону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214685"/>
            <a:ext cx="2786082" cy="3337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14348" y="928670"/>
            <a:ext cx="6643734" cy="3416320"/>
          </a:xfrm>
          <a:prstGeom prst="rect">
            <a:avLst/>
          </a:prstGeom>
          <a:solidFill>
            <a:srgbClr val="FAFA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Площадь боковой поверхности усеченного конуса 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S</a:t>
            </a:r>
            <a:r>
              <a:rPr kumimoji="0" lang="ru-RU" sz="2400" b="1" i="0" u="none" strike="noStrike" cap="none" normalizeH="0" baseline="-3000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бок</a:t>
            </a:r>
            <a:r>
              <a:rPr kumimoji="0" lang="ru-RU" sz="2400" b="1" i="0" u="none" strike="noStrike" cap="none" normalizeH="0" baseline="-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=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(R +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r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)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l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Площадь полной поверхности усеченного конуса 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S</a:t>
            </a:r>
            <a:r>
              <a:rPr kumimoji="0" lang="ru-RU" sz="2400" b="1" i="0" u="none" strike="noStrike" cap="none" normalizeH="0" baseline="-3000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кон</a:t>
            </a:r>
            <a:r>
              <a:rPr kumimoji="0" lang="ru-RU" sz="2400" b="1" i="0" u="none" strike="noStrike" cap="none" normalizeH="0" baseline="-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= πR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+ πr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+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(R +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r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)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l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Объём усечённого конуса: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V = 1/3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πH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(R</a:t>
            </a:r>
            <a:r>
              <a:rPr kumimoji="0" lang="ru-RU" sz="2400" b="1" i="0" u="none" strike="noStrike" cap="none" normalizeH="0" baseline="3000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 +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Rr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 +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r</a:t>
            </a:r>
            <a:r>
              <a:rPr kumimoji="0" lang="ru-RU" sz="2400" b="1" i="0" u="none" strike="noStrike" cap="none" normalizeH="0" baseline="3000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helvetica"/>
                <a:cs typeface="Arial" pitchFamily="34" charset="0"/>
              </a:rPr>
              <a:t>),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 descr="Кону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264441"/>
            <a:ext cx="2152654" cy="2593559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785794"/>
          </a:xfrm>
        </p:spPr>
        <p:txBody>
          <a:bodyPr/>
          <a:lstStyle/>
          <a:p>
            <a:pPr algn="ctr"/>
            <a:r>
              <a:rPr lang="ru-RU" dirty="0" smtClean="0"/>
              <a:t>Усеченный </a:t>
            </a:r>
            <a:r>
              <a:rPr lang="ru-RU" dirty="0" smtClean="0"/>
              <a:t>Конус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ch.znate.ru/tw_files2/urls_40/7/d-6627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101</TotalTime>
  <Words>55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КОНУС</vt:lpstr>
      <vt:lpstr>Конус - это</vt:lpstr>
      <vt:lpstr>Элементы конуса</vt:lpstr>
      <vt:lpstr>Элементы Конуса</vt:lpstr>
      <vt:lpstr>Виды конусов </vt:lpstr>
      <vt:lpstr>Площадь Конуса</vt:lpstr>
      <vt:lpstr>Прямой Конус</vt:lpstr>
      <vt:lpstr>Усеченный Конус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КОНУС</dc:title>
  <dc:creator>User</dc:creator>
  <cp:lastModifiedBy>User</cp:lastModifiedBy>
  <cp:revision>12</cp:revision>
  <dcterms:created xsi:type="dcterms:W3CDTF">2015-12-09T11:25:05Z</dcterms:created>
  <dcterms:modified xsi:type="dcterms:W3CDTF">2015-12-10T17:57:10Z</dcterms:modified>
</cp:coreProperties>
</file>