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75C905-5217-429E-BF61-DD9C2265D17B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8D1D38-E476-4CB5-89D1-4DA04B112F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0%BD%D1%83%D1%81" TargetMode="External"/><Relationship Id="rId7" Type="http://schemas.openxmlformats.org/officeDocument/2006/relationships/hyperlink" Target="https://ru.wikipedia.org/wiki/%D0%9F%D0%B8%D1%80%D0%B0%D0%BC%D0%B8%D0%B4%D0%B0_(%D0%B3%D0%B5%D0%BE%D0%BC%D0%B5%D1%82%D1%80%D0%B8%D1%8F)" TargetMode="External"/><Relationship Id="rId2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D%D0%BE%D0%B3%D0%BE%D1%83%D0%B3%D0%BE%D0%BB%D1%8C%D0%BD%D0%B8%D0%BA" TargetMode="External"/><Relationship Id="rId5" Type="http://schemas.openxmlformats.org/officeDocument/2006/relationships/hyperlink" Target="https://ru.wikipedia.org/wiki/%D0%9E%D0%B1%D1%8A%D0%B5%D0%B4%D0%B8%D0%BD%D0%B5%D0%BD%D0%B8%D0%B5_%D0%BC%D0%BD%D0%BE%D0%B6%D0%B5%D1%81%D1%82%D0%B2" TargetMode="External"/><Relationship Id="rId4" Type="http://schemas.openxmlformats.org/officeDocument/2006/relationships/hyperlink" Target="https://ru.wikipedia.org/wiki/%D0%A2%D0%B5%D0%BB%D0%BE_(%D0%B3%D0%B5%D0%BE%D0%BC%D0%B5%D1%82%D1%80%D0%B8%D1%8F)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894414"/>
          </a:xfrm>
        </p:spPr>
        <p:txBody>
          <a:bodyPr>
            <a:normAutofit/>
          </a:bodyPr>
          <a:lstStyle/>
          <a:p>
            <a:r>
              <a:rPr lang="ru-RU" dirty="0" smtClean="0"/>
              <a:t>Конус 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 </a:t>
            </a:r>
            <a:r>
              <a:rPr lang="ru-RU" dirty="0" smtClean="0">
                <a:sym typeface="Wingdings" pitchFamily="2" charset="2"/>
              </a:rPr>
              <a:t>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конуса как фигуры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Конус</a:t>
            </a:r>
            <a:r>
              <a:rPr lang="ru-RU" dirty="0" smtClean="0"/>
              <a:t> (от </a:t>
            </a:r>
            <a:r>
              <a:rPr lang="ru-RU" dirty="0" err="1" smtClean="0">
                <a:hlinkClick r:id="rId2" tooltip="Древнегреческий язык"/>
              </a:rPr>
              <a:t>др.-греч</a:t>
            </a:r>
            <a:r>
              <a:rPr lang="ru-RU" dirty="0" smtClean="0">
                <a:hlinkClick r:id="rId2" tooltip="Древнегреческий язык"/>
              </a:rPr>
              <a:t>.</a:t>
            </a:r>
            <a:r>
              <a:rPr lang="ru-RU" dirty="0" smtClean="0"/>
              <a:t> </a:t>
            </a:r>
            <a:r>
              <a:rPr lang="ru-RU" dirty="0" err="1" smtClean="0"/>
              <a:t>κώνος </a:t>
            </a:r>
            <a:r>
              <a:rPr lang="ru-RU" dirty="0" smtClean="0"/>
              <a:t>«сосновая шишка»</a:t>
            </a:r>
            <a:r>
              <a:rPr lang="ru-RU" baseline="30000" dirty="0" smtClean="0">
                <a:hlinkClick r:id="rId3"/>
              </a:rPr>
              <a:t>[1]</a:t>
            </a:r>
            <a:r>
              <a:rPr lang="ru-RU" dirty="0" smtClean="0"/>
              <a:t>) — </a:t>
            </a:r>
            <a:r>
              <a:rPr lang="ru-RU" dirty="0" smtClean="0">
                <a:hlinkClick r:id="rId4" tooltip="Тело (геометрия)"/>
              </a:rPr>
              <a:t>тело</a:t>
            </a:r>
            <a:r>
              <a:rPr lang="ru-RU" dirty="0" smtClean="0"/>
              <a:t> в евклидовом пространстве, полученное </a:t>
            </a:r>
            <a:r>
              <a:rPr lang="ru-RU" dirty="0" smtClean="0">
                <a:hlinkClick r:id="rId5" tooltip="Объединение множеств"/>
              </a:rPr>
              <a:t>объединением</a:t>
            </a:r>
            <a:r>
              <a:rPr lang="ru-RU" dirty="0" smtClean="0"/>
              <a:t> всех лучей, исходящих из одной точки (</a:t>
            </a:r>
            <a:r>
              <a:rPr lang="ru-RU" i="1" dirty="0" smtClean="0"/>
              <a:t>вершины</a:t>
            </a:r>
            <a:r>
              <a:rPr lang="ru-RU" dirty="0" smtClean="0"/>
              <a:t> конуса) и проходящих через плоскую поверхность. Иногда конусом называют часть такого тела, имеющую ограниченный объём и полученную объединением всех отрезков, соединяющих вершину и точки плоской поверхности (последнюю в таком случае называют </a:t>
            </a:r>
            <a:r>
              <a:rPr lang="ru-RU" i="1" dirty="0" smtClean="0"/>
              <a:t>основанием</a:t>
            </a:r>
            <a:r>
              <a:rPr lang="ru-RU" dirty="0" smtClean="0"/>
              <a:t> конуса, а конус называют </a:t>
            </a:r>
            <a:r>
              <a:rPr lang="ru-RU" i="1" dirty="0" smtClean="0"/>
              <a:t>опирающимся</a:t>
            </a:r>
            <a:r>
              <a:rPr lang="ru-RU" dirty="0" smtClean="0"/>
              <a:t> на данное основание). Если основание конуса представляет собой </a:t>
            </a:r>
            <a:r>
              <a:rPr lang="ru-RU" dirty="0" smtClean="0">
                <a:hlinkClick r:id="rId6" tooltip="Многоугольник"/>
              </a:rPr>
              <a:t>многоугольник</a:t>
            </a:r>
            <a:r>
              <a:rPr lang="ru-RU" dirty="0" smtClean="0"/>
              <a:t>, такой конус является </a:t>
            </a:r>
            <a:r>
              <a:rPr lang="ru-RU" dirty="0" smtClean="0">
                <a:hlinkClick r:id="rId7" tooltip="Пирамида (геометрия)"/>
              </a:rPr>
              <a:t>пирамидой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Связанные с конусом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Конус называется прямым, если прямая, которая соединяет вершину конуса с центром основания, перпендикулярна плоскости основания. Прямой круговой конус можно рассматривать как тело, полученное при вращении прямоугольного треугольника вокруг его катета как оси.</a:t>
            </a:r>
          </a:p>
          <a:p>
            <a:r>
              <a:rPr lang="ru-RU" dirty="0" smtClean="0"/>
              <a:t>Высотой конуса называется перпендикуляр, опущенный из его вершины на плоскость основания. У прямого конуса основание высоты совпадает с центром основания. Осью прямого конуса называется прямая, содержащая его высоту.</a:t>
            </a:r>
          </a:p>
          <a:p>
            <a:r>
              <a:rPr lang="ru-RU" dirty="0" smtClean="0"/>
              <a:t>Сечение конуса плоскостью, проходящей через образующую конуса и перпендикулярная осевому сечению, проведённому через эту образующую, называется касательной плоскостью конуса.</a:t>
            </a:r>
          </a:p>
          <a:p>
            <a:endParaRPr lang="ru-RU" dirty="0"/>
          </a:p>
        </p:txBody>
      </p:sp>
      <p:pic>
        <p:nvPicPr>
          <p:cNvPr id="5" name="Содержимое 4" descr="чушь1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0" y="1428736"/>
            <a:ext cx="4178303" cy="328614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Связанные с конусом определения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Круговой конус</a:t>
            </a:r>
            <a:r>
              <a:rPr lang="ru-RU" dirty="0" smtClean="0"/>
              <a:t> - это тело, состоящее из </a:t>
            </a:r>
            <a:r>
              <a:rPr lang="ru-RU" dirty="0" smtClean="0"/>
              <a:t>круга(основание </a:t>
            </a:r>
            <a:r>
              <a:rPr lang="ru-RU" dirty="0" smtClean="0"/>
              <a:t>конуса), точки, которая не лежит в плоскости этого круга (вершина конуса и всех </a:t>
            </a:r>
            <a:r>
              <a:rPr lang="ru-RU" dirty="0" smtClean="0"/>
              <a:t>отрезков, </a:t>
            </a:r>
            <a:r>
              <a:rPr lang="ru-RU" dirty="0" smtClean="0"/>
              <a:t>которые соединяют вершину конуса с точками основания).</a:t>
            </a:r>
          </a:p>
          <a:p>
            <a:r>
              <a:rPr lang="ru-RU" dirty="0" smtClean="0"/>
              <a:t>Отрезки, которые соединяют вершину конуса и точки окружности основания, называют </a:t>
            </a:r>
            <a:r>
              <a:rPr lang="ru-RU" b="1" dirty="0" smtClean="0"/>
              <a:t>образующими конуса</a:t>
            </a:r>
            <a:r>
              <a:rPr lang="ru-RU" dirty="0" smtClean="0"/>
              <a:t>. Поверхность конуса состоит из основания и боковой поверхности.</a:t>
            </a:r>
          </a:p>
          <a:p>
            <a:r>
              <a:rPr lang="ru-RU" b="1" dirty="0" smtClean="0"/>
              <a:t>Прямой конус</a:t>
            </a:r>
            <a:r>
              <a:rPr lang="ru-RU" dirty="0" smtClean="0"/>
              <a:t> – это конус, в котором прямая, которая соединяет вершину конуса и центр основания, перпендикулярна плоскости основания.</a:t>
            </a:r>
          </a:p>
          <a:p>
            <a:r>
              <a:rPr lang="ru-RU" b="1" dirty="0" smtClean="0"/>
              <a:t>Прямой круговой конус</a:t>
            </a:r>
            <a:r>
              <a:rPr lang="ru-RU" dirty="0" smtClean="0"/>
              <a:t> – это тело, которое получено вращением </a:t>
            </a:r>
            <a:r>
              <a:rPr lang="ru-RU" dirty="0" smtClean="0"/>
              <a:t>прямоугольного треугольника вокруг </a:t>
            </a:r>
            <a:r>
              <a:rPr lang="ru-RU" dirty="0" smtClean="0"/>
              <a:t>его катета как оси.</a:t>
            </a:r>
          </a:p>
          <a:p>
            <a:r>
              <a:rPr lang="ru-RU" b="1" dirty="0" smtClean="0"/>
              <a:t>Высота конуса</a:t>
            </a:r>
            <a:r>
              <a:rPr lang="ru-RU" dirty="0" smtClean="0"/>
              <a:t> – это перпендикуляр, который опущен из вершины конуса на плоскость основания. Основание высоты в прямом конусе совпадает с центром основания. </a:t>
            </a:r>
          </a:p>
          <a:p>
            <a:r>
              <a:rPr lang="ru-RU" b="1" dirty="0" smtClean="0"/>
              <a:t>Ось прямого кругового конуса</a:t>
            </a:r>
            <a:r>
              <a:rPr lang="ru-RU" dirty="0" smtClean="0"/>
              <a:t> – это прямая, которая содержит его высоту.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Формулы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Площадь боковой  поверхности конуса можно найти по формуле:</a:t>
            </a:r>
          </a:p>
          <a:p>
            <a:r>
              <a:rPr lang="ru-RU" dirty="0" err="1" smtClean="0"/>
              <a:t>S</a:t>
            </a:r>
            <a:r>
              <a:rPr lang="ru-RU" baseline="-25000" dirty="0" err="1" smtClean="0"/>
              <a:t>бок</a:t>
            </a:r>
            <a:r>
              <a:rPr lang="ru-RU" dirty="0" smtClean="0"/>
              <a:t> = </a:t>
            </a:r>
            <a:r>
              <a:rPr lang="ru-RU" dirty="0" err="1" smtClean="0"/>
              <a:t>πRl,</a:t>
            </a:r>
            <a:endParaRPr lang="ru-RU" dirty="0" smtClean="0"/>
          </a:p>
          <a:p>
            <a:r>
              <a:rPr lang="ru-RU" dirty="0" smtClean="0"/>
              <a:t>где R – радиус основания, </a:t>
            </a:r>
            <a:r>
              <a:rPr lang="ru-RU" dirty="0" err="1" smtClean="0"/>
              <a:t>l</a:t>
            </a:r>
            <a:r>
              <a:rPr lang="ru-RU" dirty="0" smtClean="0"/>
              <a:t> – длина образующей.</a:t>
            </a:r>
          </a:p>
          <a:p>
            <a:r>
              <a:rPr lang="ru-RU" dirty="0" smtClean="0"/>
              <a:t>Площадь полной поверхности конуса находится по формуле:</a:t>
            </a:r>
          </a:p>
          <a:p>
            <a:r>
              <a:rPr lang="ru-RU" dirty="0" err="1" smtClean="0"/>
              <a:t>S</a:t>
            </a:r>
            <a:r>
              <a:rPr lang="ru-RU" baseline="-25000" dirty="0" err="1" smtClean="0"/>
              <a:t>кон</a:t>
            </a:r>
            <a:r>
              <a:rPr lang="ru-RU" baseline="-25000" dirty="0" smtClean="0"/>
              <a:t> </a:t>
            </a:r>
            <a:r>
              <a:rPr lang="ru-RU" dirty="0" smtClean="0"/>
              <a:t>= </a:t>
            </a:r>
            <a:r>
              <a:rPr lang="ru-RU" dirty="0" err="1" smtClean="0"/>
              <a:t>πRl </a:t>
            </a:r>
            <a:r>
              <a:rPr lang="ru-RU" dirty="0" smtClean="0"/>
              <a:t>+ πR</a:t>
            </a:r>
            <a:r>
              <a:rPr lang="ru-RU" baseline="30000" dirty="0" smtClean="0"/>
              <a:t>2</a:t>
            </a:r>
            <a:r>
              <a:rPr lang="ru-RU" dirty="0" smtClean="0"/>
              <a:t>,</a:t>
            </a:r>
          </a:p>
          <a:p>
            <a:r>
              <a:rPr lang="ru-RU" dirty="0" smtClean="0"/>
              <a:t>где R – радиус основания, </a:t>
            </a:r>
            <a:r>
              <a:rPr lang="ru-RU" dirty="0" err="1" smtClean="0"/>
              <a:t>l</a:t>
            </a:r>
            <a:r>
              <a:rPr lang="ru-RU" dirty="0" smtClean="0"/>
              <a:t> – длина образующей.</a:t>
            </a:r>
          </a:p>
          <a:p>
            <a:r>
              <a:rPr lang="ru-RU" dirty="0" smtClean="0"/>
              <a:t>Объём кругового конуса равен</a:t>
            </a:r>
          </a:p>
          <a:p>
            <a:r>
              <a:rPr lang="ru-RU" dirty="0" smtClean="0"/>
              <a:t>V = 1/3 πR</a:t>
            </a:r>
            <a:r>
              <a:rPr lang="ru-RU" baseline="30000" dirty="0" smtClean="0"/>
              <a:t>2</a:t>
            </a:r>
            <a:r>
              <a:rPr lang="ru-RU" dirty="0" smtClean="0"/>
              <a:t>H,</a:t>
            </a:r>
          </a:p>
          <a:p>
            <a:r>
              <a:rPr lang="ru-RU" dirty="0" smtClean="0"/>
              <a:t>где R – радиус основания, Н – высота конуса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Формулы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Площадь боковой поверхности усеченного конуса можно найти по формуле:</a:t>
            </a:r>
          </a:p>
          <a:p>
            <a:r>
              <a:rPr lang="ru-RU" dirty="0" err="1" smtClean="0"/>
              <a:t>S</a:t>
            </a:r>
            <a:r>
              <a:rPr lang="ru-RU" baseline="-25000" dirty="0" err="1" smtClean="0"/>
              <a:t>бок</a:t>
            </a:r>
            <a:r>
              <a:rPr lang="ru-RU" baseline="-25000" dirty="0" smtClean="0"/>
              <a:t> </a:t>
            </a:r>
            <a:r>
              <a:rPr lang="ru-RU" dirty="0" smtClean="0"/>
              <a:t>= </a:t>
            </a:r>
            <a:r>
              <a:rPr lang="ru-RU" dirty="0" err="1" smtClean="0"/>
              <a:t>π</a:t>
            </a:r>
            <a:r>
              <a:rPr lang="ru-RU" dirty="0" smtClean="0"/>
              <a:t>(R + </a:t>
            </a:r>
            <a:r>
              <a:rPr lang="ru-RU" dirty="0" err="1" smtClean="0"/>
              <a:t>r</a:t>
            </a:r>
            <a:r>
              <a:rPr lang="ru-RU" dirty="0" smtClean="0"/>
              <a:t>)</a:t>
            </a:r>
            <a:r>
              <a:rPr lang="ru-RU" dirty="0" err="1" smtClean="0"/>
              <a:t>l</a:t>
            </a:r>
            <a:r>
              <a:rPr lang="ru-RU" dirty="0" smtClean="0"/>
              <a:t>,</a:t>
            </a:r>
          </a:p>
          <a:p>
            <a:r>
              <a:rPr lang="ru-RU" dirty="0" smtClean="0"/>
              <a:t>где R – радиус нижнего основания, </a:t>
            </a:r>
            <a:r>
              <a:rPr lang="ru-RU" dirty="0" err="1" smtClean="0"/>
              <a:t>r</a:t>
            </a:r>
            <a:r>
              <a:rPr lang="ru-RU" dirty="0" smtClean="0"/>
              <a:t> – радиус верхнего основания, </a:t>
            </a:r>
            <a:r>
              <a:rPr lang="ru-RU" dirty="0" err="1" smtClean="0"/>
              <a:t>l</a:t>
            </a:r>
            <a:r>
              <a:rPr lang="ru-RU" dirty="0" smtClean="0"/>
              <a:t> – длина образующей.</a:t>
            </a:r>
          </a:p>
          <a:p>
            <a:r>
              <a:rPr lang="ru-RU" dirty="0" smtClean="0"/>
              <a:t>Площадь полной поверхности усеченного конуса можно найти по формуле:</a:t>
            </a:r>
          </a:p>
          <a:p>
            <a:r>
              <a:rPr lang="ru-RU" dirty="0" err="1" smtClean="0"/>
              <a:t>S</a:t>
            </a:r>
            <a:r>
              <a:rPr lang="ru-RU" baseline="-25000" dirty="0" err="1" smtClean="0"/>
              <a:t>кон</a:t>
            </a:r>
            <a:r>
              <a:rPr lang="ru-RU" baseline="-25000" dirty="0" smtClean="0"/>
              <a:t> </a:t>
            </a:r>
            <a:r>
              <a:rPr lang="ru-RU" dirty="0" smtClean="0"/>
              <a:t>= πR</a:t>
            </a:r>
            <a:r>
              <a:rPr lang="ru-RU" baseline="30000" dirty="0" smtClean="0"/>
              <a:t>2</a:t>
            </a:r>
            <a:r>
              <a:rPr lang="ru-RU" dirty="0" smtClean="0"/>
              <a:t> + πr</a:t>
            </a:r>
            <a:r>
              <a:rPr lang="ru-RU" baseline="30000" dirty="0" smtClean="0"/>
              <a:t>2</a:t>
            </a:r>
            <a:r>
              <a:rPr lang="ru-RU" dirty="0" smtClean="0"/>
              <a:t> + </a:t>
            </a:r>
            <a:r>
              <a:rPr lang="ru-RU" dirty="0" err="1" smtClean="0"/>
              <a:t>π</a:t>
            </a:r>
            <a:r>
              <a:rPr lang="ru-RU" dirty="0" smtClean="0"/>
              <a:t>(R + </a:t>
            </a:r>
            <a:r>
              <a:rPr lang="ru-RU" dirty="0" err="1" smtClean="0"/>
              <a:t>r</a:t>
            </a:r>
            <a:r>
              <a:rPr lang="ru-RU" dirty="0" smtClean="0"/>
              <a:t>)</a:t>
            </a:r>
            <a:r>
              <a:rPr lang="ru-RU" dirty="0" err="1" smtClean="0"/>
              <a:t>l</a:t>
            </a:r>
            <a:r>
              <a:rPr lang="ru-RU" dirty="0" smtClean="0"/>
              <a:t>,</a:t>
            </a:r>
          </a:p>
          <a:p>
            <a:r>
              <a:rPr lang="ru-RU" dirty="0" smtClean="0"/>
              <a:t>где R – радиус нижнего основания, </a:t>
            </a:r>
            <a:r>
              <a:rPr lang="ru-RU" dirty="0" err="1" smtClean="0"/>
              <a:t>r</a:t>
            </a:r>
            <a:r>
              <a:rPr lang="ru-RU" dirty="0" smtClean="0"/>
              <a:t> – радиус верхнего основания, </a:t>
            </a:r>
            <a:r>
              <a:rPr lang="ru-RU" dirty="0" err="1" smtClean="0"/>
              <a:t>l</a:t>
            </a:r>
            <a:r>
              <a:rPr lang="ru-RU" dirty="0" smtClean="0"/>
              <a:t> – длина образующей.</a:t>
            </a:r>
          </a:p>
          <a:p>
            <a:r>
              <a:rPr lang="ru-RU" dirty="0" smtClean="0"/>
              <a:t>Объём усечённого конуса можно найти следующим образом:</a:t>
            </a:r>
          </a:p>
          <a:p>
            <a:r>
              <a:rPr lang="ru-RU" dirty="0" smtClean="0"/>
              <a:t>V = 1/3 </a:t>
            </a:r>
            <a:r>
              <a:rPr lang="ru-RU" dirty="0" err="1" smtClean="0"/>
              <a:t>πH</a:t>
            </a:r>
            <a:r>
              <a:rPr lang="ru-RU" dirty="0" smtClean="0"/>
              <a:t>(R</a:t>
            </a:r>
            <a:r>
              <a:rPr lang="ru-RU" baseline="30000" dirty="0" smtClean="0"/>
              <a:t>2</a:t>
            </a:r>
            <a:r>
              <a:rPr lang="ru-RU" dirty="0" smtClean="0"/>
              <a:t> + </a:t>
            </a:r>
            <a:r>
              <a:rPr lang="ru-RU" dirty="0" err="1" smtClean="0"/>
              <a:t>Rr</a:t>
            </a:r>
            <a:r>
              <a:rPr lang="ru-RU" dirty="0" smtClean="0"/>
              <a:t> + </a:t>
            </a:r>
            <a:r>
              <a:rPr lang="ru-RU" dirty="0" err="1" smtClean="0"/>
              <a:t>r</a:t>
            </a:r>
            <a:r>
              <a:rPr lang="ru-RU" baseline="30000" dirty="0" err="1" smtClean="0"/>
              <a:t>2</a:t>
            </a:r>
            <a:r>
              <a:rPr lang="ru-RU" dirty="0" smtClean="0"/>
              <a:t>),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Развёртка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Прямой круговой конус как тело вращения образован прямоугольным треугольником, вращающимся вокруг одного из катетов, где </a:t>
            </a:r>
            <a:r>
              <a:rPr lang="ru-RU" i="1" dirty="0" err="1" smtClean="0"/>
              <a:t>h</a:t>
            </a:r>
            <a:r>
              <a:rPr lang="ru-RU" dirty="0" smtClean="0"/>
              <a:t> — высота конуса от центра основания до вершины — является катетом прямоугольного треугольника, вокруг которого происходит вращение. Второй катет прямоугольного треугольника </a:t>
            </a:r>
            <a:r>
              <a:rPr lang="ru-RU" i="1" dirty="0" err="1" smtClean="0"/>
              <a:t>r</a:t>
            </a:r>
            <a:r>
              <a:rPr lang="ru-RU" dirty="0" smtClean="0"/>
              <a:t> — радиус в основании конуса. Гипотенузой прямоугольного треугольника является </a:t>
            </a:r>
            <a:r>
              <a:rPr lang="ru-RU" i="1" dirty="0" err="1" smtClean="0"/>
              <a:t>l</a:t>
            </a:r>
            <a:r>
              <a:rPr lang="ru-RU" dirty="0" smtClean="0"/>
              <a:t> — образующая конуса.</a:t>
            </a:r>
          </a:p>
          <a:p>
            <a:r>
              <a:rPr lang="ru-RU" dirty="0" smtClean="0"/>
              <a:t>В создании развёртки конуса могут использоваться всего две величины </a:t>
            </a:r>
            <a:r>
              <a:rPr lang="ru-RU" i="1" dirty="0" err="1" smtClean="0"/>
              <a:t>r</a:t>
            </a:r>
            <a:r>
              <a:rPr lang="ru-RU" dirty="0" smtClean="0"/>
              <a:t> и </a:t>
            </a:r>
            <a:r>
              <a:rPr lang="ru-RU" i="1" dirty="0" err="1" smtClean="0"/>
              <a:t>l</a:t>
            </a:r>
            <a:r>
              <a:rPr lang="ru-RU" dirty="0" smtClean="0"/>
              <a:t>. Радиус основания </a:t>
            </a:r>
            <a:r>
              <a:rPr lang="ru-RU" i="1" dirty="0" err="1" smtClean="0"/>
              <a:t>r</a:t>
            </a:r>
            <a:r>
              <a:rPr lang="ru-RU" dirty="0" smtClean="0"/>
              <a:t> определяет в развертке круг основания конуса, а сектор боковой поверхности конуса определяет образующая боковой поверхности </a:t>
            </a:r>
            <a:r>
              <a:rPr lang="ru-RU" i="1" dirty="0" err="1" smtClean="0"/>
              <a:t>l</a:t>
            </a:r>
            <a:r>
              <a:rPr lang="ru-RU" dirty="0" smtClean="0"/>
              <a:t>, являющаяся радиусом сектора боковой поверхности. Угол сектора в развёртке боковой поверхности конуса определяется по формуле:</a:t>
            </a:r>
          </a:p>
          <a:p>
            <a:r>
              <a:rPr lang="ru-RU" dirty="0" err="1" smtClean="0"/>
              <a:t>φ </a:t>
            </a:r>
            <a:r>
              <a:rPr lang="ru-RU" dirty="0" smtClean="0"/>
              <a:t>= 360°·(</a:t>
            </a:r>
            <a:r>
              <a:rPr lang="ru-RU" i="1" dirty="0" err="1" smtClean="0"/>
              <a:t>r</a:t>
            </a:r>
            <a:r>
              <a:rPr lang="ru-RU" dirty="0" smtClean="0"/>
              <a:t>/</a:t>
            </a:r>
            <a:r>
              <a:rPr lang="ru-RU" i="1" dirty="0" err="1" smtClean="0"/>
              <a:t>l</a:t>
            </a:r>
            <a:r>
              <a:rPr lang="ru-RU" dirty="0" smtClean="0"/>
              <a:t>).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Усечённый конус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Усеченный конус</a:t>
            </a:r>
            <a:r>
              <a:rPr lang="ru-RU" dirty="0" smtClean="0"/>
              <a:t> получится, если в конусе провести сечение, параллельное основанию. Тело</a:t>
            </a:r>
          </a:p>
          <a:p>
            <a:r>
              <a:rPr lang="ru-RU" dirty="0" smtClean="0"/>
              <a:t>ограниченное этим сечением, основанием и боковой поверхностью конуса называется усеченным конусом. </a:t>
            </a:r>
          </a:p>
          <a:p>
            <a:r>
              <a:rPr lang="ru-RU" b="1" dirty="0" smtClean="0"/>
              <a:t>Объем усеченного конуса</a:t>
            </a:r>
            <a:r>
              <a:rPr lang="ru-RU" dirty="0" smtClean="0"/>
              <a:t> вычисляется по формуле:</a:t>
            </a:r>
          </a:p>
          <a:p>
            <a:r>
              <a:rPr lang="ru-RU" dirty="0" smtClean="0"/>
              <a:t>               </a:t>
            </a:r>
          </a:p>
          <a:p>
            <a:r>
              <a:rPr lang="ru-RU" i="1" dirty="0" err="1" smtClean="0"/>
              <a:t>h</a:t>
            </a:r>
            <a:r>
              <a:rPr lang="ru-RU" dirty="0" smtClean="0"/>
              <a:t> - высота конуса</a:t>
            </a:r>
          </a:p>
          <a:p>
            <a:r>
              <a:rPr lang="ru-RU" i="1" dirty="0" err="1" smtClean="0"/>
              <a:t>r</a:t>
            </a:r>
            <a:r>
              <a:rPr lang="ru-RU" dirty="0" smtClean="0"/>
              <a:t> - радиус верхнего основания</a:t>
            </a:r>
          </a:p>
          <a:p>
            <a:r>
              <a:rPr lang="ru-RU" i="1" dirty="0" smtClean="0"/>
              <a:t>R</a:t>
            </a:r>
            <a:r>
              <a:rPr lang="ru-RU" dirty="0" smtClean="0"/>
              <a:t> - радиус нижнего основания</a:t>
            </a:r>
          </a:p>
          <a:p>
            <a:endParaRPr lang="ru-RU" dirty="0"/>
          </a:p>
        </p:txBody>
      </p:sp>
      <p:pic>
        <p:nvPicPr>
          <p:cNvPr id="5" name="Содержимое 4" descr="чушь2.gif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929190" y="1500174"/>
            <a:ext cx="3381382" cy="35004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Формулы усечённого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i="1" dirty="0" smtClean="0"/>
              <a:t>Соотношение между высотой, радиусами оснований и образующей в усеченном конусе</a:t>
            </a:r>
            <a:r>
              <a:rPr lang="ru-RU" dirty="0" smtClean="0"/>
              <a:t>  </a:t>
            </a:r>
            <a:br>
              <a:rPr lang="ru-RU" dirty="0" smtClean="0"/>
            </a:br>
            <a:r>
              <a:rPr lang="ru-RU" i="1" dirty="0" smtClean="0"/>
              <a:t>H</a:t>
            </a:r>
            <a:r>
              <a:rPr lang="ru-RU" dirty="0" smtClean="0"/>
              <a:t>=</a:t>
            </a:r>
            <a:r>
              <a:rPr lang="ru-RU" dirty="0" smtClean="0"/>
              <a:t> </a:t>
            </a:r>
            <a:r>
              <a:rPr lang="ru-RU" dirty="0" err="1" smtClean="0"/>
              <a:t>√</a:t>
            </a:r>
            <a:r>
              <a:rPr lang="ru-RU" dirty="0" smtClean="0"/>
              <a:t> </a:t>
            </a:r>
            <a:r>
              <a:rPr lang="ru-RU" i="1" dirty="0" smtClean="0"/>
              <a:t>m</a:t>
            </a:r>
            <a:r>
              <a:rPr lang="ru-RU" dirty="0" smtClean="0"/>
              <a:t>2</a:t>
            </a:r>
            <a:r>
              <a:rPr lang="ru-RU" dirty="0" smtClean="0"/>
              <a:t>−(</a:t>
            </a:r>
            <a:r>
              <a:rPr lang="ru-RU" i="1" dirty="0" err="1" smtClean="0"/>
              <a:t>R</a:t>
            </a:r>
            <a:r>
              <a:rPr lang="ru-RU" dirty="0" err="1" smtClean="0"/>
              <a:t>−</a:t>
            </a:r>
            <a:r>
              <a:rPr lang="ru-RU" i="1" dirty="0" err="1" smtClean="0"/>
              <a:t>r</a:t>
            </a:r>
            <a:r>
              <a:rPr lang="ru-RU" i="1" dirty="0" smtClean="0"/>
              <a:t>)2</a:t>
            </a:r>
            <a:endParaRPr lang="ru-RU" dirty="0" smtClean="0"/>
          </a:p>
          <a:p>
            <a:r>
              <a:rPr lang="ru-RU" i="1" dirty="0" smtClean="0"/>
              <a:t>Основания усеченного конуса</a:t>
            </a:r>
            <a:r>
              <a:rPr lang="ru-RU" dirty="0" smtClean="0"/>
              <a:t> подобны друг другу: </a:t>
            </a:r>
            <a:br>
              <a:rPr lang="ru-RU" dirty="0" smtClean="0"/>
            </a:br>
            <a:r>
              <a:rPr lang="ru-RU" i="1" dirty="0" err="1" smtClean="0"/>
              <a:t>Rr</a:t>
            </a:r>
            <a:r>
              <a:rPr lang="ru-RU" dirty="0" err="1" smtClean="0"/>
              <a:t>=</a:t>
            </a:r>
            <a:r>
              <a:rPr lang="ru-RU" i="1" dirty="0" err="1" smtClean="0"/>
              <a:t>k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smtClean="0"/>
              <a:t>где </a:t>
            </a:r>
            <a:r>
              <a:rPr lang="ru-RU" i="1" dirty="0" err="1" smtClean="0"/>
              <a:t>k</a:t>
            </a:r>
            <a:r>
              <a:rPr lang="ru-RU" dirty="0" smtClean="0"/>
              <a:t> − коэффициент подобия. </a:t>
            </a:r>
          </a:p>
          <a:p>
            <a:r>
              <a:rPr lang="ru-RU" i="1" dirty="0" smtClean="0"/>
              <a:t>Отношение площадей нижнего и верхнего оснований</a:t>
            </a:r>
            <a:r>
              <a:rPr lang="ru-RU" dirty="0" smtClean="0"/>
              <a:t>   </a:t>
            </a:r>
            <a:br>
              <a:rPr lang="ru-RU" dirty="0" smtClean="0"/>
            </a:br>
            <a:r>
              <a:rPr lang="ru-RU" i="1" dirty="0" smtClean="0"/>
              <a:t>S</a:t>
            </a:r>
            <a:r>
              <a:rPr lang="ru-RU" dirty="0" smtClean="0"/>
              <a:t>2</a:t>
            </a:r>
            <a:r>
              <a:rPr lang="ru-RU" i="1" dirty="0" smtClean="0"/>
              <a:t>S</a:t>
            </a:r>
            <a:r>
              <a:rPr lang="ru-RU" dirty="0" smtClean="0"/>
              <a:t>1=</a:t>
            </a:r>
            <a:r>
              <a:rPr lang="ru-RU" i="1" dirty="0" smtClean="0"/>
              <a:t>R</a:t>
            </a:r>
            <a:r>
              <a:rPr lang="ru-RU" dirty="0" smtClean="0"/>
              <a:t>2</a:t>
            </a:r>
            <a:r>
              <a:rPr lang="ru-RU" i="1" dirty="0" smtClean="0"/>
              <a:t>r</a:t>
            </a:r>
            <a:r>
              <a:rPr lang="ru-RU" dirty="0" smtClean="0"/>
              <a:t>2=</a:t>
            </a:r>
            <a:r>
              <a:rPr lang="ru-RU" i="1" dirty="0" smtClean="0"/>
              <a:t>k</a:t>
            </a:r>
            <a:r>
              <a:rPr lang="ru-RU" dirty="0" smtClean="0"/>
              <a:t>2, </a:t>
            </a:r>
            <a:br>
              <a:rPr lang="ru-RU" dirty="0" smtClean="0"/>
            </a:br>
            <a:r>
              <a:rPr lang="ru-RU" dirty="0" smtClean="0"/>
              <a:t>где </a:t>
            </a:r>
            <a:r>
              <a:rPr lang="ru-RU" i="1" dirty="0" err="1" smtClean="0"/>
              <a:t>k</a:t>
            </a:r>
            <a:r>
              <a:rPr lang="ru-RU" dirty="0" smtClean="0"/>
              <a:t> − коэффициент подобия. </a:t>
            </a:r>
          </a:p>
          <a:p>
            <a:r>
              <a:rPr lang="ru-RU" i="1" dirty="0" smtClean="0"/>
              <a:t>Площадь боковой поверхности усеченного конуса</a:t>
            </a:r>
            <a:r>
              <a:rPr lang="ru-RU" dirty="0" smtClean="0"/>
              <a:t>   </a:t>
            </a:r>
            <a:br>
              <a:rPr lang="ru-RU" dirty="0" smtClean="0"/>
            </a:br>
            <a:r>
              <a:rPr lang="ru-RU" i="1" dirty="0" smtClean="0"/>
              <a:t>S</a:t>
            </a:r>
            <a:r>
              <a:rPr lang="ru-RU" dirty="0" smtClean="0"/>
              <a:t>бок=</a:t>
            </a:r>
            <a:r>
              <a:rPr lang="ru-RU" i="1" dirty="0" err="1" smtClean="0"/>
              <a:t>πm</a:t>
            </a:r>
            <a:r>
              <a:rPr lang="ru-RU" dirty="0" smtClean="0"/>
              <a:t>(</a:t>
            </a:r>
            <a:r>
              <a:rPr lang="ru-RU" i="1" dirty="0" err="1" smtClean="0"/>
              <a:t>R</a:t>
            </a:r>
            <a:r>
              <a:rPr lang="ru-RU" dirty="0" err="1" smtClean="0"/>
              <a:t>+</a:t>
            </a:r>
            <a:r>
              <a:rPr lang="ru-RU" i="1" dirty="0" err="1" smtClean="0"/>
              <a:t>r</a:t>
            </a:r>
            <a:r>
              <a:rPr lang="ru-RU" dirty="0" smtClean="0"/>
              <a:t>) </a:t>
            </a:r>
          </a:p>
          <a:p>
            <a:r>
              <a:rPr lang="ru-RU" i="1" dirty="0" smtClean="0"/>
              <a:t>Площадь полной поверхности усеченного конуса</a:t>
            </a:r>
            <a:r>
              <a:rPr lang="ru-RU" dirty="0" smtClean="0"/>
              <a:t>   </a:t>
            </a:r>
            <a:br>
              <a:rPr lang="ru-RU" dirty="0" smtClean="0"/>
            </a:br>
            <a:r>
              <a:rPr lang="ru-RU" i="1" dirty="0" smtClean="0"/>
              <a:t>S</a:t>
            </a:r>
            <a:r>
              <a:rPr lang="ru-RU" dirty="0" smtClean="0"/>
              <a:t>=</a:t>
            </a:r>
            <a:r>
              <a:rPr lang="ru-RU" i="1" dirty="0" smtClean="0"/>
              <a:t>S</a:t>
            </a:r>
            <a:r>
              <a:rPr lang="ru-RU" dirty="0" smtClean="0"/>
              <a:t>1+</a:t>
            </a:r>
            <a:r>
              <a:rPr lang="ru-RU" i="1" dirty="0" smtClean="0"/>
              <a:t>S</a:t>
            </a:r>
            <a:r>
              <a:rPr lang="ru-RU" dirty="0" smtClean="0"/>
              <a:t>2+</a:t>
            </a:r>
            <a:r>
              <a:rPr lang="ru-RU" i="1" dirty="0" smtClean="0"/>
              <a:t>S</a:t>
            </a:r>
            <a:r>
              <a:rPr lang="ru-RU" dirty="0" smtClean="0"/>
              <a:t>бок=</a:t>
            </a:r>
            <a:r>
              <a:rPr lang="ru-RU" i="1" dirty="0" err="1" smtClean="0"/>
              <a:t>π</a:t>
            </a:r>
            <a:r>
              <a:rPr lang="ru-RU" dirty="0" smtClean="0"/>
              <a:t>[</a:t>
            </a:r>
            <a:r>
              <a:rPr lang="ru-RU" i="1" dirty="0" smtClean="0"/>
              <a:t>R</a:t>
            </a:r>
            <a:r>
              <a:rPr lang="ru-RU" dirty="0" smtClean="0"/>
              <a:t>2+</a:t>
            </a:r>
            <a:r>
              <a:rPr lang="ru-RU" i="1" dirty="0" smtClean="0"/>
              <a:t>r</a:t>
            </a:r>
            <a:r>
              <a:rPr lang="ru-RU" dirty="0" smtClean="0"/>
              <a:t>2+</a:t>
            </a:r>
            <a:r>
              <a:rPr lang="ru-RU" i="1" dirty="0" smtClean="0"/>
              <a:t>m</a:t>
            </a:r>
            <a:r>
              <a:rPr lang="ru-RU" dirty="0" smtClean="0"/>
              <a:t>(</a:t>
            </a:r>
            <a:r>
              <a:rPr lang="ru-RU" i="1" dirty="0" err="1" smtClean="0"/>
              <a:t>R</a:t>
            </a:r>
            <a:r>
              <a:rPr lang="ru-RU" dirty="0" err="1" smtClean="0"/>
              <a:t>+</a:t>
            </a:r>
            <a:r>
              <a:rPr lang="ru-RU" i="1" dirty="0" err="1" smtClean="0"/>
              <a:t>r</a:t>
            </a:r>
            <a:r>
              <a:rPr lang="ru-RU" dirty="0" smtClean="0"/>
              <a:t>)]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30</TotalTime>
  <Words>312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Конус  </vt:lpstr>
      <vt:lpstr>Определение конуса как фигуры</vt:lpstr>
      <vt:lpstr>Связанные с конусом определения</vt:lpstr>
      <vt:lpstr>Связанные с конусом определения</vt:lpstr>
      <vt:lpstr>Формулы конуса</vt:lpstr>
      <vt:lpstr>Формулы конуса</vt:lpstr>
      <vt:lpstr>Развёртка конуса</vt:lpstr>
      <vt:lpstr>Усечённый конус</vt:lpstr>
      <vt:lpstr>Формулы усечённого конуса</vt:lpstr>
      <vt:lpstr>Спасибо за внимание! 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Конус</dc:title>
  <dc:creator>1</dc:creator>
  <cp:lastModifiedBy>1</cp:lastModifiedBy>
  <cp:revision>5</cp:revision>
  <dcterms:created xsi:type="dcterms:W3CDTF">2015-12-10T16:20:22Z</dcterms:created>
  <dcterms:modified xsi:type="dcterms:W3CDTF">2015-12-10T17:06:44Z</dcterms:modified>
</cp:coreProperties>
</file>