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377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39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88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93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05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527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075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498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058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192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96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3CD2C-005D-4149-904C-08B2EE2E7476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2D9BB-15D4-45E7-B3DF-9CAF5B78E4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82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gspl.na.by/eso/tv/articles/?25" TargetMode="External"/><Relationship Id="rId2" Type="http://schemas.openxmlformats.org/officeDocument/2006/relationships/hyperlink" Target="http://igspl.na.by/eso/pf/articles/?9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ru-RU" dirty="0" smtClean="0"/>
              <a:t>Конус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268760"/>
            <a:ext cx="7992888" cy="1755932"/>
          </a:xfrm>
        </p:spPr>
        <p:txBody>
          <a:bodyPr>
            <a:normAutofit/>
          </a:bodyPr>
          <a:lstStyle/>
          <a:p>
            <a:r>
              <a:rPr lang="ru-RU" sz="1800" b="1" i="0" dirty="0" smtClean="0">
                <a:solidFill>
                  <a:srgbClr val="333333"/>
                </a:solidFill>
                <a:effectLst/>
                <a:latin typeface="+mj-lt"/>
              </a:rPr>
              <a:t>Конусом</a:t>
            </a:r>
            <a:r>
              <a:rPr lang="ru-RU" sz="1800" b="0" i="0" dirty="0" smtClean="0">
                <a:solidFill>
                  <a:srgbClr val="333333"/>
                </a:solidFill>
                <a:effectLst/>
                <a:latin typeface="+mj-lt"/>
              </a:rPr>
              <a:t> называется </a:t>
            </a:r>
          </a:p>
          <a:p>
            <a:r>
              <a:rPr lang="ru-RU" sz="1800" b="0" i="0" u="sng" dirty="0" smtClean="0">
                <a:solidFill>
                  <a:srgbClr val="007777"/>
                </a:solidFill>
                <a:effectLst/>
                <a:latin typeface="+mj-lt"/>
                <a:hlinkClick r:id="rId2"/>
              </a:rPr>
              <a:t>геометрическое тело</a:t>
            </a:r>
            <a:r>
              <a:rPr lang="ru-RU" sz="1800" b="0" i="0" dirty="0" smtClean="0">
                <a:solidFill>
                  <a:srgbClr val="333333"/>
                </a:solidFill>
                <a:effectLst/>
                <a:latin typeface="+mj-lt"/>
              </a:rPr>
              <a:t>, ограниченное </a:t>
            </a:r>
            <a:r>
              <a:rPr lang="ru-RU" sz="1800" b="0" i="0" u="sng" dirty="0" smtClean="0">
                <a:solidFill>
                  <a:srgbClr val="007777"/>
                </a:solidFill>
                <a:effectLst/>
                <a:latin typeface="+mj-lt"/>
                <a:hlinkClick r:id="rId3"/>
              </a:rPr>
              <a:t>конической поверхностью</a:t>
            </a:r>
            <a:r>
              <a:rPr lang="ru-RU" sz="1800" b="0" i="0" dirty="0" smtClean="0">
                <a:solidFill>
                  <a:srgbClr val="333333"/>
                </a:solidFill>
                <a:effectLst/>
                <a:latin typeface="+mj-lt"/>
              </a:rPr>
              <a:t> и кругом с границей.</a:t>
            </a:r>
          </a:p>
          <a:p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Конус может быть получен поворотом прямоугольного треугольника вокруг одного из катетов на 360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°.</a:t>
            </a:r>
          </a:p>
          <a:p>
            <a:endParaRPr lang="ru-RU" sz="1800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24692"/>
            <a:ext cx="324036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699980" y="6514099"/>
            <a:ext cx="344402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Выполнила Смирнова Екатерина, 11а</a:t>
            </a:r>
            <a:endParaRPr lang="ru-RU" sz="1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589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georgia"/>
              </a:rPr>
              <a:t>Основание конуса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georgia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algn="ctr"/>
            <a:r>
              <a:rPr lang="ru-RU" sz="1800" b="1" i="0" dirty="0" smtClean="0">
                <a:solidFill>
                  <a:srgbClr val="333333"/>
                </a:solidFill>
                <a:effectLst/>
                <a:latin typeface="arial"/>
              </a:rPr>
              <a:t>Основанием конуса</a:t>
            </a:r>
            <a:r>
              <a:rPr lang="ru-RU" sz="1800" b="0" i="0" dirty="0" smtClean="0">
                <a:solidFill>
                  <a:srgbClr val="333333"/>
                </a:solidFill>
                <a:effectLst/>
                <a:latin typeface="arial"/>
              </a:rPr>
              <a:t>, называется круг, границей которого служит окружность 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428" y="2636912"/>
            <a:ext cx="4464496" cy="390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085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Образующими конуса называются отрезки конической </a:t>
            </a:r>
            <a:r>
              <a:rPr lang="ru-RU" sz="2400" dirty="0" err="1" smtClean="0"/>
              <a:t>поврехности</a:t>
            </a:r>
            <a:r>
              <a:rPr lang="ru-RU" sz="2400" dirty="0" smtClean="0"/>
              <a:t>, расположенные между его вершиной и основанием.</a:t>
            </a:r>
          </a:p>
          <a:p>
            <a:r>
              <a:rPr lang="ru-RU" sz="2400" dirty="0" smtClean="0"/>
              <a:t>Вершиной конуса называется вершина F конической поверхности.</a:t>
            </a:r>
          </a:p>
          <a:p>
            <a:r>
              <a:rPr lang="ru-RU" sz="2400" dirty="0" smtClean="0"/>
              <a:t>Высотой конуса называется отрезок FO (или его длина), где F - вершина конуса, O - центр его основания.</a:t>
            </a:r>
          </a:p>
          <a:p>
            <a:endParaRPr lang="ru-RU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212975"/>
            <a:ext cx="3805014" cy="3612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108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/>
          <a:lstStyle/>
          <a:p>
            <a:r>
              <a:rPr lang="ru-RU" dirty="0" smtClean="0"/>
              <a:t>Боковая поверхность конуса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3926" y="1424930"/>
            <a:ext cx="8229600" cy="7920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Боковой поверхностью конуса называется фигура, образованная всеми образующими конуса.</a:t>
            </a:r>
          </a:p>
          <a:p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05" y="2492896"/>
            <a:ext cx="3528392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7984" y="232274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333333"/>
                </a:solidFill>
                <a:effectLst/>
                <a:latin typeface="+mj-lt"/>
              </a:rPr>
              <a:t>За площадь боковой поверхности </a:t>
            </a:r>
            <a:r>
              <a:rPr lang="ru-RU" dirty="0" err="1" smtClean="0">
                <a:solidFill>
                  <a:srgbClr val="333333"/>
                </a:solidFill>
                <a:effectLst/>
                <a:latin typeface="+mj-lt"/>
              </a:rPr>
              <a:t>конса</a:t>
            </a:r>
            <a:r>
              <a:rPr lang="ru-RU" dirty="0" smtClean="0">
                <a:solidFill>
                  <a:srgbClr val="333333"/>
                </a:solidFill>
                <a:effectLst/>
                <a:latin typeface="+mj-lt"/>
              </a:rPr>
              <a:t> принимается число, к которому </a:t>
            </a:r>
            <a:r>
              <a:rPr lang="ru-RU" dirty="0" err="1" smtClean="0">
                <a:solidFill>
                  <a:srgbClr val="333333"/>
                </a:solidFill>
                <a:effectLst/>
                <a:latin typeface="+mj-lt"/>
              </a:rPr>
              <a:t>стермится</a:t>
            </a:r>
            <a:r>
              <a:rPr lang="ru-RU" dirty="0" smtClean="0">
                <a:solidFill>
                  <a:srgbClr val="333333"/>
                </a:solidFill>
                <a:effectLst/>
                <a:latin typeface="+mj-lt"/>
              </a:rPr>
              <a:t> площадь боковой поверхности, вписанной в этот конус n-угольной правильной пирамиды, когда число n сторон основания неограниченно возрастает.</a:t>
            </a:r>
            <a:endParaRPr lang="ru-RU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407707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Площадь боковой поверхности конуса равна произведению половины длины окружности основания на длину образующей.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err="1" smtClean="0"/>
              <a:t>Sбок</a:t>
            </a:r>
            <a:r>
              <a:rPr lang="ru-RU" dirty="0" smtClean="0"/>
              <a:t> = πRℓ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87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/>
          <a:lstStyle/>
          <a:p>
            <a:r>
              <a:rPr lang="ru-RU" dirty="0" smtClean="0"/>
              <a:t>Сечение конуса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22617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266" y="1412776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83" y="443711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Если плоскость проходит через высоту конуса FO, то сечение конуса этой плоскостью называют осевым и представляет собой равнобедренный треугольник, основанием которого является диаметр основания конуса, а боковыми сторонами - образующие конуса.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4444921"/>
            <a:ext cx="44279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Если плоскость проходит через внутреннюю точку высоты FO конуса и перпендикулярна ей, то сечением конуса является круг, центр которого есть точка пересечения высоты и этой плоскости.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567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/>
          <a:lstStyle/>
          <a:p>
            <a:r>
              <a:rPr lang="ru-RU" dirty="0" smtClean="0"/>
              <a:t>Усеченный конус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25" y="1484784"/>
            <a:ext cx="3672408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5177422"/>
            <a:ext cx="4355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Усеченным конусом называется часть конуса, расположенная между его основанием и плоскостью α, перпендикулярной оси конуса.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73771" y="51524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Усеченный конус может быть получен поворотом на 360° прямоугольной трапеции вокруг её боковой стороны, перпендикулярной основаниям.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600400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36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8972" y="0"/>
            <a:ext cx="3024336" cy="1470025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Конус, вписанный в сферу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64" y="1268760"/>
            <a:ext cx="3168352" cy="3052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0852" y="4432112"/>
            <a:ext cx="4104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Конус называется вписанным в сферу (сфера - описанной около конуса), если его вершина принадлежит сфере, а основание является сечением шара, ограниченного данной сферой.</a:t>
            </a:r>
            <a:endParaRPr lang="ru-RU" sz="20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956" y="1268760"/>
            <a:ext cx="3149508" cy="3052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21864" y="476672"/>
            <a:ext cx="3368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Конус, описанный около сферы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6056" y="4432112"/>
            <a:ext cx="4067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Конус называется описанным около сферы (сфера - вписанной в конус), если сфера касается основания конуса и каждой его образующей.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6964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60040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8004" y="776522"/>
            <a:ext cx="33794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Конус, вписанный в пирамиду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515719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Конус называется вписанным в пирамиду (пирамида - описанной около конуса), если основание конуса вписано в основание пирамиды, а каждая грань пирамиды содержит одну его образующую.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776522"/>
            <a:ext cx="37947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Конус, описанный около пирамиды</a:t>
            </a:r>
            <a:endParaRPr lang="ru-RU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557" y="1382897"/>
            <a:ext cx="3571769" cy="3571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04048" y="5157192"/>
            <a:ext cx="41399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Конус называется описанным около пирамиды (пирамида - вписанной в конус), если основание пирамиды вписано в основание конуса, а боковые ребра являются образующими конуса.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3053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772400" cy="1470025"/>
          </a:xfrm>
        </p:spPr>
        <p:txBody>
          <a:bodyPr/>
          <a:lstStyle/>
          <a:p>
            <a:r>
              <a:rPr lang="ru-RU" dirty="0" smtClean="0"/>
              <a:t>Объём конуса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3588" y="3220908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Объём конуса равен одной трети произведения площади основания на высоту.</a:t>
            </a:r>
          </a:p>
          <a:p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V = ⅓ πR2H.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За объём конуса принимается число, к которому стремится объём правильной пирамиды, вписанной в конус, когда число сторон основания пирамиды неограниченно возрастает.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509120"/>
            <a:ext cx="2151978" cy="215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26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399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Конус</vt:lpstr>
      <vt:lpstr>Основание конуса </vt:lpstr>
      <vt:lpstr>Презентация PowerPoint</vt:lpstr>
      <vt:lpstr>Боковая поверхность конуса</vt:lpstr>
      <vt:lpstr>Сечение конуса</vt:lpstr>
      <vt:lpstr>Усеченный конус</vt:lpstr>
      <vt:lpstr>Конус, вписанный в сферу</vt:lpstr>
      <vt:lpstr>Презентация PowerPoint</vt:lpstr>
      <vt:lpstr>Объём конуса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Конус</dc:title>
  <dc:creator>Смирнова Екатерина</dc:creator>
  <cp:lastModifiedBy>Анна Лещева</cp:lastModifiedBy>
  <cp:revision>5</cp:revision>
  <dcterms:created xsi:type="dcterms:W3CDTF">2015-12-10T21:54:10Z</dcterms:created>
  <dcterms:modified xsi:type="dcterms:W3CDTF">2015-12-10T22:36:44Z</dcterms:modified>
</cp:coreProperties>
</file>