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737C40D-93DA-42D9-BDD8-531D37420156}">
          <p14:sldIdLst>
            <p14:sldId id="256"/>
            <p14:sldId id="257"/>
            <p14:sldId id="258"/>
            <p14:sldId id="259"/>
            <p14:sldId id="265"/>
            <p14:sldId id="260"/>
            <p14:sldId id="261"/>
            <p14:sldId id="262"/>
            <p14:sldId id="263"/>
            <p14:sldId id="26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Конус					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</a:t>
            </a:r>
            <a:r>
              <a:rPr lang="en-US" dirty="0" smtClean="0"/>
              <a:t>:</a:t>
            </a:r>
          </a:p>
          <a:p>
            <a:r>
              <a:rPr lang="ru-RU" dirty="0" smtClean="0"/>
              <a:t> Анастасия Архипова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46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Объем усеченного конуса</a:t>
            </a:r>
          </a:p>
          <a:p>
            <a:r>
              <a:rPr lang="en-US" dirty="0" smtClean="0"/>
              <a:t>V=h/3*(S1+√(S1*S2)+S2)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7812360" y="5805264"/>
            <a:ext cx="1008112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41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action="ppaction://hlinksldjump"/>
              </a:rPr>
              <a:t>Свойства</a:t>
            </a:r>
            <a:r>
              <a:rPr lang="ru-RU" dirty="0" smtClean="0"/>
              <a:t>	</a:t>
            </a:r>
          </a:p>
          <a:p>
            <a:r>
              <a:rPr lang="ru-RU" dirty="0" smtClean="0">
                <a:hlinkClick r:id="rId3" action="ppaction://hlinksldjump"/>
              </a:rPr>
              <a:t>Развертка</a:t>
            </a:r>
            <a:endParaRPr lang="ru-RU" dirty="0"/>
          </a:p>
          <a:p>
            <a:r>
              <a:rPr lang="ru-RU" dirty="0" smtClean="0">
                <a:hlinkClick r:id="rId4" action="ppaction://hlinksldjump"/>
              </a:rPr>
              <a:t>Усеченный конус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8512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конуса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Объем конуса равен одной третьей от произведения основания на высоту</a:t>
            </a:r>
          </a:p>
          <a:p>
            <a:r>
              <a:rPr lang="en-US" dirty="0" smtClean="0"/>
              <a:t>S=1/3(S*H)</a:t>
            </a:r>
            <a:endParaRPr lang="ru-RU" dirty="0" smtClean="0"/>
          </a:p>
          <a:p>
            <a:r>
              <a:rPr lang="ru-RU" dirty="0" smtClean="0"/>
              <a:t>Если разрезать конус по любой из образующих мы получим развертку конуса-сектор.</a:t>
            </a:r>
          </a:p>
        </p:txBody>
      </p:sp>
    </p:spTree>
    <p:extLst>
      <p:ext uri="{BB962C8B-B14F-4D97-AF65-F5344CB8AC3E}">
        <p14:creationId xmlns:p14="http://schemas.microsoft.com/office/powerpoint/2010/main" val="259563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Площадь боковой поверхности конуса равна будет равна площади сектора радиусом </a:t>
            </a:r>
            <a:r>
              <a:rPr lang="en-US" dirty="0"/>
              <a:t>R</a:t>
            </a:r>
            <a:endParaRPr lang="ru-RU" dirty="0"/>
          </a:p>
          <a:p>
            <a:r>
              <a:rPr lang="ru-RU" dirty="0" smtClean="0"/>
              <a:t>Угол </a:t>
            </a:r>
            <a:r>
              <a:rPr lang="en-US" dirty="0" smtClean="0"/>
              <a:t>“</a:t>
            </a:r>
            <a:r>
              <a:rPr lang="ru-RU" dirty="0" smtClean="0"/>
              <a:t>а</a:t>
            </a:r>
            <a:r>
              <a:rPr lang="en-US" dirty="0" smtClean="0"/>
              <a:t>”</a:t>
            </a:r>
            <a:r>
              <a:rPr lang="ru-RU" dirty="0" smtClean="0"/>
              <a:t>-радиальная мера угла</a:t>
            </a:r>
          </a:p>
          <a:p>
            <a:r>
              <a:rPr lang="en-US" dirty="0" smtClean="0"/>
              <a:t>S=L²*a/2</a:t>
            </a:r>
          </a:p>
          <a:p>
            <a:r>
              <a:rPr lang="en-US" dirty="0" smtClean="0"/>
              <a:t>a=2R/L</a:t>
            </a:r>
          </a:p>
          <a:p>
            <a:r>
              <a:rPr lang="en-US" dirty="0" smtClean="0"/>
              <a:t>S=RL</a:t>
            </a: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4071881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1547664" y="5949280"/>
            <a:ext cx="1008112" cy="90872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482" y="2293462"/>
            <a:ext cx="28575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4186808" cy="4572000"/>
          </a:xfrm>
        </p:spPr>
        <p:txBody>
          <a:bodyPr/>
          <a:lstStyle/>
          <a:p>
            <a:r>
              <a:rPr lang="ru-RU" dirty="0" smtClean="0"/>
              <a:t>Отношение объемов большого конуса к маленькому равно кубу их отношений</a:t>
            </a:r>
          </a:p>
          <a:p>
            <a:r>
              <a:rPr lang="en-US" dirty="0" smtClean="0"/>
              <a:t>(V/V2)=(h³/h2³)=  (r³/r2³)</a:t>
            </a:r>
            <a:endParaRPr lang="ru-RU" dirty="0"/>
          </a:p>
        </p:txBody>
      </p:sp>
      <p:sp>
        <p:nvSpPr>
          <p:cNvPr id="29" name="Овал 28"/>
          <p:cNvSpPr/>
          <p:nvPr/>
        </p:nvSpPr>
        <p:spPr>
          <a:xfrm>
            <a:off x="6084168" y="3400962"/>
            <a:ext cx="1018162" cy="435262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73" name="Прямая соединительная линия 3072"/>
          <p:cNvCxnSpPr/>
          <p:nvPr/>
        </p:nvCxnSpPr>
        <p:spPr>
          <a:xfrm flipH="1">
            <a:off x="6636924" y="3618593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0" name="TextBox 3079"/>
          <p:cNvSpPr txBox="1"/>
          <p:nvPr/>
        </p:nvSpPr>
        <p:spPr>
          <a:xfrm>
            <a:off x="6660232" y="3400962"/>
            <a:ext cx="37538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r2</a:t>
            </a:r>
            <a:endParaRPr lang="ru-RU" sz="1200" dirty="0" smtClean="0">
              <a:solidFill>
                <a:schemeClr val="bg1"/>
              </a:solidFill>
            </a:endParaRPr>
          </a:p>
        </p:txBody>
      </p:sp>
      <p:sp>
        <p:nvSpPr>
          <p:cNvPr id="3081" name="TextBox 3080"/>
          <p:cNvSpPr txBox="1"/>
          <p:nvPr/>
        </p:nvSpPr>
        <p:spPr>
          <a:xfrm>
            <a:off x="6553173" y="2924944"/>
            <a:ext cx="37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h2</a:t>
            </a:r>
            <a:endParaRPr lang="ru-RU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96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Развертка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Прямой круговой конус как тело вращения образован прямоугольным треугольником, вращающимся вокруг одного из катетов, </a:t>
            </a:r>
            <a:r>
              <a:rPr lang="ru-RU" dirty="0" err="1"/>
              <a:t>где</a:t>
            </a:r>
            <a:r>
              <a:rPr lang="ru-RU" i="1" dirty="0" err="1"/>
              <a:t>h</a:t>
            </a:r>
            <a:r>
              <a:rPr lang="ru-RU" dirty="0"/>
              <a:t> — высота конуса от центра основания до вершины — является катетом прямоугольного треугольника, вокруг которого происходит вращение. Второй катет прямоугольного треугольника </a:t>
            </a:r>
            <a:r>
              <a:rPr lang="ru-RU" i="1" dirty="0"/>
              <a:t>r</a:t>
            </a:r>
            <a:r>
              <a:rPr lang="ru-RU" dirty="0"/>
              <a:t> — радиус в основании конуса. Гипотенузой прямоугольного треугольника является </a:t>
            </a:r>
            <a:r>
              <a:rPr lang="ru-RU" i="1" dirty="0"/>
              <a:t>l</a:t>
            </a:r>
            <a:r>
              <a:rPr lang="ru-RU" dirty="0"/>
              <a:t> — образующая конуса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7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создании развёртки конуса могут использоваться всего две величины </a:t>
            </a:r>
            <a:r>
              <a:rPr lang="ru-RU" i="1" dirty="0"/>
              <a:t>r</a:t>
            </a:r>
            <a:r>
              <a:rPr lang="ru-RU" dirty="0"/>
              <a:t> и </a:t>
            </a:r>
            <a:r>
              <a:rPr lang="ru-RU" i="1" dirty="0"/>
              <a:t>l</a:t>
            </a:r>
            <a:r>
              <a:rPr lang="ru-RU" dirty="0"/>
              <a:t>. Радиус основания </a:t>
            </a:r>
            <a:r>
              <a:rPr lang="ru-RU" i="1" dirty="0"/>
              <a:t>r</a:t>
            </a:r>
            <a:r>
              <a:rPr lang="ru-RU" dirty="0"/>
              <a:t> определяет в развертке круг основания конуса, а сектор боковой поверхности конуса определяет образующая боковой поверхности </a:t>
            </a:r>
            <a:r>
              <a:rPr lang="ru-RU" i="1" dirty="0"/>
              <a:t>l</a:t>
            </a:r>
            <a:r>
              <a:rPr lang="ru-RU" dirty="0"/>
              <a:t>, являющаяся радиусом сектора боковой поверхности. Угол сектора  в развёртке боковой поверхности конуса определяется по формуле:</a:t>
            </a:r>
          </a:p>
          <a:p>
            <a:r>
              <a:rPr lang="ru-RU" dirty="0"/>
              <a:t>φ = 360°·(</a:t>
            </a:r>
            <a:r>
              <a:rPr lang="ru-RU" i="1" dirty="0"/>
              <a:t>r</a:t>
            </a:r>
            <a:r>
              <a:rPr lang="ru-RU" dirty="0"/>
              <a:t>/</a:t>
            </a:r>
            <a:r>
              <a:rPr lang="ru-RU" i="1" dirty="0"/>
              <a:t>l</a:t>
            </a:r>
            <a:r>
              <a:rPr lang="ru-RU" dirty="0"/>
              <a:t>).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6732240" y="5877272"/>
            <a:ext cx="1008112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6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Усеченный конус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4186808" cy="4572000"/>
          </a:xfrm>
        </p:spPr>
        <p:txBody>
          <a:bodyPr>
            <a:normAutofit lnSpcReduction="10000"/>
          </a:bodyPr>
          <a:lstStyle/>
          <a:p>
            <a:r>
              <a:rPr lang="ru-RU" i="1" dirty="0"/>
              <a:t>Усеченным конусом</a:t>
            </a:r>
            <a:r>
              <a:rPr lang="ru-RU" dirty="0"/>
              <a:t> называется часть </a:t>
            </a:r>
            <a:r>
              <a:rPr lang="ru-RU" dirty="0" smtClean="0"/>
              <a:t>конуса, </a:t>
            </a:r>
            <a:r>
              <a:rPr lang="ru-RU" dirty="0"/>
              <a:t>заключенная между основанием и секущей плоскостью, параллельной основанию.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449" y="2492896"/>
            <a:ext cx="3384525" cy="33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564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Площадь боковой поверхности усеченного конуса</a:t>
            </a:r>
            <a:r>
              <a:rPr lang="ru-RU" dirty="0"/>
              <a:t> 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 err="1" smtClean="0"/>
              <a:t>Sбок</a:t>
            </a:r>
            <a:r>
              <a:rPr lang="ru-RU" dirty="0" smtClean="0"/>
              <a:t>  =πm(</a:t>
            </a:r>
            <a:r>
              <a:rPr lang="ru-RU" dirty="0" err="1" smtClean="0"/>
              <a:t>R+r</a:t>
            </a:r>
            <a:r>
              <a:rPr lang="ru-RU" dirty="0" smtClean="0"/>
              <a:t>)</a:t>
            </a:r>
          </a:p>
          <a:p>
            <a:r>
              <a:rPr lang="ru-RU" i="1" dirty="0"/>
              <a:t>Отношение площадей нижнего и верхнего оснований</a:t>
            </a:r>
            <a:r>
              <a:rPr lang="ru-RU" dirty="0"/>
              <a:t>  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S2/S1=R²/r²=k²,</a:t>
            </a:r>
            <a:r>
              <a:rPr lang="ru-RU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где k − коэффициент подобия.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37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34</TotalTime>
  <Words>130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Конус      </vt:lpstr>
      <vt:lpstr>Оглавление</vt:lpstr>
      <vt:lpstr>Свойства конуса</vt:lpstr>
      <vt:lpstr>Презентация PowerPoint</vt:lpstr>
      <vt:lpstr>Презентация PowerPoint</vt:lpstr>
      <vt:lpstr>Развертка</vt:lpstr>
      <vt:lpstr>Презентация PowerPoint</vt:lpstr>
      <vt:lpstr>Усеченный конус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      </dc:title>
  <dc:creator>Egor</dc:creator>
  <cp:lastModifiedBy>Егор</cp:lastModifiedBy>
  <cp:revision>5</cp:revision>
  <dcterms:created xsi:type="dcterms:W3CDTF">2015-12-10T16:47:54Z</dcterms:created>
  <dcterms:modified xsi:type="dcterms:W3CDTF">2015-12-10T17:33:48Z</dcterms:modified>
</cp:coreProperties>
</file>