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32659-CECC-470E-92D0-C26FF68235CD}" type="datetimeFigureOut">
              <a:rPr lang="ru-RU" smtClean="0"/>
              <a:pPr/>
              <a:t>10.12.15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4822F-FBEF-48E2-9317-98238A0D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32659-CECC-470E-92D0-C26FF68235CD}" type="datetimeFigureOut">
              <a:rPr lang="ru-RU" smtClean="0"/>
              <a:pPr/>
              <a:t>10.12.15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4822F-FBEF-48E2-9317-98238A0D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32659-CECC-470E-92D0-C26FF68235CD}" type="datetimeFigureOut">
              <a:rPr lang="ru-RU" smtClean="0"/>
              <a:pPr/>
              <a:t>10.12.15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4822F-FBEF-48E2-9317-98238A0D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32659-CECC-470E-92D0-C26FF68235CD}" type="datetimeFigureOut">
              <a:rPr lang="ru-RU" smtClean="0"/>
              <a:pPr/>
              <a:t>10.12.15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4822F-FBEF-48E2-9317-98238A0D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32659-CECC-470E-92D0-C26FF68235CD}" type="datetimeFigureOut">
              <a:rPr lang="ru-RU" smtClean="0"/>
              <a:pPr/>
              <a:t>10.12.15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4822F-FBEF-48E2-9317-98238A0D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32659-CECC-470E-92D0-C26FF68235CD}" type="datetimeFigureOut">
              <a:rPr lang="ru-RU" smtClean="0"/>
              <a:pPr/>
              <a:t>10.12.15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4822F-FBEF-48E2-9317-98238A0D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32659-CECC-470E-92D0-C26FF68235CD}" type="datetimeFigureOut">
              <a:rPr lang="ru-RU" smtClean="0"/>
              <a:pPr/>
              <a:t>10.12.15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4822F-FBEF-48E2-9317-98238A0D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32659-CECC-470E-92D0-C26FF68235CD}" type="datetimeFigureOut">
              <a:rPr lang="ru-RU" smtClean="0"/>
              <a:pPr/>
              <a:t>10.12.15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4822F-FBEF-48E2-9317-98238A0D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32659-CECC-470E-92D0-C26FF68235CD}" type="datetimeFigureOut">
              <a:rPr lang="ru-RU" smtClean="0"/>
              <a:pPr/>
              <a:t>10.12.15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4822F-FBEF-48E2-9317-98238A0D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32659-CECC-470E-92D0-C26FF68235CD}" type="datetimeFigureOut">
              <a:rPr lang="ru-RU" smtClean="0"/>
              <a:pPr/>
              <a:t>10.12.15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4822F-FBEF-48E2-9317-98238A0D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32659-CECC-470E-92D0-C26FF68235CD}" type="datetimeFigureOut">
              <a:rPr lang="ru-RU" smtClean="0"/>
              <a:pPr/>
              <a:t>10.12.15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4822F-FBEF-48E2-9317-98238A0D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32659-CECC-470E-92D0-C26FF68235CD}" type="datetimeFigureOut">
              <a:rPr lang="ru-RU" smtClean="0"/>
              <a:pPr/>
              <a:t>10.12.15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4822F-FBEF-48E2-9317-98238A0D05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42"/>
            <a:ext cx="7772400" cy="1470025"/>
          </a:xfrm>
        </p:spPr>
        <p:txBody>
          <a:bodyPr/>
          <a:lstStyle/>
          <a:p>
            <a:pPr algn="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85728"/>
            <a:ext cx="6400800" cy="1752600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0070C0"/>
                </a:solidFill>
              </a:rPr>
              <a:t>   Конус</a:t>
            </a:r>
            <a:r>
              <a:rPr lang="ru-RU" sz="8000" dirty="0" smtClean="0"/>
              <a:t> </a:t>
            </a:r>
            <a:endParaRPr lang="ru-RU" sz="8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928802"/>
            <a:ext cx="50006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Конус</a:t>
            </a:r>
            <a:r>
              <a:rPr lang="ru-RU" sz="2800" dirty="0" smtClean="0">
                <a:solidFill>
                  <a:srgbClr val="0070C0"/>
                </a:solidFill>
              </a:rPr>
              <a:t> – тело, полученное объединением всех лучей, исходящих из одной точки (вершины </a:t>
            </a:r>
            <a:r>
              <a:rPr lang="ru-RU" sz="2800" b="1" dirty="0" smtClean="0">
                <a:solidFill>
                  <a:srgbClr val="0070C0"/>
                </a:solidFill>
              </a:rPr>
              <a:t>конуса</a:t>
            </a:r>
            <a:r>
              <a:rPr lang="ru-RU" sz="2800" dirty="0" smtClean="0">
                <a:solidFill>
                  <a:srgbClr val="0070C0"/>
                </a:solidFill>
              </a:rPr>
              <a:t>) и проходящих через плоскую поверхность. 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Круглый </a:t>
            </a:r>
            <a:r>
              <a:rPr lang="ru-RU" sz="2800" b="1" dirty="0" smtClean="0">
                <a:solidFill>
                  <a:srgbClr val="0070C0"/>
                </a:solidFill>
              </a:rPr>
              <a:t>конус</a:t>
            </a:r>
            <a:r>
              <a:rPr lang="ru-RU" sz="2800" dirty="0" smtClean="0">
                <a:solidFill>
                  <a:srgbClr val="0070C0"/>
                </a:solidFill>
              </a:rPr>
              <a:t> может быть получен вращением прямоугольного треугольника вокруг одного из его катетов.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928802"/>
            <a:ext cx="4000528" cy="3808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Свойства конуса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Если площадь основания конечна, то объём конуса также конечен и равен трети произведения высоты на площадь основания. 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Центр тяжести любого конуса с конечным объёмом лежит на четверти высоты от основания.</a:t>
            </a:r>
            <a:endParaRPr lang="en-US" sz="2400" dirty="0" smtClean="0">
              <a:solidFill>
                <a:srgbClr val="00B050"/>
              </a:solidFill>
            </a:endParaRPr>
          </a:p>
          <a:p>
            <a:r>
              <a:rPr lang="ru-RU" sz="2400" dirty="0" smtClean="0">
                <a:solidFill>
                  <a:srgbClr val="00B050"/>
                </a:solidFill>
              </a:rPr>
              <a:t>Телесный угол при вершине прямого кругового конуса равна</a:t>
            </a:r>
            <a:r>
              <a:rPr lang="en-US" sz="2400" dirty="0" smtClean="0">
                <a:solidFill>
                  <a:srgbClr val="00B050"/>
                </a:solidFill>
              </a:rPr>
              <a:t>:</a:t>
            </a:r>
            <a:endParaRPr lang="en-US" sz="2400" dirty="0">
              <a:solidFill>
                <a:srgbClr val="00B050"/>
              </a:solidFill>
            </a:endParaRPr>
          </a:p>
          <a:p>
            <a:r>
              <a:rPr lang="ru-RU" sz="2400" dirty="0" smtClean="0">
                <a:solidFill>
                  <a:srgbClr val="00B050"/>
                </a:solidFill>
              </a:rPr>
              <a:t>Для усечённого конуса (не обязательно прямого и кругового) объём равен:</a:t>
            </a:r>
            <a:endParaRPr lang="en-US" sz="2400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C:\Users\w7\Desktop\f371c708014da0cd144d65a19d0f694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285992"/>
            <a:ext cx="1428760" cy="658193"/>
          </a:xfrm>
          <a:prstGeom prst="rect">
            <a:avLst/>
          </a:prstGeom>
          <a:noFill/>
        </p:spPr>
      </p:pic>
      <p:pic>
        <p:nvPicPr>
          <p:cNvPr id="4099" name="Picture 3" descr="C:\Users\w7\Desktop\2afaf1add22951fddd23a8652181744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929066"/>
            <a:ext cx="1917804" cy="573941"/>
          </a:xfrm>
          <a:prstGeom prst="rect">
            <a:avLst/>
          </a:prstGeom>
          <a:noFill/>
        </p:spPr>
      </p:pic>
      <p:pic>
        <p:nvPicPr>
          <p:cNvPr id="4103" name="Picture 7" descr="C:\Users\w7\Desktop\9d816aaedbbca569fc40bfeae7b0549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4714884"/>
            <a:ext cx="3214710" cy="6603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Усеченный конус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757742" cy="4972072"/>
          </a:xfrm>
        </p:spPr>
        <p:txBody>
          <a:bodyPr>
            <a:normAutofit/>
          </a:bodyPr>
          <a:lstStyle/>
          <a:p>
            <a:r>
              <a:rPr lang="ru-RU" sz="2400" i="1" dirty="0">
                <a:solidFill>
                  <a:srgbClr val="7030A0"/>
                </a:solidFill>
              </a:rPr>
              <a:t>Усеченным конусом</a:t>
            </a:r>
            <a:r>
              <a:rPr lang="ru-RU" sz="2400" dirty="0" smtClean="0">
                <a:solidFill>
                  <a:srgbClr val="7030A0"/>
                </a:solidFill>
              </a:rPr>
              <a:t> называется часть </a:t>
            </a:r>
            <a:r>
              <a:rPr lang="ru-RU" sz="2400" dirty="0">
                <a:solidFill>
                  <a:srgbClr val="7030A0"/>
                </a:solidFill>
              </a:rPr>
              <a:t>конуса</a:t>
            </a:r>
            <a:r>
              <a:rPr lang="ru-RU" sz="2400" dirty="0" smtClean="0">
                <a:solidFill>
                  <a:srgbClr val="7030A0"/>
                </a:solidFill>
              </a:rPr>
              <a:t>, заключенная между основанием и секущей плоскостью, параллельной основанию. </a:t>
            </a:r>
          </a:p>
          <a:p>
            <a:r>
              <a:rPr lang="ru-RU" sz="2400" i="1" dirty="0">
                <a:solidFill>
                  <a:srgbClr val="7030A0"/>
                </a:solidFill>
              </a:rPr>
              <a:t>Основания усеченного конуса</a:t>
            </a:r>
            <a:r>
              <a:rPr lang="ru-RU" sz="2400" dirty="0" smtClean="0">
                <a:solidFill>
                  <a:srgbClr val="7030A0"/>
                </a:solidFill>
              </a:rPr>
              <a:t> подобны друг другу: 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en-US" sz="2400" i="1" dirty="0" smtClean="0">
                <a:solidFill>
                  <a:srgbClr val="7030A0"/>
                </a:solidFill>
              </a:rPr>
              <a:t>R/r</a:t>
            </a:r>
            <a:r>
              <a:rPr lang="en-US" sz="2400" dirty="0" smtClean="0">
                <a:solidFill>
                  <a:srgbClr val="7030A0"/>
                </a:solidFill>
              </a:rPr>
              <a:t>=</a:t>
            </a:r>
            <a:r>
              <a:rPr lang="en-US" sz="2400" i="1" dirty="0" smtClean="0">
                <a:solidFill>
                  <a:srgbClr val="7030A0"/>
                </a:solidFill>
              </a:rPr>
              <a:t>k</a:t>
            </a:r>
            <a:r>
              <a:rPr lang="en-US" sz="2400" dirty="0" smtClean="0">
                <a:solidFill>
                  <a:srgbClr val="7030A0"/>
                </a:solidFill>
              </a:rPr>
              <a:t>, </a:t>
            </a: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где </a:t>
            </a:r>
            <a:r>
              <a:rPr lang="ru-RU" sz="2400" i="1" dirty="0" err="1">
                <a:solidFill>
                  <a:srgbClr val="7030A0"/>
                </a:solidFill>
              </a:rPr>
              <a:t>k</a:t>
            </a:r>
            <a:r>
              <a:rPr lang="ru-RU" sz="2400" dirty="0" smtClean="0">
                <a:solidFill>
                  <a:srgbClr val="7030A0"/>
                </a:solidFill>
              </a:rPr>
              <a:t> − коэффициент подобия. </a:t>
            </a:r>
            <a:br>
              <a:rPr lang="ru-RU" sz="2400" dirty="0" smtClean="0">
                <a:solidFill>
                  <a:srgbClr val="7030A0"/>
                </a:solidFill>
              </a:rPr>
            </a:b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714488"/>
            <a:ext cx="378618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6600"/>
                </a:solidFill>
              </a:rPr>
              <a:t>Площадь конуса</a:t>
            </a:r>
            <a:endParaRPr lang="ru-RU" dirty="0">
              <a:solidFill>
                <a:srgbClr val="FF6600"/>
              </a:solidFill>
            </a:endParaRPr>
          </a:p>
        </p:txBody>
      </p:sp>
      <p:pic>
        <p:nvPicPr>
          <p:cNvPr id="5122" name="Picture 2" descr="C:\Users\w7\Desktop\img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00174"/>
            <a:ext cx="6743059" cy="33766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</TotalTime>
  <Words>124</Words>
  <Application>Microsoft Office PowerPoint</Application>
  <PresentationFormat>Экран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 </vt:lpstr>
      <vt:lpstr>Свойства конуса </vt:lpstr>
      <vt:lpstr>Усеченный конус</vt:lpstr>
      <vt:lpstr>Площадь конуса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w7</dc:creator>
  <cp:lastModifiedBy>w7</cp:lastModifiedBy>
  <cp:revision>5</cp:revision>
  <dcterms:created xsi:type="dcterms:W3CDTF">2015-12-10T14:18:40Z</dcterms:created>
  <dcterms:modified xsi:type="dcterms:W3CDTF">2015-12-10T14:59:54Z</dcterms:modified>
</cp:coreProperties>
</file>