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5" r:id="rId9"/>
    <p:sldId id="262" r:id="rId10"/>
    <p:sldId id="263" r:id="rId11"/>
    <p:sldId id="267" r:id="rId12"/>
    <p:sldId id="264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09" autoAdjust="0"/>
  </p:normalViewPr>
  <p:slideViewPr>
    <p:cSldViewPr>
      <p:cViewPr varScale="1">
        <p:scale>
          <a:sx n="115" d="100"/>
          <a:sy n="115" d="100"/>
        </p:scale>
        <p:origin x="-9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268760"/>
            <a:ext cx="8229600" cy="1828800"/>
          </a:xfrm>
        </p:spPr>
        <p:txBody>
          <a:bodyPr>
            <a:noAutofit/>
          </a:bodyPr>
          <a:lstStyle/>
          <a:p>
            <a:r>
              <a:rPr lang="ru-RU" sz="115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Конус</a:t>
            </a:r>
            <a:endParaRPr lang="ru-RU" sz="115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6237312"/>
            <a:ext cx="3203848" cy="620688"/>
          </a:xfrm>
        </p:spPr>
        <p:txBody>
          <a:bodyPr/>
          <a:lstStyle/>
          <a:p>
            <a:r>
              <a:rPr lang="ru-RU" dirty="0" smtClean="0"/>
              <a:t>Курбанов </a:t>
            </a:r>
            <a:r>
              <a:rPr lang="ru-RU" dirty="0" err="1" smtClean="0"/>
              <a:t>Нурислан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066800"/>
          </a:xfrm>
        </p:spPr>
        <p:txBody>
          <a:bodyPr/>
          <a:lstStyle/>
          <a:p>
            <a:r>
              <a:rPr lang="ru-RU" dirty="0" smtClean="0"/>
              <a:t>Понятие усеченного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4546848" cy="432511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 Часть конической поверхности, ограничивающая усеченный конус, называется его </a:t>
            </a:r>
            <a:r>
              <a:rPr lang="ru-RU" b="1" i="1" dirty="0" smtClean="0"/>
              <a:t>боковой поверхностью</a:t>
            </a:r>
            <a:r>
              <a:rPr lang="ru-RU" dirty="0" smtClean="0"/>
              <a:t>, а отрезки образующих конической поверхности , заключенные между основаниями, называются </a:t>
            </a:r>
            <a:r>
              <a:rPr lang="ru-RU" b="1" i="1" dirty="0" smtClean="0"/>
              <a:t>образующими </a:t>
            </a:r>
            <a:r>
              <a:rPr lang="ru-RU" dirty="0" smtClean="0"/>
              <a:t>усеченного конуса.</a:t>
            </a:r>
            <a:endParaRPr lang="ru-RU" dirty="0"/>
          </a:p>
        </p:txBody>
      </p:sp>
      <p:pic>
        <p:nvPicPr>
          <p:cNvPr id="4" name="Picture 2" descr="http://rushkolnik.ru/tw_files2/urls_2/177/d-176777/176777_html_m6e4bf9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348880"/>
            <a:ext cx="2808312" cy="2909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ru-RU" dirty="0" smtClean="0"/>
              <a:t>Понятие усеченного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3826768" cy="4325112"/>
          </a:xfrm>
        </p:spPr>
        <p:txBody>
          <a:bodyPr/>
          <a:lstStyle/>
          <a:p>
            <a:r>
              <a:rPr lang="ru-RU" dirty="0" smtClean="0"/>
              <a:t>Усечённый конус получен вращением прямоугольной трапеции АВСD вокруг стороны </a:t>
            </a:r>
            <a:endParaRPr lang="ru-RU" dirty="0"/>
          </a:p>
        </p:txBody>
      </p:sp>
      <p:pic>
        <p:nvPicPr>
          <p:cNvPr id="37890" name="Picture 2" descr="http://d3mlntcv38ck9k.cloudfront.net/content/konspekt_image/38244/e6c2e960_f335_0130_2de7_22000a1c9e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204864"/>
            <a:ext cx="2592288" cy="2925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nice-diplom.ru/templates/blue/images/img/form_5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8424936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2808312"/>
          </a:xfrm>
        </p:spPr>
        <p:txBody>
          <a:bodyPr/>
          <a:lstStyle/>
          <a:p>
            <a:r>
              <a:rPr lang="ru-RU" smtClean="0"/>
              <a:t>      </a:t>
            </a:r>
            <a:r>
              <a:rPr lang="ru-RU" sz="5400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ru-RU" dirty="0" smtClean="0"/>
              <a:t>Понятие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3898776" cy="4325112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Конус-</a:t>
            </a:r>
            <a:r>
              <a:rPr lang="ru-RU" dirty="0" smtClean="0"/>
              <a:t> это тело, ограниченное конической поверхностью и кругом с границей L. </a:t>
            </a:r>
            <a:endParaRPr lang="ru-RU" dirty="0" smtClean="0"/>
          </a:p>
          <a:p>
            <a:r>
              <a:rPr lang="ru-RU" dirty="0" smtClean="0"/>
              <a:t>Поверхность</a:t>
            </a:r>
            <a:r>
              <a:rPr lang="ru-RU" dirty="0" smtClean="0"/>
              <a:t>, образованная отрезками , проведенными к окружности, называется </a:t>
            </a:r>
            <a:r>
              <a:rPr lang="ru-RU" b="1" i="1" dirty="0" smtClean="0"/>
              <a:t>конической поверхностью</a:t>
            </a:r>
            <a:r>
              <a:rPr lang="ru-RU" dirty="0" smtClean="0"/>
              <a:t>, а сами отрезки- </a:t>
            </a:r>
            <a:r>
              <a:rPr lang="ru-RU" b="1" i="1" dirty="0" smtClean="0"/>
              <a:t>образующими конической поверхности</a:t>
            </a:r>
            <a:endParaRPr lang="ru-RU" b="1" i="1" dirty="0"/>
          </a:p>
        </p:txBody>
      </p:sp>
      <p:pic>
        <p:nvPicPr>
          <p:cNvPr id="13314" name="Picture 2" descr="http://belmathematics.by/images/teorija/kony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276872"/>
            <a:ext cx="34861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r>
              <a:rPr lang="ru-RU" dirty="0" smtClean="0"/>
              <a:t>Понятие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4114800" cy="465770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Коническая поверхность называется боковой поверхностью конуса, а круг –</a:t>
            </a:r>
            <a:r>
              <a:rPr lang="ru-RU" b="1" i="1" dirty="0" smtClean="0"/>
              <a:t>основанием конуса. </a:t>
            </a:r>
            <a:endParaRPr lang="ru-RU" b="1" i="1" dirty="0" smtClean="0"/>
          </a:p>
          <a:p>
            <a:r>
              <a:rPr lang="ru-RU" dirty="0" smtClean="0"/>
              <a:t>Точка </a:t>
            </a:r>
            <a:r>
              <a:rPr lang="ru-RU" dirty="0" smtClean="0"/>
              <a:t>Р называется </a:t>
            </a:r>
            <a:r>
              <a:rPr lang="ru-RU" b="1" i="1" dirty="0" smtClean="0"/>
              <a:t>вершиной конуса</a:t>
            </a:r>
            <a:r>
              <a:rPr lang="ru-RU" dirty="0" smtClean="0"/>
              <a:t>, а образующие конической поверхности- </a:t>
            </a:r>
            <a:r>
              <a:rPr lang="ru-RU" b="1" i="1" dirty="0" smtClean="0"/>
              <a:t>образующими конуса. </a:t>
            </a:r>
            <a:endParaRPr lang="ru-RU" b="1" i="1" dirty="0" smtClean="0"/>
          </a:p>
          <a:p>
            <a:r>
              <a:rPr lang="ru-RU" dirty="0" smtClean="0"/>
              <a:t>Прямая </a:t>
            </a:r>
            <a:r>
              <a:rPr lang="ru-RU" dirty="0" smtClean="0"/>
              <a:t>ОР , проходящая через центр основания и вершину , называется </a:t>
            </a:r>
            <a:r>
              <a:rPr lang="ru-RU" b="1" i="1" dirty="0" smtClean="0"/>
              <a:t>осью конуса. </a:t>
            </a:r>
            <a:endParaRPr lang="ru-RU" b="1" i="1" dirty="0" smtClean="0"/>
          </a:p>
          <a:p>
            <a:r>
              <a:rPr lang="ru-RU" dirty="0" smtClean="0"/>
              <a:t>Отрезок </a:t>
            </a:r>
            <a:r>
              <a:rPr lang="ru-RU" dirty="0" smtClean="0"/>
              <a:t>ОР – </a:t>
            </a:r>
            <a:r>
              <a:rPr lang="ru-RU" b="1" i="1" dirty="0" smtClean="0"/>
              <a:t>высота конуса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http://belmathematics.by/images/teorija/kony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276872"/>
            <a:ext cx="34861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r>
              <a:rPr lang="ru-RU" dirty="0" smtClean="0"/>
              <a:t>Понятие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3178696" cy="432511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Конус получен вращением прямоугольного треугольника АВС вокруг катета АВ.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6866" name="Picture 2" descr="http://egemaximum.ru/wp-content/uploads/2013/08/ch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276872"/>
            <a:ext cx="2590449" cy="26132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Осевое сечение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3394720" cy="43251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Если </a:t>
            </a:r>
            <a:r>
              <a:rPr lang="ru-RU" dirty="0" smtClean="0"/>
              <a:t>секущая плоскость проходит через ось конуса, то сечение представляет собой равнобедренный треугольник, основание которого- диаметр основания конуса, а боковые стороны- образующие конуса. Это сечение- </a:t>
            </a:r>
            <a:r>
              <a:rPr lang="ru-RU" b="1" i="1" dirty="0" smtClean="0"/>
              <a:t>осевое.</a:t>
            </a:r>
            <a:endParaRPr lang="ru-RU" b="1" i="1" dirty="0"/>
          </a:p>
        </p:txBody>
      </p:sp>
      <p:pic>
        <p:nvPicPr>
          <p:cNvPr id="27650" name="Picture 2" descr="http://igspl.na.by/.png/tv/5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780928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Сечение </a:t>
            </a:r>
            <a:r>
              <a:rPr lang="ru-RU" dirty="0" err="1" smtClean="0"/>
              <a:t>конуса-круг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49424"/>
            <a:ext cx="4402832" cy="4325112"/>
          </a:xfrm>
        </p:spPr>
        <p:txBody>
          <a:bodyPr/>
          <a:lstStyle/>
          <a:p>
            <a:r>
              <a:rPr lang="ru-RU" dirty="0" smtClean="0"/>
              <a:t>Конус можно пересечь плоскостью а, перпендикулярной к его оси. В этом случае плоскость сечения параллельна плоскости основания, а сечением конуса является </a:t>
            </a:r>
            <a:r>
              <a:rPr lang="ru-RU" b="1" i="1" dirty="0" smtClean="0"/>
              <a:t>круг</a:t>
            </a:r>
            <a:endParaRPr lang="ru-RU" b="1" i="1" dirty="0"/>
          </a:p>
        </p:txBody>
      </p:sp>
      <p:pic>
        <p:nvPicPr>
          <p:cNvPr id="29698" name="Picture 2" descr="http://igspl.na.by/.png/tv/5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70892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066800"/>
          </a:xfrm>
        </p:spPr>
        <p:txBody>
          <a:bodyPr/>
          <a:lstStyle/>
          <a:p>
            <a:r>
              <a:rPr lang="ru-RU" dirty="0" smtClean="0"/>
              <a:t>Площадь поверхности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2962672" cy="2907768"/>
          </a:xfrm>
        </p:spPr>
        <p:txBody>
          <a:bodyPr>
            <a:normAutofit fontScale="55000" lnSpcReduction="20000"/>
          </a:bodyPr>
          <a:lstStyle/>
          <a:p>
            <a:r>
              <a:rPr lang="ru-RU" i="1" dirty="0" smtClean="0"/>
              <a:t>За </a:t>
            </a:r>
            <a:r>
              <a:rPr lang="ru-RU" b="1" i="1" dirty="0" smtClean="0"/>
              <a:t>площадь боковой поверхности конуса </a:t>
            </a:r>
            <a:r>
              <a:rPr lang="ru-RU" dirty="0" smtClean="0"/>
              <a:t>принимается площадь ее развертки. </a:t>
            </a:r>
          </a:p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Площадь 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боковой поверхности конуса равна произведению половины длины окружности основания на образующую </a:t>
            </a:r>
            <a:endParaRPr lang="ru-RU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2276872"/>
            <a:ext cx="2195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228184" y="2276872"/>
            <a:ext cx="22322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Площадь полной поверхности конуса</a:t>
            </a:r>
            <a:r>
              <a:rPr lang="ru-RU" sz="1600" dirty="0" smtClean="0"/>
              <a:t>- сумма площадей боковой поверхности и основания. </a:t>
            </a:r>
            <a:endParaRPr lang="ru-RU" sz="1600" dirty="0" smtClean="0"/>
          </a:p>
        </p:txBody>
      </p:sp>
      <p:sp>
        <p:nvSpPr>
          <p:cNvPr id="34818" name="AutoShape 2" descr="S = \pi R l,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0" name="AutoShape 4" descr="S = \pi R l,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AutoShape 6" descr="S = \pi R l,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4" name="AutoShape 8" descr="S = \pi R l,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6" name="AutoShape 10" descr="https://upload.wikimedia.org/math/5/8/a/58a91455891addbc570f8d54bd22949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8" name="AutoShape 12" descr="https://upload.wikimedia.org/math/5/8/a/58a91455891addbc570f8d54bd229496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30" name="Picture 14" descr="http://xreferat.ru/image/54/1306482983_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4365104"/>
            <a:ext cx="1296144" cy="939990"/>
          </a:xfrm>
          <a:prstGeom prst="rect">
            <a:avLst/>
          </a:prstGeom>
          <a:noFill/>
        </p:spPr>
      </p:pic>
      <p:sp>
        <p:nvSpPr>
          <p:cNvPr id="34832" name="AutoShape 16" descr="S = \pi R (l + R),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34" name="Picture 18" descr="http://xreferat.ru/image/54/1306482983_1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509120"/>
            <a:ext cx="2441304" cy="674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88840"/>
            <a:ext cx="8591872" cy="1595040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Усеченный конус</a:t>
            </a:r>
            <a:endParaRPr lang="ru-RU" sz="72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8229600" cy="1066800"/>
          </a:xfrm>
        </p:spPr>
        <p:txBody>
          <a:bodyPr/>
          <a:lstStyle/>
          <a:p>
            <a:r>
              <a:rPr lang="ru-RU" dirty="0" smtClean="0"/>
              <a:t>Понятие усеченного конуса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4716016" cy="432511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Одна из частей представляет собой конус, а другая называется </a:t>
            </a:r>
            <a:r>
              <a:rPr lang="ru-RU" b="1" i="1" dirty="0" smtClean="0"/>
              <a:t>усеченным конусом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Основание </a:t>
            </a:r>
            <a:r>
              <a:rPr lang="ru-RU" dirty="0" smtClean="0"/>
              <a:t>исходного конуса и круг , полученный в сечении этого конуса плоскостью, называются </a:t>
            </a:r>
            <a:r>
              <a:rPr lang="ru-RU" b="1" i="1" dirty="0" smtClean="0"/>
              <a:t>основаниями</a:t>
            </a:r>
            <a:r>
              <a:rPr lang="ru-RU" dirty="0" smtClean="0"/>
              <a:t> усеченного конуса , а отрезок , соединяющий их центры ,-</a:t>
            </a:r>
            <a:r>
              <a:rPr lang="ru-RU" b="1" i="1" dirty="0" smtClean="0"/>
              <a:t>высотой усеченного конуса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2770" name="Picture 2" descr="http://rushkolnik.ru/tw_files2/urls_2/177/d-176777/176777_html_m6e4bf9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348880"/>
            <a:ext cx="2808312" cy="2909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37</TotalTime>
  <Words>243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Городская</vt:lpstr>
      <vt:lpstr>Конус</vt:lpstr>
      <vt:lpstr>Понятие конуса</vt:lpstr>
      <vt:lpstr>Понятие конуса</vt:lpstr>
      <vt:lpstr>Понятие конуса</vt:lpstr>
      <vt:lpstr>Осевое сечение конуса</vt:lpstr>
      <vt:lpstr>Сечение конуса-круг </vt:lpstr>
      <vt:lpstr>Площадь поверхности конуса</vt:lpstr>
      <vt:lpstr>Усеченный конус</vt:lpstr>
      <vt:lpstr>Понятие усеченного конуса</vt:lpstr>
      <vt:lpstr>Понятие усеченного конуса</vt:lpstr>
      <vt:lpstr>Понятие усеченного конуса</vt:lpstr>
      <vt:lpstr>Слайд 12</vt:lpstr>
      <vt:lpstr>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Конус</dc:title>
  <dc:creator>Лунтик</dc:creator>
  <cp:lastModifiedBy>Лунтик</cp:lastModifiedBy>
  <cp:revision>5</cp:revision>
  <dcterms:created xsi:type="dcterms:W3CDTF">2015-12-10T15:10:40Z</dcterms:created>
  <dcterms:modified xsi:type="dcterms:W3CDTF">2015-12-10T15:58:54Z</dcterms:modified>
</cp:coreProperties>
</file>