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9" d="100"/>
          <a:sy n="69" d="100"/>
        </p:scale>
        <p:origin x="-54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C35CCA-E05B-4A34-9C58-622BFC7D0344}" type="datetimeFigureOut">
              <a:rPr lang="ru-RU" smtClean="0"/>
              <a:t>05.04.15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30F467-0FFA-4077-97BC-01A98B7CA92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4D5B0-C576-4124-8FC7-F2B75892AE17}" type="datetimeFigureOut">
              <a:rPr lang="ru-RU" smtClean="0"/>
              <a:t>05.04.15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31C10-7565-4625-BA58-282ABB05D72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4D5B0-C576-4124-8FC7-F2B75892AE17}" type="datetimeFigureOut">
              <a:rPr lang="ru-RU" smtClean="0"/>
              <a:t>05.04.15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31C10-7565-4625-BA58-282ABB05D7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4D5B0-C576-4124-8FC7-F2B75892AE17}" type="datetimeFigureOut">
              <a:rPr lang="ru-RU" smtClean="0"/>
              <a:t>05.04.15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31C10-7565-4625-BA58-282ABB05D7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4D5B0-C576-4124-8FC7-F2B75892AE17}" type="datetimeFigureOut">
              <a:rPr lang="ru-RU" smtClean="0"/>
              <a:t>05.04.15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31C10-7565-4625-BA58-282ABB05D7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4D5B0-C576-4124-8FC7-F2B75892AE17}" type="datetimeFigureOut">
              <a:rPr lang="ru-RU" smtClean="0"/>
              <a:t>05.04.15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31C10-7565-4625-BA58-282ABB05D72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4D5B0-C576-4124-8FC7-F2B75892AE17}" type="datetimeFigureOut">
              <a:rPr lang="ru-RU" smtClean="0"/>
              <a:t>05.04.15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31C10-7565-4625-BA58-282ABB05D7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4D5B0-C576-4124-8FC7-F2B75892AE17}" type="datetimeFigureOut">
              <a:rPr lang="ru-RU" smtClean="0"/>
              <a:t>05.04.15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31C10-7565-4625-BA58-282ABB05D7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4D5B0-C576-4124-8FC7-F2B75892AE17}" type="datetimeFigureOut">
              <a:rPr lang="ru-RU" smtClean="0"/>
              <a:t>05.04.15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31C10-7565-4625-BA58-282ABB05D7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4D5B0-C576-4124-8FC7-F2B75892AE17}" type="datetimeFigureOut">
              <a:rPr lang="ru-RU" smtClean="0"/>
              <a:t>05.04.15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31C10-7565-4625-BA58-282ABB05D7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4D5B0-C576-4124-8FC7-F2B75892AE17}" type="datetimeFigureOut">
              <a:rPr lang="ru-RU" smtClean="0"/>
              <a:t>05.04.15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31C10-7565-4625-BA58-282ABB05D7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4D5B0-C576-4124-8FC7-F2B75892AE17}" type="datetimeFigureOut">
              <a:rPr lang="ru-RU" smtClean="0"/>
              <a:t>05.04.15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3431C10-7565-4625-BA58-282ABB05D72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34D5B0-C576-4124-8FC7-F2B75892AE17}" type="datetimeFigureOut">
              <a:rPr lang="ru-RU" smtClean="0"/>
              <a:t>05.04.15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3431C10-7565-4625-BA58-282ABB05D729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A%D0%B2%D0%B0%D0%B4%D1%80%D0%B0%D1%82" TargetMode="External"/><Relationship Id="rId2" Type="http://schemas.openxmlformats.org/officeDocument/2006/relationships/hyperlink" Target="https://ru.wikipedia.org/wiki/%D0%9F%D1%80%D0%B0%D0%B2%D0%B8%D0%BB%D1%8C%D0%BD%D1%8B%D0%B9_%D0%BC%D0%BD%D0%BE%D0%B3%D0%BE%D0%B3%D1%80%D0%B0%D0%BD%D0%BD%D0%B8%D0%BA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8%D0%BA%D0%BE%D1%81%D0%B0%D1%8D%D0%B4%D1%80" TargetMode="External"/><Relationship Id="rId2" Type="http://schemas.openxmlformats.org/officeDocument/2006/relationships/hyperlink" Target="https://ru.wikipedia.org/wiki/%D0%9E%D0%BA%D1%82%D0%B0%D1%8D%D0%B4%D1%80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642919"/>
            <a:ext cx="7072362" cy="1143008"/>
          </a:xfrm>
        </p:spPr>
        <p:txBody>
          <a:bodyPr/>
          <a:lstStyle/>
          <a:p>
            <a:r>
              <a:rPr lang="ru-RU" dirty="0" smtClean="0"/>
              <a:t>Куб и его свойства   </a:t>
            </a:r>
            <a:endParaRPr lang="ru-RU" dirty="0"/>
          </a:p>
        </p:txBody>
      </p:sp>
      <p:pic>
        <p:nvPicPr>
          <p:cNvPr id="48130" name="Picture 2" descr="&amp;Fcy;&amp;ocy;&amp;rcy;&amp;ucy;&amp;m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357430"/>
            <a:ext cx="4048125" cy="3643314"/>
          </a:xfrm>
          <a:prstGeom prst="rect">
            <a:avLst/>
          </a:prstGeom>
          <a:noFill/>
        </p:spPr>
      </p:pic>
      <p:pic>
        <p:nvPicPr>
          <p:cNvPr id="48132" name="Picture 4" descr="&amp;Kcy;&amp;acy;&amp;tcy;&amp;acy;&amp;lcy;&amp;ocy;&amp;gcy; &amp;scy;&amp;tcy;&amp;acy;&amp;tcy;&amp;iecy;&amp;jcy; - Perfect World &amp;mcy;&amp;ocy;&amp;dcy;&amp;iecy;&amp;lcy;&amp;icy;, &amp;scy;&amp;tcy;&amp;acy;&amp;tcy;&amp;softcy;&amp;icy;, &amp;ocy;&amp;bcy;&amp;scy;&amp;ucy;&amp;zhcy;&amp;dcy;&amp;iecy;&amp;ncy;&amp;icy;&amp;yac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2357430"/>
            <a:ext cx="3429024" cy="35250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00042"/>
            <a:ext cx="8286808" cy="542928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                              </a:t>
            </a:r>
            <a:r>
              <a:rPr lang="ru-RU" dirty="0" smtClean="0"/>
              <a:t>       </a:t>
            </a:r>
            <a:r>
              <a:rPr lang="ru-RU" sz="4000" dirty="0" smtClean="0"/>
              <a:t>Куб</a:t>
            </a:r>
            <a:r>
              <a:rPr lang="ru-RU" dirty="0" smtClean="0"/>
              <a:t>   </a:t>
            </a:r>
            <a:endParaRPr lang="en-US" sz="4000" dirty="0" smtClean="0"/>
          </a:p>
          <a:p>
            <a:r>
              <a:rPr lang="ru-RU" sz="3600" dirty="0" smtClean="0"/>
              <a:t>Куб –правильный многогранник, </a:t>
            </a:r>
            <a:r>
              <a:rPr lang="ru-RU" sz="3600" dirty="0" smtClean="0"/>
              <a:t>каждая грань которого представляет собой </a:t>
            </a:r>
            <a:r>
              <a:rPr lang="ru-RU" sz="3600" dirty="0" smtClean="0"/>
              <a:t>квадрат. </a:t>
            </a:r>
            <a:r>
              <a:rPr lang="ru-RU" sz="3600" dirty="0" smtClean="0"/>
              <a:t>Частный случай </a:t>
            </a:r>
            <a:r>
              <a:rPr lang="ru-RU" sz="3600" dirty="0" smtClean="0"/>
              <a:t>параллелепипеда  и  </a:t>
            </a:r>
            <a:r>
              <a:rPr lang="ru-RU" sz="3600" dirty="0" smtClean="0"/>
              <a:t>призмы</a:t>
            </a:r>
            <a:r>
              <a:rPr lang="ru-RU" sz="3600" dirty="0" smtClean="0"/>
              <a:t>.</a:t>
            </a:r>
          </a:p>
          <a:p>
            <a:r>
              <a:rPr lang="ru-RU" sz="3600" dirty="0" smtClean="0"/>
              <a:t>Тип </a:t>
            </a:r>
            <a:r>
              <a:rPr lang="ru-RU" sz="3600" dirty="0" smtClean="0">
                <a:hlinkClick r:id="rId2" tooltip="Правильный многогранник"/>
              </a:rPr>
              <a:t>Правильный многогранник</a:t>
            </a:r>
            <a:r>
              <a:rPr lang="ru-RU" sz="3600" dirty="0" smtClean="0"/>
              <a:t> </a:t>
            </a:r>
            <a:endParaRPr lang="ru-RU" sz="3600" dirty="0" smtClean="0"/>
          </a:p>
          <a:p>
            <a:r>
              <a:rPr lang="ru-RU" sz="3600" dirty="0" smtClean="0"/>
              <a:t>Грань </a:t>
            </a:r>
            <a:r>
              <a:rPr lang="ru-RU" sz="3600" dirty="0" smtClean="0">
                <a:hlinkClick r:id="rId3" tooltip="Квадрат"/>
              </a:rPr>
              <a:t>квадрат</a:t>
            </a:r>
            <a:r>
              <a:rPr lang="ru-RU" sz="3600" dirty="0" smtClean="0"/>
              <a:t> </a:t>
            </a:r>
          </a:p>
          <a:p>
            <a:r>
              <a:rPr lang="ru-RU" sz="3600" dirty="0" smtClean="0"/>
              <a:t>Вершин  8</a:t>
            </a:r>
          </a:p>
          <a:p>
            <a:r>
              <a:rPr lang="ru-RU" sz="3600" dirty="0" smtClean="0"/>
              <a:t>Рёбер  12</a:t>
            </a:r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00042"/>
            <a:ext cx="8286808" cy="542928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Граней 6</a:t>
            </a:r>
          </a:p>
          <a:p>
            <a:r>
              <a:rPr lang="ru-RU" sz="3600" dirty="0" smtClean="0"/>
              <a:t> Граней при вершине 3 </a:t>
            </a:r>
          </a:p>
          <a:p>
            <a:r>
              <a:rPr lang="ru-RU" sz="3600" dirty="0" smtClean="0"/>
              <a:t> Длина ребра </a:t>
            </a:r>
            <a:r>
              <a:rPr lang="en-US" sz="3600" dirty="0" smtClean="0"/>
              <a:t> a</a:t>
            </a:r>
            <a:endParaRPr lang="ru-RU" sz="3600" dirty="0" smtClean="0"/>
          </a:p>
          <a:p>
            <a:r>
              <a:rPr lang="ru-RU" sz="3600" dirty="0" smtClean="0"/>
              <a:t>Площадь поверхности     </a:t>
            </a:r>
            <a:r>
              <a:rPr lang="en-US" sz="3600" i="1" dirty="0" smtClean="0"/>
              <a:t>6</a:t>
            </a:r>
            <a:r>
              <a:rPr lang="en-US" sz="3600" dirty="0" smtClean="0"/>
              <a:t> </a:t>
            </a:r>
            <a:r>
              <a:rPr lang="ru-RU" sz="3600" dirty="0" smtClean="0"/>
              <a:t>а</a:t>
            </a:r>
            <a:r>
              <a:rPr lang="en-US" sz="3600" i="1" baseline="30000" dirty="0" smtClean="0"/>
              <a:t>2</a:t>
            </a:r>
            <a:endParaRPr lang="ru-RU" sz="3600" dirty="0" smtClean="0"/>
          </a:p>
          <a:p>
            <a:r>
              <a:rPr lang="ru-RU" sz="3600" dirty="0" smtClean="0"/>
              <a:t>Объём  а</a:t>
            </a:r>
            <a:r>
              <a:rPr lang="en-US" sz="3600" i="1" baseline="30000" dirty="0" smtClean="0"/>
              <a:t>3</a:t>
            </a:r>
            <a:endParaRPr lang="ru-RU" sz="3600" dirty="0" smtClean="0"/>
          </a:p>
          <a:p>
            <a:r>
              <a:rPr lang="ru-RU" sz="3600" dirty="0" smtClean="0"/>
              <a:t>Точечная группа симметрии </a:t>
            </a:r>
            <a:r>
              <a:rPr lang="ru-RU" sz="3600" dirty="0" err="1" smtClean="0"/>
              <a:t>Октаэдрическая</a:t>
            </a:r>
            <a:r>
              <a:rPr lang="ru-RU" sz="3600" dirty="0" smtClean="0"/>
              <a:t> (</a:t>
            </a:r>
            <a:r>
              <a:rPr lang="ru-RU" sz="3600" i="1" dirty="0" err="1" smtClean="0"/>
              <a:t>O</a:t>
            </a:r>
            <a:r>
              <a:rPr lang="ru-RU" sz="3600" i="1" baseline="-25000" dirty="0" err="1" smtClean="0"/>
              <a:t>h</a:t>
            </a:r>
            <a:r>
              <a:rPr lang="ru-RU" sz="3600" dirty="0" smtClean="0"/>
              <a:t>) Двойственный многогранник Октаэдр</a:t>
            </a:r>
          </a:p>
          <a:p>
            <a:pPr>
              <a:buNone/>
            </a:pPr>
            <a:endParaRPr lang="ru-RU" sz="3600" dirty="0" smtClean="0"/>
          </a:p>
          <a:p>
            <a:pPr>
              <a:buNone/>
            </a:pPr>
            <a:endParaRPr lang="ru-RU" sz="3600" dirty="0" smtClean="0"/>
          </a:p>
          <a:p>
            <a:endParaRPr lang="ru-RU" b="1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7772400" cy="1362456"/>
          </a:xfrm>
        </p:spPr>
        <p:txBody>
          <a:bodyPr/>
          <a:lstStyle/>
          <a:p>
            <a:r>
              <a:rPr lang="ru-RU" dirty="0" smtClean="0"/>
              <a:t>          Свойства куба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2214554"/>
            <a:ext cx="8001056" cy="442915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 </a:t>
            </a:r>
            <a:r>
              <a:rPr lang="ru-RU" dirty="0" smtClean="0"/>
              <a:t>1) Четыре </a:t>
            </a:r>
            <a:r>
              <a:rPr lang="ru-RU" dirty="0" smtClean="0"/>
              <a:t>сечения куба являются правильными шестиугольниками — эти сечения проходят через центр куба перпендикулярно четырём его главным диагоналям</a:t>
            </a:r>
            <a:r>
              <a:rPr lang="ru-RU" dirty="0" smtClean="0"/>
              <a:t>.</a:t>
            </a:r>
          </a:p>
          <a:p>
            <a:r>
              <a:rPr lang="ru-RU" dirty="0" smtClean="0"/>
              <a:t> 2) В куб можно вписать </a:t>
            </a:r>
            <a:r>
              <a:rPr lang="ru-RU" dirty="0" smtClean="0"/>
              <a:t>тетраэдр двумя </a:t>
            </a:r>
            <a:r>
              <a:rPr lang="ru-RU" dirty="0" smtClean="0"/>
              <a:t>способами. В обоих случаях четыре вершины тетраэдра будут совмещены с четырьмя вершинами куба и все шесть рёбер тетраэдра будут принадлежать граням куба. В первом случае все вершины тетраэдра принадлежат граням трехгранного угла, вершина которого совпадает с одной из вершин куба. Во втором случае попарно скрещивающиеся ребра тетраэдра принадлежат попарно противолежащим граням куба. Такой </a:t>
            </a:r>
            <a:r>
              <a:rPr lang="ru-RU" dirty="0" smtClean="0"/>
              <a:t>тетраэдр является </a:t>
            </a:r>
            <a:r>
              <a:rPr lang="ru-RU" dirty="0" smtClean="0"/>
              <a:t>правильным, а его объём составляет 1/3 от объёма куба.</a:t>
            </a:r>
            <a:endParaRPr lang="ru-RU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500042"/>
            <a:ext cx="8042176" cy="6072230"/>
          </a:xfrm>
        </p:spPr>
        <p:txBody>
          <a:bodyPr/>
          <a:lstStyle/>
          <a:p>
            <a:r>
              <a:rPr lang="ru-RU" dirty="0" smtClean="0"/>
              <a:t>3) В куб можно вписать </a:t>
            </a:r>
            <a:r>
              <a:rPr lang="ru-RU" dirty="0" smtClean="0">
                <a:hlinkClick r:id="rId2" tooltip="Октаэдр"/>
              </a:rPr>
              <a:t>октаэдр</a:t>
            </a:r>
            <a:r>
              <a:rPr lang="ru-RU" dirty="0" smtClean="0"/>
              <a:t>, притом все шесть вершин октаэдра будут совмещены с центрами шести граней куба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4) Куб можно вписать в </a:t>
            </a:r>
            <a:r>
              <a:rPr lang="ru-RU" dirty="0" smtClean="0">
                <a:hlinkClick r:id="rId2" tooltip="Октаэдр"/>
              </a:rPr>
              <a:t>октаэдр</a:t>
            </a:r>
            <a:r>
              <a:rPr lang="ru-RU" dirty="0" smtClean="0"/>
              <a:t>, притом все восемь вершин куба будут расположены в центрах восьми граней октаэдра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5) В куб можно вписать </a:t>
            </a:r>
            <a:r>
              <a:rPr lang="ru-RU" dirty="0" smtClean="0">
                <a:hlinkClick r:id="rId3" tooltip="Икосаэдр"/>
              </a:rPr>
              <a:t>икосаэдр</a:t>
            </a:r>
            <a:r>
              <a:rPr lang="ru-RU" dirty="0" smtClean="0"/>
              <a:t>, при этом шесть взаимно параллельных рёбер икосаэдра будут расположены соответственно на шести гранях куба, остальные 24 ребра — внутри куба. Все двенадцать вершин икосаэдра будут лежать на шести гранях куба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8370" name="Picture 2" descr="http://www.mycolour.bg/wp-content/uploads/2009/03/rgb_cube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3571876"/>
            <a:ext cx="3071834" cy="3071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body" idx="1"/>
          </p:nvPr>
        </p:nvSpPr>
        <p:spPr>
          <a:xfrm>
            <a:off x="530225" y="500063"/>
            <a:ext cx="8113713" cy="3714750"/>
          </a:xfrm>
        </p:spPr>
        <p:txBody>
          <a:bodyPr/>
          <a:lstStyle/>
          <a:p>
            <a:r>
              <a:rPr lang="ru-RU" sz="3200" dirty="0" smtClean="0"/>
              <a:t>1)Диагональ </a:t>
            </a:r>
            <a:r>
              <a:rPr lang="ru-RU" sz="3200" dirty="0" smtClean="0"/>
              <a:t>куба d=a√3.</a:t>
            </a:r>
          </a:p>
          <a:p>
            <a:r>
              <a:rPr lang="ru-RU" sz="3200" dirty="0" smtClean="0"/>
              <a:t>2</a:t>
            </a:r>
            <a:r>
              <a:rPr lang="ru-RU" sz="3200" dirty="0" smtClean="0"/>
              <a:t>) </a:t>
            </a:r>
            <a:r>
              <a:rPr lang="ru-RU" sz="3200" dirty="0" smtClean="0"/>
              <a:t>Боковая поверхность куба S</a:t>
            </a:r>
            <a:r>
              <a:rPr lang="ru-RU" sz="3200" baseline="-25000" dirty="0" smtClean="0"/>
              <a:t>бок.</a:t>
            </a:r>
            <a:r>
              <a:rPr lang="ru-RU" sz="3200" dirty="0" smtClean="0"/>
              <a:t>=4а</a:t>
            </a:r>
            <a:r>
              <a:rPr lang="ru-RU" sz="3200" baseline="30000" dirty="0" smtClean="0"/>
              <a:t>2</a:t>
            </a:r>
            <a:r>
              <a:rPr lang="ru-RU" sz="3200" dirty="0" smtClean="0"/>
              <a:t>;</a:t>
            </a:r>
          </a:p>
          <a:p>
            <a:r>
              <a:rPr lang="ru-RU" sz="3200" dirty="0" smtClean="0"/>
              <a:t>3</a:t>
            </a:r>
            <a:r>
              <a:rPr lang="ru-RU" sz="3200" dirty="0" smtClean="0"/>
              <a:t>) </a:t>
            </a:r>
            <a:r>
              <a:rPr lang="ru-RU" sz="3200" dirty="0" smtClean="0"/>
              <a:t>Полная поверхность куба S</a:t>
            </a:r>
            <a:r>
              <a:rPr lang="ru-RU" sz="3200" baseline="-25000" dirty="0" smtClean="0"/>
              <a:t>полн.</a:t>
            </a:r>
            <a:r>
              <a:rPr lang="ru-RU" sz="3200" dirty="0" smtClean="0"/>
              <a:t>=6а</a:t>
            </a:r>
            <a:r>
              <a:rPr lang="ru-RU" sz="3200" baseline="30000" dirty="0" smtClean="0"/>
              <a:t>2</a:t>
            </a:r>
            <a:r>
              <a:rPr lang="ru-RU" sz="3200" dirty="0" smtClean="0"/>
              <a:t>;</a:t>
            </a:r>
          </a:p>
          <a:p>
            <a:r>
              <a:rPr lang="ru-RU" sz="3200" dirty="0" smtClean="0"/>
              <a:t>4</a:t>
            </a:r>
            <a:r>
              <a:rPr lang="ru-RU" sz="3200" dirty="0" smtClean="0"/>
              <a:t>) </a:t>
            </a:r>
            <a:r>
              <a:rPr lang="ru-RU" sz="3200" dirty="0" smtClean="0"/>
              <a:t>Объем куба V=a</a:t>
            </a:r>
            <a:r>
              <a:rPr lang="ru-RU" sz="3200" baseline="30000" dirty="0" smtClean="0"/>
              <a:t>3</a:t>
            </a:r>
            <a:r>
              <a:rPr lang="ru-RU" sz="3200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38</TotalTime>
  <Words>157</Words>
  <Application>Microsoft Office PowerPoint</Application>
  <PresentationFormat>Экран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Куб и его свойства   </vt:lpstr>
      <vt:lpstr>Слайд 2</vt:lpstr>
      <vt:lpstr>Слайд 3</vt:lpstr>
      <vt:lpstr>          Свойства куба 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Куб и его свойства</dc:title>
  <dc:creator>w7</dc:creator>
  <cp:lastModifiedBy>w7</cp:lastModifiedBy>
  <cp:revision>4</cp:revision>
  <dcterms:created xsi:type="dcterms:W3CDTF">2015-04-05T14:24:59Z</dcterms:created>
  <dcterms:modified xsi:type="dcterms:W3CDTF">2015-04-05T15:03:16Z</dcterms:modified>
</cp:coreProperties>
</file>