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5" r:id="rId16"/>
    <p:sldId id="272" r:id="rId17"/>
    <p:sldId id="273" r:id="rId18"/>
    <p:sldId id="271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98456-0A90-426C-BECE-619EAD602B47}" type="datetimeFigureOut">
              <a:rPr lang="ru-RU" smtClean="0"/>
              <a:t>07.09.2016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5465-D5C3-4D11-8637-2EF070151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984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98456-0A90-426C-BECE-619EAD602B47}" type="datetimeFigureOut">
              <a:rPr lang="ru-RU" smtClean="0"/>
              <a:t>07.09.2016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5465-D5C3-4D11-8637-2EF070151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911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98456-0A90-426C-BECE-619EAD602B47}" type="datetimeFigureOut">
              <a:rPr lang="ru-RU" smtClean="0"/>
              <a:t>07.09.2016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5465-D5C3-4D11-8637-2EF070151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80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98456-0A90-426C-BECE-619EAD602B47}" type="datetimeFigureOut">
              <a:rPr lang="ru-RU" smtClean="0"/>
              <a:t>07.09.2016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5465-D5C3-4D11-8637-2EF070151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530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98456-0A90-426C-BECE-619EAD602B47}" type="datetimeFigureOut">
              <a:rPr lang="ru-RU" smtClean="0"/>
              <a:t>07.09.2016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5465-D5C3-4D11-8637-2EF070151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287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98456-0A90-426C-BECE-619EAD602B47}" type="datetimeFigureOut">
              <a:rPr lang="ru-RU" smtClean="0"/>
              <a:t>07.09.2016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5465-D5C3-4D11-8637-2EF070151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313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98456-0A90-426C-BECE-619EAD602B47}" type="datetimeFigureOut">
              <a:rPr lang="ru-RU" smtClean="0"/>
              <a:t>07.09.2016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5465-D5C3-4D11-8637-2EF070151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717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98456-0A90-426C-BECE-619EAD602B47}" type="datetimeFigureOut">
              <a:rPr lang="ru-RU" smtClean="0"/>
              <a:t>07.09.2016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5465-D5C3-4D11-8637-2EF070151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99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98456-0A90-426C-BECE-619EAD602B47}" type="datetimeFigureOut">
              <a:rPr lang="ru-RU" smtClean="0"/>
              <a:t>07.09.2016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5465-D5C3-4D11-8637-2EF070151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133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98456-0A90-426C-BECE-619EAD602B47}" type="datetimeFigureOut">
              <a:rPr lang="ru-RU" smtClean="0"/>
              <a:t>07.09.2016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5465-D5C3-4D11-8637-2EF070151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974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98456-0A90-426C-BECE-619EAD602B47}" type="datetimeFigureOut">
              <a:rPr lang="ru-RU" smtClean="0"/>
              <a:t>07.09.2016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5465-D5C3-4D11-8637-2EF070151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671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98456-0A90-426C-BECE-619EAD602B47}" type="datetimeFigureOut">
              <a:rPr lang="ru-RU" smtClean="0"/>
              <a:t>07.09.2016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D5465-D5C3-4D11-8637-2EF070151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949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64184" y="2289423"/>
            <a:ext cx="553023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«Приготовление бутербродов</a:t>
            </a:r>
          </a:p>
          <a:p>
            <a:pPr algn="ctr"/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 горячих напитков». 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39219" y="5461000"/>
            <a:ext cx="2004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solidFill>
                  <a:srgbClr val="0070C0"/>
                </a:solidFill>
              </a:rPr>
              <a:t>Громенко.С.Г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http://supercook.ru/decoration/images-decoration/z-buter-1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900" y="4038600"/>
            <a:ext cx="3238500" cy="2387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809948" y="777949"/>
            <a:ext cx="4692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Презентация к уроку технологии 5 класс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83387" y="1571654"/>
            <a:ext cx="24985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Раздел «Кулинария»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7783" y="2427922"/>
            <a:ext cx="906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Тема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05600" y="4832290"/>
            <a:ext cx="44244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Разработана  учителем МБОУСОШ№2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406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64692" y="224135"/>
            <a:ext cx="22942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Виды чая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8900" y="1075383"/>
            <a:ext cx="1511300" cy="8423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84375" y="2924488"/>
            <a:ext cx="1511300" cy="736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480299" y="2872714"/>
            <a:ext cx="1511300" cy="736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35949" y="1017608"/>
            <a:ext cx="1511300" cy="736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833746" y="1331099"/>
            <a:ext cx="9131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Белый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12194" y="3040959"/>
            <a:ext cx="1116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Черный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451836" y="1149073"/>
            <a:ext cx="10795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Желтый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53097" y="3003202"/>
            <a:ext cx="11657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Красный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32337" y="3003202"/>
            <a:ext cx="1511300" cy="736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007660" y="3108122"/>
            <a:ext cx="11632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Зеленый</a:t>
            </a:r>
            <a:endParaRPr lang="ru-RU" sz="2000" b="1" dirty="0">
              <a:solidFill>
                <a:srgbClr val="0070C0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3022600" y="1017608"/>
            <a:ext cx="1709737" cy="368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3327400" y="1201758"/>
            <a:ext cx="1866900" cy="16709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2" idx="2"/>
            <a:endCxn id="12" idx="0"/>
          </p:cNvCxnSpPr>
          <p:nvPr/>
        </p:nvCxnSpPr>
        <p:spPr>
          <a:xfrm flipH="1">
            <a:off x="5487987" y="932021"/>
            <a:ext cx="23814" cy="2071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905500" y="1075383"/>
            <a:ext cx="2171700" cy="1797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243637" y="774700"/>
            <a:ext cx="1833563" cy="611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0911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0" y="546437"/>
            <a:ext cx="859979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Чай</a:t>
            </a:r>
            <a:r>
              <a:rPr lang="ru-RU" sz="2000" b="1" dirty="0" smtClean="0">
                <a:solidFill>
                  <a:srgbClr val="0070C0"/>
                </a:solidFill>
              </a:rPr>
              <a:t> –это листья вечно зеленого чайного куста, подвергнутые специальной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обработке. Молодой  листочек по-китайски называется «</a:t>
            </a:r>
            <a:r>
              <a:rPr lang="ru-RU" sz="2000" b="1" dirty="0" err="1" smtClean="0">
                <a:solidFill>
                  <a:srgbClr val="0070C0"/>
                </a:solidFill>
              </a:rPr>
              <a:t>тщайей</a:t>
            </a:r>
            <a:r>
              <a:rPr lang="ru-RU" sz="2000" b="1" dirty="0" smtClean="0">
                <a:solidFill>
                  <a:srgbClr val="0070C0"/>
                </a:solidFill>
              </a:rPr>
              <a:t>». Отсюда 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и</a:t>
            </a:r>
            <a:r>
              <a:rPr lang="ru-RU" sz="2000" b="1" dirty="0" smtClean="0">
                <a:solidFill>
                  <a:srgbClr val="0070C0"/>
                </a:solidFill>
              </a:rPr>
              <a:t> произошло название чай. Родина чая- Китай. </a:t>
            </a:r>
            <a:r>
              <a:rPr lang="ru-RU" sz="2000" b="1" dirty="0">
                <a:solidFill>
                  <a:srgbClr val="0070C0"/>
                </a:solidFill>
              </a:rPr>
              <a:t>Ч</a:t>
            </a:r>
            <a:r>
              <a:rPr lang="ru-RU" sz="2000" b="1" dirty="0" smtClean="0">
                <a:solidFill>
                  <a:srgbClr val="0070C0"/>
                </a:solidFill>
              </a:rPr>
              <a:t>ай утоляет жажду, но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и</a:t>
            </a:r>
            <a:r>
              <a:rPr lang="ru-RU" sz="2000" b="1" dirty="0" smtClean="0">
                <a:solidFill>
                  <a:srgbClr val="0070C0"/>
                </a:solidFill>
              </a:rPr>
              <a:t> способствует снижению артериального давления, помогает при цинге,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кори, усиливает кровообращение, дыхание.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http://ppt4web.ru/images/111/10770/640/img6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7393" y="546437"/>
            <a:ext cx="1636712" cy="17088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15900" y="2349500"/>
            <a:ext cx="916642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Белый чай </a:t>
            </a:r>
            <a:r>
              <a:rPr lang="ru-RU" sz="2000" b="1" dirty="0" smtClean="0">
                <a:solidFill>
                  <a:srgbClr val="0070C0"/>
                </a:solidFill>
              </a:rPr>
              <a:t>– название получил по виду чайной почки, которая густо покрыта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б</a:t>
            </a:r>
            <a:r>
              <a:rPr lang="ru-RU" sz="2000" b="1" dirty="0" smtClean="0">
                <a:solidFill>
                  <a:srgbClr val="0070C0"/>
                </a:solidFill>
              </a:rPr>
              <a:t>елым ворсом. Также по терминам пяти элементов в китайской медицине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соответствует элементу «метал», который традиционно ассоциируется с белым 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ц</a:t>
            </a:r>
            <a:r>
              <a:rPr lang="ru-RU" sz="2000" b="1" dirty="0" smtClean="0">
                <a:solidFill>
                  <a:srgbClr val="0070C0"/>
                </a:solidFill>
              </a:rPr>
              <a:t>ветом. Заваривание: 2чай ложки на 200мл воды,вода-50-70 градусов,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заваривается 5 минут.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80110" y="4448294"/>
            <a:ext cx="793557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Черный чай </a:t>
            </a:r>
            <a:r>
              <a:rPr lang="ru-RU" sz="2000" b="1" dirty="0" smtClean="0">
                <a:solidFill>
                  <a:srgbClr val="0070C0"/>
                </a:solidFill>
              </a:rPr>
              <a:t>-листовой (крупно-и среднелистовой), гранулированный,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порошковый, прессованный.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Заваривания:1 чай ложка на 200-400мл воды, вода-90-100 градусов,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з</a:t>
            </a:r>
            <a:r>
              <a:rPr lang="ru-RU" sz="2000" b="1" dirty="0" smtClean="0">
                <a:solidFill>
                  <a:srgbClr val="0070C0"/>
                </a:solidFill>
              </a:rPr>
              <a:t>аваривается 4-7 минут.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590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6900" y="406400"/>
            <a:ext cx="890224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Красный чай- </a:t>
            </a:r>
            <a:r>
              <a:rPr lang="ru-RU" sz="2000" b="1" dirty="0" smtClean="0">
                <a:solidFill>
                  <a:srgbClr val="0070C0"/>
                </a:solidFill>
              </a:rPr>
              <a:t>получают из листьев-суданской </a:t>
            </a:r>
            <a:r>
              <a:rPr lang="ru-RU" sz="2000" b="1" dirty="0" err="1" smtClean="0">
                <a:solidFill>
                  <a:srgbClr val="0070C0"/>
                </a:solidFill>
              </a:rPr>
              <a:t>розы.Чай</a:t>
            </a:r>
            <a:r>
              <a:rPr lang="ru-RU" sz="2000" b="1" dirty="0" smtClean="0">
                <a:solidFill>
                  <a:srgbClr val="0070C0"/>
                </a:solidFill>
              </a:rPr>
              <a:t> египетских фараонов.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Это крупные лепестки цветов которые высушиваются, а потом завариваются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-получается полезный напиток красного цвета, с выраженным кисловатым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Вкусом.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Заваривание: на 150 мл воды маленькую щепотку чая, вода-95-98 градусов, 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заваривается 5 минут.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13116" y="4512321"/>
            <a:ext cx="10909205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Зеленый чай- </a:t>
            </a:r>
            <a:r>
              <a:rPr lang="ru-RU" sz="2000" b="1" dirty="0" smtClean="0">
                <a:solidFill>
                  <a:srgbClr val="0070C0"/>
                </a:solidFill>
              </a:rPr>
              <a:t>вечнозелёным  кустарником, достигающим 10м в высоту. Зеленый  чай включает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Столь необходимый кальций, фтор, магний.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Заваривается: на 200мл воды 3 грамма чая, вода -80 градусов, заваривается 5-7 минут.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06500" y="2527280"/>
            <a:ext cx="86741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Желтый чай </a:t>
            </a:r>
            <a:r>
              <a:rPr lang="ru-RU" sz="2000" b="1" dirty="0" smtClean="0">
                <a:solidFill>
                  <a:srgbClr val="0070C0"/>
                </a:solidFill>
              </a:rPr>
              <a:t>-самый небычный желтый чай или </a:t>
            </a:r>
            <a:r>
              <a:rPr lang="ru-RU" sz="2000" b="1" dirty="0" err="1" smtClean="0">
                <a:solidFill>
                  <a:srgbClr val="0070C0"/>
                </a:solidFill>
              </a:rPr>
              <a:t>Хельба</a:t>
            </a:r>
            <a:r>
              <a:rPr lang="ru-RU" sz="2000" b="1" dirty="0" smtClean="0">
                <a:solidFill>
                  <a:srgbClr val="0070C0"/>
                </a:solidFill>
              </a:rPr>
              <a:t> из Египта. </a:t>
            </a:r>
            <a:r>
              <a:rPr lang="ru-RU" sz="2000" b="1" dirty="0">
                <a:solidFill>
                  <a:srgbClr val="0070C0"/>
                </a:solidFill>
              </a:rPr>
              <a:t>Э</a:t>
            </a:r>
            <a:r>
              <a:rPr lang="ru-RU" sz="2000" b="1" dirty="0" smtClean="0">
                <a:solidFill>
                  <a:srgbClr val="0070C0"/>
                </a:solidFill>
              </a:rPr>
              <a:t>тот напиток обладает несравнимым ароматом и вкусом. </a:t>
            </a:r>
            <a:r>
              <a:rPr lang="ru-RU" sz="2000" b="1" dirty="0">
                <a:solidFill>
                  <a:srgbClr val="0070C0"/>
                </a:solidFill>
              </a:rPr>
              <a:t>В</a:t>
            </a:r>
            <a:r>
              <a:rPr lang="ru-RU" sz="2000" b="1" dirty="0" smtClean="0">
                <a:solidFill>
                  <a:srgbClr val="0070C0"/>
                </a:solidFill>
              </a:rPr>
              <a:t> нем присутствуют и ванильные, и ореховые, шоколадные нотки.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Заваривается: на 200мл воды 4 грамма чая, вода-85 градусов, заваривается 8-10 минут.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6900" y="467393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 smtClean="0">
                <a:solidFill>
                  <a:srgbClr val="111111"/>
                </a:solidFill>
                <a:effectLst/>
                <a:latin typeface="RobotoSlabLight"/>
              </a:rPr>
              <a:t> 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919719" y="583571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1887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3037" y="246062"/>
            <a:ext cx="1609725" cy="15144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68500" y="288924"/>
            <a:ext cx="1009109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Какао</a:t>
            </a:r>
            <a:r>
              <a:rPr lang="ru-RU" sz="2000" b="1" dirty="0" smtClean="0">
                <a:solidFill>
                  <a:srgbClr val="0070C0"/>
                </a:solidFill>
              </a:rPr>
              <a:t>-высококалорийный напиток, получаемый из семян- бобов тропического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Дерева какао. Его родина –</a:t>
            </a:r>
            <a:r>
              <a:rPr lang="ru-RU" sz="2000" b="1" dirty="0" err="1" smtClean="0">
                <a:solidFill>
                  <a:srgbClr val="0070C0"/>
                </a:solidFill>
              </a:rPr>
              <a:t>ЮжнаяАмерика</a:t>
            </a:r>
            <a:r>
              <a:rPr lang="ru-RU" sz="2000" b="1" dirty="0" smtClean="0">
                <a:solidFill>
                  <a:srgbClr val="0070C0"/>
                </a:solidFill>
              </a:rPr>
              <a:t>. В какао содержится много жиров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 и веществ, стимулирующих сердечную деятельность, соли калия и фосфора.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В доколумбовой </a:t>
            </a:r>
            <a:r>
              <a:rPr lang="ru-RU" sz="2000" b="1" dirty="0" err="1" smtClean="0">
                <a:solidFill>
                  <a:srgbClr val="0070C0"/>
                </a:solidFill>
              </a:rPr>
              <a:t>Месоамерике</a:t>
            </a:r>
            <a:r>
              <a:rPr lang="ru-RU" sz="2000" b="1" dirty="0" smtClean="0">
                <a:solidFill>
                  <a:srgbClr val="0070C0"/>
                </a:solidFill>
              </a:rPr>
              <a:t> в ритуальных целях высшие слои общества употребляли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г</a:t>
            </a:r>
            <a:r>
              <a:rPr lang="ru-RU" sz="2000" b="1" dirty="0" smtClean="0">
                <a:solidFill>
                  <a:srgbClr val="0070C0"/>
                </a:solidFill>
              </a:rPr>
              <a:t>орьковато-терпкий охлажденный напиток из растёртых в пасту какао- бобов.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в</a:t>
            </a:r>
            <a:r>
              <a:rPr lang="ru-RU" sz="2000" b="1" dirty="0" smtClean="0">
                <a:solidFill>
                  <a:srgbClr val="0070C0"/>
                </a:solidFill>
              </a:rPr>
              <a:t> европейских странах на рубеже </a:t>
            </a:r>
            <a:r>
              <a:rPr lang="en-US" sz="2000" b="1" dirty="0" smtClean="0">
                <a:solidFill>
                  <a:srgbClr val="0070C0"/>
                </a:solidFill>
              </a:rPr>
              <a:t>XVI –XVII</a:t>
            </a:r>
            <a:r>
              <a:rPr lang="ru-RU" sz="2000" b="1" dirty="0" smtClean="0">
                <a:solidFill>
                  <a:srgbClr val="0070C0"/>
                </a:solidFill>
              </a:rPr>
              <a:t> вв. Какао стали пить горячим, 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а</a:t>
            </a:r>
            <a:r>
              <a:rPr lang="ru-RU" sz="2000" b="1" dirty="0" smtClean="0">
                <a:solidFill>
                  <a:srgbClr val="0070C0"/>
                </a:solidFill>
              </a:rPr>
              <a:t> острые ингредиенты заменили тростниковым сахаром.</a:t>
            </a:r>
          </a:p>
          <a:p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27234" y="4330700"/>
            <a:ext cx="1073236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Кофе</a:t>
            </a:r>
            <a:r>
              <a:rPr lang="ru-RU" sz="2000" b="1" dirty="0" smtClean="0">
                <a:solidFill>
                  <a:srgbClr val="0070C0"/>
                </a:solidFill>
              </a:rPr>
              <a:t> – появилось первоначально (около 1200 года) кофе готовился как отвар из высушенной 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Оболочки кофейных зерен. Затем возникает идея об обжаривании этой оболочки на углях.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Обжаренную кожуру и небольшое количество серебристой шкурки засыпали на полчаса в 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Кипящую воду. В настоящее время насчитывается более ста сортов кофе.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11" name="Рисунок 10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4950" y="3247768"/>
            <a:ext cx="1733550" cy="10572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48285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91033" y="414635"/>
            <a:ext cx="266053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Виды кофе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2900" y="1272345"/>
            <a:ext cx="4419600" cy="156987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57427" y="1507241"/>
            <a:ext cx="3879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Кофе натуральный </a:t>
            </a:r>
            <a:r>
              <a:rPr lang="ru-RU" sz="2000" b="1" dirty="0" smtClean="0">
                <a:solidFill>
                  <a:srgbClr val="0070C0"/>
                </a:solidFill>
              </a:rPr>
              <a:t>-обжаренные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с</a:t>
            </a:r>
            <a:r>
              <a:rPr lang="ru-RU" sz="2000" b="1" dirty="0" smtClean="0">
                <a:solidFill>
                  <a:srgbClr val="0070C0"/>
                </a:solidFill>
              </a:rPr>
              <a:t>емена кофейного дерева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67188" y="1288022"/>
            <a:ext cx="4368800" cy="156987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58744" y="1507241"/>
            <a:ext cx="42535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Кофе натуральный молотый- 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о</a:t>
            </a:r>
            <a:r>
              <a:rPr lang="ru-RU" sz="2000" b="1" dirty="0" smtClean="0">
                <a:solidFill>
                  <a:srgbClr val="0070C0"/>
                </a:solidFill>
              </a:rPr>
              <a:t>бжаренные и измельченные зерна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кофе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58744" y="3562032"/>
            <a:ext cx="4800600" cy="15700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858744" y="3723649"/>
            <a:ext cx="43856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Кофе растворимый- </a:t>
            </a:r>
            <a:r>
              <a:rPr lang="ru-RU" sz="2000" b="1" dirty="0" smtClean="0">
                <a:solidFill>
                  <a:srgbClr val="0070C0"/>
                </a:solidFill>
              </a:rPr>
              <a:t>легкий порошок,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Полностью растворяющий в горячий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воде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7427" y="3509962"/>
            <a:ext cx="4678173" cy="167417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910478" y="3798578"/>
            <a:ext cx="44685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Кофе концентрат-  </a:t>
            </a:r>
            <a:r>
              <a:rPr lang="ru-RU" sz="2000" b="1" dirty="0" smtClean="0">
                <a:solidFill>
                  <a:srgbClr val="0070C0"/>
                </a:solidFill>
              </a:rPr>
              <a:t>консервированный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к</a:t>
            </a:r>
            <a:r>
              <a:rPr lang="ru-RU" sz="2000" b="1" dirty="0" smtClean="0">
                <a:solidFill>
                  <a:srgbClr val="0070C0"/>
                </a:solidFill>
              </a:rPr>
              <a:t>офе и молока с добавлением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с</a:t>
            </a:r>
            <a:r>
              <a:rPr lang="ru-RU" sz="2000" b="1" dirty="0" smtClean="0">
                <a:solidFill>
                  <a:srgbClr val="0070C0"/>
                </a:solidFill>
              </a:rPr>
              <a:t>ахара.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cxnSp>
        <p:nvCxnSpPr>
          <p:cNvPr id="15" name="Прямая со стрелкой 14"/>
          <p:cNvCxnSpPr>
            <a:stCxn id="4" idx="1"/>
          </p:cNvCxnSpPr>
          <p:nvPr/>
        </p:nvCxnSpPr>
        <p:spPr>
          <a:xfrm flipH="1">
            <a:off x="3670300" y="768578"/>
            <a:ext cx="320733" cy="353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769100" y="761505"/>
            <a:ext cx="1054100" cy="3689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5067300" y="1022717"/>
            <a:ext cx="311709" cy="22043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936913" y="1130499"/>
            <a:ext cx="930275" cy="22981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53642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769730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Приготовление кофе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Если кофе в зернах, то обжаренные зёрна кофе размалывают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     непосредственно перед приготовлением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Порошок кофе засыпают в кофейник или турку(норма закладки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     3-5 г кофе на 100мл воды), заливают кипятком, доводят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     до кипения и снимают с огня.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Напитку дают настоятся 5 мин и процеживают через сито.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При приготовлении растворимого кофе  его заливают кипятком.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16300" y="3380125"/>
            <a:ext cx="8173584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Приготовление какао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Сначала кипятят молоко (3/4 стакана молока).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В другую кастрюлю насыпают какао-порошок и сахар,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Перемешивают (на 6-8 </a:t>
            </a:r>
            <a:r>
              <a:rPr lang="ru-RU" sz="2000" b="1" dirty="0" err="1" smtClean="0">
                <a:solidFill>
                  <a:srgbClr val="0070C0"/>
                </a:solidFill>
              </a:rPr>
              <a:t>гр</a:t>
            </a:r>
            <a:r>
              <a:rPr lang="ru-RU" sz="2000" b="1" dirty="0" smtClean="0">
                <a:solidFill>
                  <a:srgbClr val="0070C0"/>
                </a:solidFill>
              </a:rPr>
              <a:t> какао-порошка )2-3 чайные ложки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 сахарного песка.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В смесь добавляют немного горячего молока и размешивают, чтобы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      не было комочков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Затем вливают оставшееся молоко.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Кастрюлю помещают на плиту, доводят смесь до кипения и 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      снимают с огня.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http://acmis.ru/wp-content/uploads/2013/02/turka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97925" y="769491"/>
            <a:ext cx="1809750" cy="22377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32482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3007" y="4935834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Подача </a:t>
            </a:r>
            <a:r>
              <a:rPr lang="ru-RU" sz="2000" b="1" dirty="0" smtClean="0">
                <a:solidFill>
                  <a:srgbClr val="7030A0"/>
                </a:solidFill>
              </a:rPr>
              <a:t>какао</a:t>
            </a:r>
            <a:r>
              <a:rPr lang="ru-RU" sz="2000" b="1" dirty="0" smtClean="0">
                <a:solidFill>
                  <a:srgbClr val="0070C0"/>
                </a:solidFill>
              </a:rPr>
              <a:t>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Какао подают в чашках в горячем или холодном виде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Стол  сервируют так же, как для подачи кофе или чая.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393700"/>
            <a:ext cx="803450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Подача </a:t>
            </a:r>
            <a:r>
              <a:rPr lang="ru-RU" sz="2000" b="1" dirty="0" smtClean="0">
                <a:solidFill>
                  <a:srgbClr val="7030A0"/>
                </a:solidFill>
              </a:rPr>
              <a:t>чая</a:t>
            </a:r>
            <a:r>
              <a:rPr lang="ru-RU" sz="2000" b="1" dirty="0" smtClean="0">
                <a:solidFill>
                  <a:srgbClr val="0070C0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Подают чай в чайных чашках с блюдцами, в пиалах (Средней Азии)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Летом можно подавать чай охлажденным до 8-10 гр.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Чай подают с сахаром или без сахара, с ломтиком лимона.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К чаю подают молоко, сливки, печенье, пирожные, бутерброды.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6900" y="2766952"/>
            <a:ext cx="913955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Подача </a:t>
            </a:r>
            <a:r>
              <a:rPr lang="ru-RU" sz="2000" b="1" dirty="0" smtClean="0">
                <a:solidFill>
                  <a:srgbClr val="7030A0"/>
                </a:solidFill>
              </a:rPr>
              <a:t>кофе</a:t>
            </a:r>
            <a:r>
              <a:rPr lang="ru-RU" sz="2000" b="1" dirty="0" smtClean="0">
                <a:solidFill>
                  <a:srgbClr val="0070C0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Подают кофе в кофейных чашечках по 75 и 100мл.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Готовят кофе натуральный чёрный, кофе с молоком, кофе со сливками,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 кофе с мороженным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Вместе с кофе на стол подают сахар, молоко или сливки, печенье, пирожное.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36453" y="509000"/>
            <a:ext cx="1419226" cy="13605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://www.mmenu.com/upload/gallery/e4b/5604e9087b2ef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78351" y="2766952"/>
            <a:ext cx="1535429" cy="11108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61049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34533" y="160635"/>
            <a:ext cx="85387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Правила и сроки хранения чая, кофе,</a:t>
            </a:r>
          </a:p>
          <a:p>
            <a:pPr algn="ctr"/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какао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7600" y="2044700"/>
            <a:ext cx="956736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Чай, кофе и какао следует хранить в посуде с плотной закрывающейся крышкой.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Чай людше всего хранить в керамической или стеклянной посуде,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Срок хранения до 2 лет.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Кофе и какао хранят в жестяных или стеклянных банках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Срок хранения 12 месяцев.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http://bg.ru/media/upload/images/uold/33/19/3319056f560dc22b65f2fa02ce4f8c6b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09100" y="3854450"/>
            <a:ext cx="2413000" cy="16954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208737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81765" y="338435"/>
            <a:ext cx="44664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Приготовление чая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4200" y="1143000"/>
            <a:ext cx="270298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Потребуется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Заварочный чайник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Сухой чай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Чашка с блюдцем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Чайная ложка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Чайник с кипятком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95700" y="3619500"/>
            <a:ext cx="7693645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Технология приготовления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Заварочный </a:t>
            </a:r>
            <a:r>
              <a:rPr lang="ru-RU" sz="2000" b="1" dirty="0">
                <a:solidFill>
                  <a:srgbClr val="0070C0"/>
                </a:solidFill>
              </a:rPr>
              <a:t>ч</a:t>
            </a:r>
            <a:r>
              <a:rPr lang="ru-RU" sz="2000" b="1" dirty="0" smtClean="0">
                <a:solidFill>
                  <a:srgbClr val="0070C0"/>
                </a:solidFill>
              </a:rPr>
              <a:t>айник ополаскивают кипятком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Кладут сухой чай и заливают кипятком примерно на 1/3 объема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Чайника, закрывают крышкой и дают настояться 7-10 минут.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После настаивания доливают кипяток до нормы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Хранят заварку не более 30 минут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На 1 чашку чая (200мл) полагается 2г сухой заварки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/>
          </a:p>
        </p:txBody>
      </p:sp>
      <p:pic>
        <p:nvPicPr>
          <p:cNvPr id="5" name="Рисунок 4" descr="http://img12.wild-mistress.ru/4335126/4335126-000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3987801"/>
            <a:ext cx="1795463" cy="13334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31271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99546" y="630535"/>
            <a:ext cx="4849917" cy="153888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Выставление оценок</a:t>
            </a:r>
          </a:p>
          <a:p>
            <a:pPr algn="ctr"/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70300" y="4684018"/>
            <a:ext cx="478272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Приятного аппетита.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Рисунок 3" descr="https://s.pfst.net/2016.01/1074413567567cd54fec2ba8aab0a5b6bd399531f4e54_b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1100" y="2021711"/>
            <a:ext cx="3911600" cy="18644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9477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63802" y="345132"/>
            <a:ext cx="284199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Цель урока:</a:t>
            </a:r>
            <a:endParaRPr lang="ru-RU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100" y="1790700"/>
            <a:ext cx="1009770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Познакомить с историей возникновения бутербродов и горячих напитков.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Систематизировать знания о классификации бутербродов.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Сформировать умение при приготовлении открытых бутербродов и горяч напитков, с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      с соблюдением правил Т.Б. и санитарии.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Определить качество готовых бутербродов.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Отработать навыки оформление стола.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Воспитывать аккуратность, бережливость, самостоятельность.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0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7400" y="3148280"/>
            <a:ext cx="1066420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Бутерброд был изобретен в 1553 году. Изобретателем его  является Николай Коперник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Изобретен он был в медицинских целях. Во время эпидемии болезни Коперник заметил,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ч</a:t>
            </a:r>
            <a:r>
              <a:rPr lang="ru-RU" sz="2000" b="1" dirty="0" smtClean="0">
                <a:solidFill>
                  <a:srgbClr val="0070C0"/>
                </a:solidFill>
              </a:rPr>
              <a:t>то болели лишь те, кто ел хлеб. Коперник  выяснил, что во время осады часто роняли хлеб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н</a:t>
            </a:r>
            <a:r>
              <a:rPr lang="ru-RU" sz="2000" b="1" dirty="0" smtClean="0">
                <a:solidFill>
                  <a:srgbClr val="0070C0"/>
                </a:solidFill>
              </a:rPr>
              <a:t>а пол, поднимали, отряхивали и съедали. Копернику пришла мысль, что хлеб надо 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с</a:t>
            </a:r>
            <a:r>
              <a:rPr lang="ru-RU" sz="2000" b="1" dirty="0" smtClean="0">
                <a:solidFill>
                  <a:srgbClr val="0070C0"/>
                </a:solidFill>
              </a:rPr>
              <a:t>мазать маслом, на нем легче определить загрязнённость. Если загрязнение было видно, его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с</a:t>
            </a:r>
            <a:r>
              <a:rPr lang="ru-RU" sz="2000" b="1" dirty="0" smtClean="0">
                <a:solidFill>
                  <a:srgbClr val="0070C0"/>
                </a:solidFill>
              </a:rPr>
              <a:t>чищали вместе с маслом. Болезнь отступила, а человечество получило бутерброд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49400" y="2171700"/>
            <a:ext cx="100732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Слово  бутерброд  составлено из двух немецких слов – «</a:t>
            </a:r>
            <a:r>
              <a:rPr lang="ru-RU" sz="2000" b="1" dirty="0" err="1" smtClean="0">
                <a:solidFill>
                  <a:srgbClr val="0070C0"/>
                </a:solidFill>
              </a:rPr>
              <a:t>брот</a:t>
            </a:r>
            <a:r>
              <a:rPr lang="ru-RU" sz="2000" b="1" dirty="0" smtClean="0">
                <a:solidFill>
                  <a:srgbClr val="0070C0"/>
                </a:solidFill>
              </a:rPr>
              <a:t>» (хлеб) и «</a:t>
            </a:r>
            <a:r>
              <a:rPr lang="ru-RU" sz="2000" b="1" dirty="0" err="1" smtClean="0">
                <a:solidFill>
                  <a:srgbClr val="0070C0"/>
                </a:solidFill>
              </a:rPr>
              <a:t>бутер</a:t>
            </a:r>
            <a:r>
              <a:rPr lang="ru-RU" sz="2000" b="1" dirty="0" smtClean="0">
                <a:solidFill>
                  <a:srgbClr val="0070C0"/>
                </a:solidFill>
              </a:rPr>
              <a:t>» (масло),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т</a:t>
            </a:r>
            <a:r>
              <a:rPr lang="ru-RU" sz="2000" b="1" dirty="0" smtClean="0">
                <a:solidFill>
                  <a:srgbClr val="0070C0"/>
                </a:solidFill>
              </a:rPr>
              <a:t>о есть хлеб, намазанный маслом.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46960" y="232707"/>
            <a:ext cx="56784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Исторические сведения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.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5490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41305" y="135235"/>
            <a:ext cx="66490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К</a:t>
            </a: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лассификация бутербродов</a:t>
            </a:r>
            <a:endParaRPr lang="ru-RU" sz="40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27500" y="1058565"/>
            <a:ext cx="3467100" cy="5797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ББу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7700" y="1786930"/>
            <a:ext cx="3479800" cy="774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Оо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94600" y="1774230"/>
            <a:ext cx="3479800" cy="774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ЗЗ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667500" y="2820095"/>
            <a:ext cx="2387600" cy="889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550400" y="2820095"/>
            <a:ext cx="2387600" cy="889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22600" y="2845495"/>
            <a:ext cx="2387600" cy="889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" y="2845495"/>
            <a:ext cx="2387600" cy="889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простые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381500" y="4098330"/>
            <a:ext cx="3479800" cy="774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946900" y="4958160"/>
            <a:ext cx="2387600" cy="889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22600" y="4958160"/>
            <a:ext cx="2387600" cy="889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391150" y="1197928"/>
            <a:ext cx="1549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Бутерброды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10600" y="2027535"/>
            <a:ext cx="12939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Закрытые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09425" y="2027535"/>
            <a:ext cx="1369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Открытые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94700" y="3105329"/>
            <a:ext cx="1141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Простые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68269" y="3205897"/>
            <a:ext cx="12312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Сложные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1172" y="4301014"/>
            <a:ext cx="1503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Закусочные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71855" y="5262265"/>
            <a:ext cx="9871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Канапе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607893" y="5267762"/>
            <a:ext cx="11911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Тартинка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53789" y="3149958"/>
            <a:ext cx="1130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Сандвич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145927" y="3137953"/>
            <a:ext cx="1339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Гамбургер</a:t>
            </a:r>
            <a:endParaRPr lang="ru-RU" sz="2000" b="1" dirty="0">
              <a:solidFill>
                <a:srgbClr val="7030A0"/>
              </a:solidFill>
            </a:endParaRPr>
          </a:p>
        </p:txBody>
      </p:sp>
      <p:cxnSp>
        <p:nvCxnSpPr>
          <p:cNvPr id="24" name="Прямая со стрелкой 23"/>
          <p:cNvCxnSpPr>
            <a:stCxn id="3" idx="1"/>
          </p:cNvCxnSpPr>
          <p:nvPr/>
        </p:nvCxnSpPr>
        <p:spPr>
          <a:xfrm flipH="1">
            <a:off x="3327400" y="1348433"/>
            <a:ext cx="800100" cy="4384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3" idx="3"/>
          </p:cNvCxnSpPr>
          <p:nvPr/>
        </p:nvCxnSpPr>
        <p:spPr>
          <a:xfrm>
            <a:off x="7594600" y="1348433"/>
            <a:ext cx="1460500" cy="4257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944227" y="1737401"/>
            <a:ext cx="12073" cy="23609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1309425" y="2561630"/>
            <a:ext cx="366975" cy="2436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3327400" y="2581761"/>
            <a:ext cx="444455" cy="238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8484227" y="2548930"/>
            <a:ext cx="314826" cy="271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endCxn id="7" idx="0"/>
          </p:cNvCxnSpPr>
          <p:nvPr/>
        </p:nvCxnSpPr>
        <p:spPr>
          <a:xfrm>
            <a:off x="10477500" y="2548930"/>
            <a:ext cx="266700" cy="271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>
            <a:off x="4899503" y="4873030"/>
            <a:ext cx="116997" cy="851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7607893" y="4873030"/>
            <a:ext cx="0" cy="851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0743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открытые бутерброды простые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375" y="341310"/>
            <a:ext cx="1466850" cy="16271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734286" y="800961"/>
            <a:ext cx="761785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70C0"/>
                </a:solidFill>
              </a:rPr>
              <a:t>Простые открытые бутерброды готовят из одного вида продукта,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</a:rPr>
              <a:t> например бутерброд с маслом, с колбасой, с сыром. От батона </a:t>
            </a:r>
          </a:p>
          <a:p>
            <a:pPr algn="just"/>
            <a:r>
              <a:rPr lang="ru-RU" sz="2000" b="1" dirty="0">
                <a:solidFill>
                  <a:srgbClr val="0070C0"/>
                </a:solidFill>
              </a:rPr>
              <a:t>б</a:t>
            </a:r>
            <a:r>
              <a:rPr lang="ru-RU" sz="2000" b="1" dirty="0" smtClean="0">
                <a:solidFill>
                  <a:srgbClr val="0070C0"/>
                </a:solidFill>
              </a:rPr>
              <a:t>елого хлеба отрезают поперёк ломтик толщиной 1см и кладут на</a:t>
            </a:r>
          </a:p>
          <a:p>
            <a:pPr algn="just"/>
            <a:r>
              <a:rPr lang="ru-RU" sz="2000" b="1" dirty="0">
                <a:solidFill>
                  <a:srgbClr val="0070C0"/>
                </a:solidFill>
              </a:rPr>
              <a:t>н</a:t>
            </a:r>
            <a:r>
              <a:rPr lang="ru-RU" sz="2000" b="1" dirty="0" smtClean="0">
                <a:solidFill>
                  <a:srgbClr val="0070C0"/>
                </a:solidFill>
              </a:rPr>
              <a:t>его подготовленный продукт.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34286" y="2332118"/>
            <a:ext cx="82725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Сложные бутерброды ассорти готовят из выбора нескольких продуктов,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к</a:t>
            </a:r>
            <a:r>
              <a:rPr lang="ru-RU" sz="2000" b="1" dirty="0" smtClean="0">
                <a:solidFill>
                  <a:srgbClr val="0070C0"/>
                </a:solidFill>
              </a:rPr>
              <a:t>оторые хорошо сочетаются по  цвету и вкусу.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27097" y="156977"/>
            <a:ext cx="2702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Бутерброды открытые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3200" y="3560231"/>
            <a:ext cx="27019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Бутерброды закрытые</a:t>
            </a:r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9" name="Рисунок 8" descr="C:\Users\Владелец ПК\Desktop\памятка\File0032.TIF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6800" y="2198032"/>
            <a:ext cx="1531460" cy="13737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21321" y="4059554"/>
            <a:ext cx="1555115" cy="12096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178300" y="4129545"/>
            <a:ext cx="78672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Сандвич- готовят из 2 половинок хлеба ( булочек). На хлеб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к</a:t>
            </a:r>
            <a:r>
              <a:rPr lang="ru-RU" sz="2000" b="1" dirty="0" smtClean="0">
                <a:solidFill>
                  <a:srgbClr val="0070C0"/>
                </a:solidFill>
              </a:rPr>
              <a:t>ладут продукт и закрывают вторым ломтиком хлеба. Их готовят на 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м</a:t>
            </a:r>
            <a:r>
              <a:rPr lang="ru-RU" sz="2000" b="1" dirty="0" smtClean="0">
                <a:solidFill>
                  <a:srgbClr val="0070C0"/>
                </a:solidFill>
              </a:rPr>
              <a:t>елких булочках массой до 40г.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13" name="Рисунок 12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52"/>
          <a:stretch/>
        </p:blipFill>
        <p:spPr bwMode="auto">
          <a:xfrm>
            <a:off x="3084908" y="5476947"/>
            <a:ext cx="1583055" cy="11144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857813" y="5476947"/>
            <a:ext cx="6087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Гамбургер- булка внутри которой находятся горячие 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продукты с приправами и специями.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215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5000" y="728662"/>
            <a:ext cx="2010727" cy="15446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05300" y="228600"/>
            <a:ext cx="1561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Закусочные 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19400" y="1155700"/>
            <a:ext cx="740619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Канапе- это маленький бутерброд, фигурной формы, состоящих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и</a:t>
            </a:r>
            <a:r>
              <a:rPr lang="ru-RU" sz="2000" b="1" dirty="0" smtClean="0">
                <a:solidFill>
                  <a:srgbClr val="0070C0"/>
                </a:solidFill>
              </a:rPr>
              <a:t>з нескольких слоёв.  Их готовят из различных продуктов: 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колбасы, брынзы, яиц, различных паштетов и паст, овощей.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Канапе могут быть сладкими: с вареньем, фруктами.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Канапе подают на блюдах или вазах, где раскладывают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о</a:t>
            </a:r>
            <a:r>
              <a:rPr lang="ru-RU" sz="2000" b="1" dirty="0" smtClean="0">
                <a:solidFill>
                  <a:srgbClr val="0070C0"/>
                </a:solidFill>
              </a:rPr>
              <a:t>дним слоем, которые накалывают шпажками.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Канапе может быть горячим или холодным.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8800" y="4306093"/>
            <a:ext cx="65326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Тартинки – это пресные корзинки наполненные горячей 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или холодной начинкой.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8202" y="4025036"/>
            <a:ext cx="1961198" cy="17907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79300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174" y="211435"/>
            <a:ext cx="875887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Требование к качеству и оформлению</a:t>
            </a:r>
          </a:p>
          <a:p>
            <a:pPr algn="ctr"/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бутербродов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3500" y="2273300"/>
            <a:ext cx="900515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Толщина куска хлеба в бутербродах 10мм;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Все продукты свежие, без признаков подсыхания и изменения цвета;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Все продукты аккуратно нарезаны;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Хлеб должен быть полностью покрыт продуктами, но продукты не должны 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    свисать с куска хлеба;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Продукты должны сочетаться по вкусу, цвету, форме и запаху;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Бутерброды располагают на блюде в один слой;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Готовые бутерброды хранят в холодильнике не более 3 часов.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695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20104" y="351135"/>
            <a:ext cx="65834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Приготовление бутербродов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65200" y="1168400"/>
            <a:ext cx="2704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Потребуется продукты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65200" y="1677889"/>
            <a:ext cx="322876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70C0"/>
                </a:solidFill>
              </a:rPr>
              <a:t>Белый хлеб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70C0"/>
                </a:solidFill>
              </a:rPr>
              <a:t>Сливочное масло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70C0"/>
                </a:solidFill>
              </a:rPr>
              <a:t>Варёная колбаса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70C0"/>
                </a:solidFill>
              </a:rPr>
              <a:t>Маринованные огурчики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70C0"/>
                </a:solidFill>
              </a:rPr>
              <a:t>Зелень 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11806" y="1168400"/>
            <a:ext cx="486588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Оборудование и материалы</a:t>
            </a: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70C0"/>
                </a:solidFill>
              </a:rPr>
              <a:t>Доски разделочные для нарезки хлеба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70C0"/>
                </a:solidFill>
              </a:rPr>
              <a:t>Доска для гастрономических продуктов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70C0"/>
                </a:solidFill>
              </a:rPr>
              <a:t>Кухонные ножи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70C0"/>
                </a:solidFill>
              </a:rPr>
              <a:t>Тарелки и блюда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92300" y="3543300"/>
            <a:ext cx="988078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Технология приготовления</a:t>
            </a: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70C0"/>
                </a:solidFill>
              </a:rPr>
              <a:t>Хлеб нарежьте ломтиками толщиной 10мм и каждый намажьте маслом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70C0"/>
                </a:solidFill>
              </a:rPr>
              <a:t>Очистите колбасу от оболочки, нарежьте кружочками и поместите на 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н</a:t>
            </a:r>
            <a:r>
              <a:rPr lang="ru-RU" sz="2000" b="1" dirty="0" smtClean="0">
                <a:solidFill>
                  <a:srgbClr val="0070C0"/>
                </a:solidFill>
              </a:rPr>
              <a:t>амазанные маслом ломтики хлеба.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Украсьте  бутерброды огурчиками, нарезанными кружочками, и веточками зелени.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</a:rPr>
              <a:t>Готовые бутерброды выложите на блюдо.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496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24617" y="173335"/>
            <a:ext cx="52093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Горячие напитки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1026" name="Picture 2" descr="http://baby-i-mama.ru/images/goriachi-napitk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39" y="2170112"/>
            <a:ext cx="3014568" cy="166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://vkuszhyzni.ru/wp-content/uploads/2012/12/%D0%BA%D0%B0%D0%BA%D0%B0%D0%BE-300x245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3100" y="1500187"/>
            <a:ext cx="2165350" cy="1839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mmenu.com/upload/gallery/e4b/5604e9087b2ef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3612" y="4440237"/>
            <a:ext cx="2390775" cy="19145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625600" y="3987800"/>
            <a:ext cx="5998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Чай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40400" y="3835400"/>
            <a:ext cx="766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Кофе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29700" y="4076700"/>
            <a:ext cx="842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Какао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3498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1368</Words>
  <Application>Microsoft Office PowerPoint</Application>
  <PresentationFormat>Широкоэкранный</PresentationFormat>
  <Paragraphs>220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RobotoSlabLight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49</cp:revision>
  <dcterms:created xsi:type="dcterms:W3CDTF">2016-09-07T11:00:15Z</dcterms:created>
  <dcterms:modified xsi:type="dcterms:W3CDTF">2016-09-07T18:54:18Z</dcterms:modified>
</cp:coreProperties>
</file>