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7"/>
            <a:ext cx="7772400" cy="414340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Геометрические фигуры. Шар, сфера</a:t>
            </a:r>
            <a:r>
              <a:rPr lang="ru-RU" sz="6600" dirty="0" smtClean="0"/>
              <a:t>.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6000768"/>
            <a:ext cx="4357686" cy="68103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Семеновой Ольги. 11 класс.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74638"/>
            <a:ext cx="5757874" cy="6011882"/>
          </a:xfrm>
        </p:spPr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Сферой</a:t>
            </a:r>
            <a:r>
              <a:rPr lang="ru-RU" sz="2400" b="1" dirty="0" smtClean="0">
                <a:solidFill>
                  <a:srgbClr val="002060"/>
                </a:solidFill>
              </a:rPr>
              <a:t> называется поверхность , состоящая из всех точек пространства, расположенных на данном расстоянии от данной точки.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Данная точка называется </a:t>
            </a:r>
            <a:r>
              <a:rPr lang="ru-RU" sz="2400" b="1" u="sng" dirty="0" smtClean="0">
                <a:solidFill>
                  <a:srgbClr val="002060"/>
                </a:solidFill>
              </a:rPr>
              <a:t>центром сферы </a:t>
            </a:r>
            <a:r>
              <a:rPr lang="ru-RU" sz="2400" dirty="0" smtClean="0">
                <a:solidFill>
                  <a:srgbClr val="002060"/>
                </a:solidFill>
              </a:rPr>
              <a:t>(точка А на рисунке), а данное расстояние- </a:t>
            </a:r>
            <a:r>
              <a:rPr lang="ru-RU" sz="2400" b="1" u="sng" dirty="0" smtClean="0">
                <a:solidFill>
                  <a:srgbClr val="002060"/>
                </a:solidFill>
              </a:rPr>
              <a:t>радиусом сферы</a:t>
            </a:r>
            <a:r>
              <a:rPr lang="ru-RU" sz="2400" dirty="0" smtClean="0">
                <a:solidFill>
                  <a:srgbClr val="002060"/>
                </a:solidFill>
              </a:rPr>
              <a:t>. Радиус сферы часто обозначают латинской буквой </a:t>
            </a:r>
            <a:r>
              <a:rPr lang="en-SG" sz="2400" dirty="0" smtClean="0">
                <a:solidFill>
                  <a:srgbClr val="002060"/>
                </a:solidFill>
              </a:rPr>
              <a:t>R.</a:t>
            </a:r>
            <a:br>
              <a:rPr lang="en-SG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Отрезок, соединяющий две точки сферы и проходящий через ее центр, называется диаметром сферы.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Тело, ограниченное сферой, называется </a:t>
            </a:r>
            <a:r>
              <a:rPr lang="ru-RU" sz="2400" b="1" u="sng" dirty="0" smtClean="0">
                <a:solidFill>
                  <a:srgbClr val="002060"/>
                </a:solidFill>
              </a:rPr>
              <a:t>шаром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Центр, радиус и диаметр сферы называются также </a:t>
            </a:r>
            <a:r>
              <a:rPr lang="ru-RU" sz="2400" b="1" u="sng" dirty="0" smtClean="0">
                <a:solidFill>
                  <a:srgbClr val="002060"/>
                </a:solidFill>
              </a:rPr>
              <a:t>центром, радиусом и диаметром шара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Sphere_A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714488"/>
            <a:ext cx="2571768" cy="271464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01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Уравнение сферы.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прямоугольной системе координат уравнение сферы радиуса </a:t>
            </a:r>
            <a:r>
              <a:rPr lang="en-SG" dirty="0" smtClean="0">
                <a:solidFill>
                  <a:srgbClr val="002060"/>
                </a:solidFill>
              </a:rPr>
              <a:t>R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центром С(х0;</a:t>
            </a:r>
            <a:r>
              <a:rPr lang="en-SG" dirty="0" smtClean="0">
                <a:solidFill>
                  <a:srgbClr val="002060"/>
                </a:solidFill>
              </a:rPr>
              <a:t>y0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  <a:r>
              <a:rPr lang="en-SG" dirty="0" smtClean="0">
                <a:solidFill>
                  <a:srgbClr val="002060"/>
                </a:solidFill>
              </a:rPr>
              <a:t>z0)</a:t>
            </a:r>
            <a:r>
              <a:rPr lang="ru-RU" dirty="0" smtClean="0">
                <a:solidFill>
                  <a:srgbClr val="002060"/>
                </a:solidFill>
              </a:rPr>
              <a:t> имеет вид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b="1" u="sng" dirty="0" smtClean="0">
                <a:solidFill>
                  <a:srgbClr val="002060"/>
                </a:solidFill>
              </a:rPr>
              <a:t>(х-х0)</a:t>
            </a:r>
            <a:r>
              <a:rPr lang="en-SG" b="1" u="sng" dirty="0" smtClean="0">
                <a:solidFill>
                  <a:srgbClr val="002060"/>
                </a:solidFill>
              </a:rPr>
              <a:t>^2+(y-y0)^2+(z-z0)^2=R^2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endParaRPr lang="ru-RU" b="1" u="sng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bef87bd0_f337_0130_2df5_22000a1c9e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4415114"/>
            <a:ext cx="2571768" cy="244288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Взаимное расположение сферы и плоскости.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/>
          <a:lstStyle/>
          <a:p>
            <a:pPr>
              <a:buNone/>
            </a:pPr>
            <a:r>
              <a:rPr lang="en-SG" b="1" u="sng" dirty="0" smtClean="0">
                <a:solidFill>
                  <a:srgbClr val="002060"/>
                </a:solidFill>
              </a:rPr>
              <a:t>X^2+y^2=R^2-d^2.</a:t>
            </a:r>
          </a:p>
          <a:p>
            <a:pPr marL="514350" indent="-514350">
              <a:buFont typeface="+mj-lt"/>
              <a:buAutoNum type="arabicPeriod"/>
            </a:pPr>
            <a:r>
              <a:rPr lang="en-SG" sz="2400" b="1" dirty="0" smtClean="0">
                <a:solidFill>
                  <a:srgbClr val="002060"/>
                </a:solidFill>
              </a:rPr>
              <a:t>d&lt;R</a:t>
            </a:r>
            <a:r>
              <a:rPr lang="en-US" sz="2400" dirty="0" smtClean="0">
                <a:solidFill>
                  <a:srgbClr val="002060"/>
                </a:solidFill>
              </a:rPr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>Если расстояние от центра сферы до плоскости меньше радиуса сферы, то сечение сферы плоскостью есть окружность.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Сечение шара плоскостью есть круг.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</a:rPr>
              <a:t>d=R</a:t>
            </a:r>
            <a:r>
              <a:rPr lang="en-US" sz="2400" dirty="0" smtClean="0">
                <a:solidFill>
                  <a:srgbClr val="002060"/>
                </a:solidFill>
              </a:rPr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>Если расстояние от центра сферы до плоскости равно радиусу сферы, то сфера и плоскость имеют только одну общую точку.</a:t>
            </a:r>
          </a:p>
          <a:p>
            <a:pPr marL="514350" indent="-514350">
              <a:buFont typeface="+mj-lt"/>
              <a:buAutoNum type="arabicPeriod"/>
            </a:pPr>
            <a:r>
              <a:rPr lang="en-SG" sz="2400" b="1" dirty="0" smtClean="0">
                <a:solidFill>
                  <a:srgbClr val="002060"/>
                </a:solidFill>
              </a:rPr>
              <a:t>d&gt;R</a:t>
            </a:r>
            <a:r>
              <a:rPr lang="en-SG" sz="2400" dirty="0" smtClean="0">
                <a:solidFill>
                  <a:srgbClr val="002060"/>
                </a:solidFill>
              </a:rPr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>Если расстояние от центра сферы до плоскости больше радиуса сферы, то сфера и плоскость не имеют общих точек.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en-SG" sz="2400" dirty="0" smtClean="0">
              <a:solidFill>
                <a:srgbClr val="002060"/>
              </a:solidFill>
            </a:endParaRPr>
          </a:p>
          <a:p>
            <a:endParaRPr lang="ru-RU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Касательная плоскость к сфере.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</a:t>
            </a:r>
            <a:r>
              <a:rPr lang="ru-RU" sz="2400" dirty="0" smtClean="0">
                <a:solidFill>
                  <a:srgbClr val="002060"/>
                </a:solidFill>
              </a:rPr>
              <a:t> Плоскость, имеющая со сферой только одну общую точку, называется </a:t>
            </a:r>
            <a:r>
              <a:rPr lang="ru-RU" sz="2400" b="1" u="sng" dirty="0" smtClean="0">
                <a:solidFill>
                  <a:srgbClr val="002060"/>
                </a:solidFill>
              </a:rPr>
              <a:t>касательной плоскостью к сфере</a:t>
            </a:r>
            <a:r>
              <a:rPr lang="ru-RU" sz="2400" dirty="0" smtClean="0">
                <a:solidFill>
                  <a:srgbClr val="002060"/>
                </a:solidFill>
              </a:rPr>
              <a:t>, а их общая точка называется </a:t>
            </a:r>
            <a:r>
              <a:rPr lang="ru-RU" sz="2400" b="1" u="sng" dirty="0" smtClean="0">
                <a:solidFill>
                  <a:srgbClr val="002060"/>
                </a:solidFill>
              </a:rPr>
              <a:t>точкой касания</a:t>
            </a:r>
            <a:r>
              <a:rPr lang="ru-RU" sz="2400" dirty="0" smtClean="0">
                <a:solidFill>
                  <a:srgbClr val="002060"/>
                </a:solidFill>
              </a:rPr>
              <a:t> плоскости и сферы.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</a:rPr>
              <a:t>Теорема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Радиус сферы, проведенный в точку касания сферы и плоскости, перпендикулярен к касательной плоскости.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</a:rPr>
              <a:t>Теорема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Если радиус сферы перпендикулярен к плоскости, проходящей через его конец, лежащий на сфере, то эта плоскость является касательной к сфере.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Взаимное расположение сферы и прямой.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SG" sz="2400" b="1" u="sng" dirty="0" smtClean="0">
                <a:solidFill>
                  <a:srgbClr val="002060"/>
                </a:solidFill>
              </a:rPr>
              <a:t>d&gt;R</a:t>
            </a:r>
            <a:r>
              <a:rPr lang="en-SG" sz="2400" dirty="0" smtClean="0">
                <a:solidFill>
                  <a:srgbClr val="002060"/>
                </a:solidFill>
              </a:rPr>
              <a:t>.</a:t>
            </a:r>
            <a:r>
              <a:rPr lang="ru-RU" sz="2400" dirty="0" smtClean="0">
                <a:solidFill>
                  <a:srgbClr val="002060"/>
                </a:solidFill>
              </a:rPr>
              <a:t> В этом случае окружнос</a:t>
            </a:r>
            <a:r>
              <a:rPr lang="ru-RU" sz="2400" dirty="0" smtClean="0">
                <a:solidFill>
                  <a:srgbClr val="002060"/>
                </a:solidFill>
              </a:rPr>
              <a:t>т</a:t>
            </a:r>
            <a:r>
              <a:rPr lang="ru-RU" sz="2400" dirty="0" smtClean="0">
                <a:solidFill>
                  <a:srgbClr val="002060"/>
                </a:solidFill>
              </a:rPr>
              <a:t>ь </a:t>
            </a:r>
            <a:r>
              <a:rPr lang="en-SG" sz="2400" dirty="0" smtClean="0">
                <a:solidFill>
                  <a:srgbClr val="002060"/>
                </a:solidFill>
              </a:rPr>
              <a:t>L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и прямая </a:t>
            </a:r>
            <a:r>
              <a:rPr lang="en-SG" sz="2400" dirty="0" smtClean="0">
                <a:solidFill>
                  <a:srgbClr val="002060"/>
                </a:solidFill>
              </a:rPr>
              <a:t>a</a:t>
            </a:r>
            <a:r>
              <a:rPr lang="ru-RU" sz="2400" dirty="0" smtClean="0">
                <a:solidFill>
                  <a:srgbClr val="002060"/>
                </a:solidFill>
              </a:rPr>
              <a:t> не имеют общих точек, поэтому сфера и прямая а также не имеют общих точек.</a:t>
            </a:r>
          </a:p>
          <a:p>
            <a:pPr marL="457200" indent="-457200">
              <a:buFont typeface="+mj-lt"/>
              <a:buAutoNum type="arabicPeriod"/>
            </a:pPr>
            <a:r>
              <a:rPr lang="en-SG" sz="2400" b="1" u="sng" dirty="0" smtClean="0">
                <a:solidFill>
                  <a:srgbClr val="002060"/>
                </a:solidFill>
              </a:rPr>
              <a:t>d=R</a:t>
            </a:r>
            <a:r>
              <a:rPr lang="en-SG" sz="2400" dirty="0" smtClean="0">
                <a:solidFill>
                  <a:srgbClr val="002060"/>
                </a:solidFill>
              </a:rPr>
              <a:t>.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В этом случае окружность </a:t>
            </a:r>
            <a:r>
              <a:rPr lang="en-SG" sz="2400" dirty="0" smtClean="0">
                <a:solidFill>
                  <a:srgbClr val="002060"/>
                </a:solidFill>
              </a:rPr>
              <a:t>L</a:t>
            </a:r>
            <a:r>
              <a:rPr lang="ru-RU" sz="2400" dirty="0" smtClean="0">
                <a:solidFill>
                  <a:srgbClr val="002060"/>
                </a:solidFill>
              </a:rPr>
              <a:t> и прямая а имеют ровно одну общую точку, поэтому сфера и прямая а также имеют ровно одну общую точку.</a:t>
            </a:r>
          </a:p>
          <a:p>
            <a:pPr marL="457200" indent="-457200">
              <a:buFont typeface="+mj-lt"/>
              <a:buAutoNum type="arabicPeriod"/>
            </a:pPr>
            <a:r>
              <a:rPr lang="en-SG" sz="2400" b="1" u="sng" dirty="0" smtClean="0">
                <a:solidFill>
                  <a:srgbClr val="002060"/>
                </a:solidFill>
              </a:rPr>
              <a:t>d&lt;R</a:t>
            </a:r>
            <a:r>
              <a:rPr lang="en-SG" sz="2400" dirty="0" smtClean="0">
                <a:solidFill>
                  <a:srgbClr val="002060"/>
                </a:solidFill>
              </a:rPr>
              <a:t>. </a:t>
            </a:r>
            <a:r>
              <a:rPr lang="ru-RU" sz="2400" dirty="0" smtClean="0">
                <a:solidFill>
                  <a:srgbClr val="002060"/>
                </a:solidFill>
              </a:rPr>
              <a:t>В этом случае окружность </a:t>
            </a:r>
            <a:r>
              <a:rPr lang="en-SG" sz="2400" dirty="0" smtClean="0">
                <a:solidFill>
                  <a:srgbClr val="002060"/>
                </a:solidFill>
              </a:rPr>
              <a:t>L</a:t>
            </a:r>
            <a:r>
              <a:rPr lang="ru-RU" sz="2400" dirty="0" smtClean="0">
                <a:solidFill>
                  <a:srgbClr val="002060"/>
                </a:solidFill>
              </a:rPr>
              <a:t> и прямая а имеют ровно две общие точки, поэтому сфера и прямая а также имеют ровно две общие точки.</a:t>
            </a:r>
          </a:p>
          <a:p>
            <a:pPr marL="457200" indent="-45720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      Прямая, имеющая со сферой ровно одну общую точку, называется </a:t>
            </a:r>
            <a:r>
              <a:rPr lang="ru-RU" sz="2400" b="1" u="sng" dirty="0" smtClean="0">
                <a:solidFill>
                  <a:srgbClr val="002060"/>
                </a:solidFill>
              </a:rPr>
              <a:t>касательной к сфере</a:t>
            </a:r>
            <a:r>
              <a:rPr lang="ru-RU" sz="2400" dirty="0" smtClean="0">
                <a:solidFill>
                  <a:srgbClr val="002060"/>
                </a:solidFill>
              </a:rPr>
              <a:t>, а общая точка – </a:t>
            </a:r>
            <a:r>
              <a:rPr lang="ru-RU" sz="2400" b="1" u="sng" dirty="0" smtClean="0">
                <a:solidFill>
                  <a:srgbClr val="002060"/>
                </a:solidFill>
              </a:rPr>
              <a:t>точкой касания</a:t>
            </a:r>
            <a:r>
              <a:rPr lang="ru-RU" sz="2400" dirty="0" smtClean="0">
                <a:solidFill>
                  <a:srgbClr val="002060"/>
                </a:solidFill>
              </a:rPr>
              <a:t> прямой и сферы.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Формулы сферы (шара).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SG" i="1" dirty="0" smtClean="0"/>
              <a:t>  </a:t>
            </a:r>
            <a:r>
              <a:rPr lang="ru-RU" sz="4000" b="1" u="sng" dirty="0" smtClean="0">
                <a:solidFill>
                  <a:srgbClr val="002060"/>
                </a:solidFill>
              </a:rPr>
              <a:t>Площадь сферы</a:t>
            </a:r>
            <a:r>
              <a:rPr lang="ru-RU" sz="4000" dirty="0" smtClean="0">
                <a:solidFill>
                  <a:srgbClr val="002060"/>
                </a:solidFill>
              </a:rPr>
              <a:t>: 4п</a:t>
            </a:r>
            <a:r>
              <a:rPr lang="en-SG" sz="4000" dirty="0" smtClean="0">
                <a:solidFill>
                  <a:srgbClr val="002060"/>
                </a:solidFill>
              </a:rPr>
              <a:t>R^2.</a:t>
            </a:r>
          </a:p>
          <a:p>
            <a:pPr>
              <a:buNone/>
            </a:pPr>
            <a:endParaRPr lang="en-SG" sz="4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  </a:t>
            </a:r>
            <a:r>
              <a:rPr lang="ru-RU" sz="4000" b="1" u="sng" dirty="0" smtClean="0">
                <a:solidFill>
                  <a:srgbClr val="002060"/>
                </a:solidFill>
              </a:rPr>
              <a:t>Объем шара</a:t>
            </a:r>
            <a:r>
              <a:rPr lang="ru-RU" sz="4000" dirty="0" smtClean="0">
                <a:solidFill>
                  <a:srgbClr val="002060"/>
                </a:solidFill>
              </a:rPr>
              <a:t>:</a:t>
            </a:r>
            <a:r>
              <a:rPr lang="en-SG" sz="4000" dirty="0" smtClean="0">
                <a:solidFill>
                  <a:srgbClr val="002060"/>
                </a:solidFill>
              </a:rPr>
              <a:t> (4</a:t>
            </a:r>
            <a:r>
              <a:rPr lang="ru-RU" sz="4000" dirty="0" err="1" smtClean="0">
                <a:solidFill>
                  <a:srgbClr val="002060"/>
                </a:solidFill>
              </a:rPr>
              <a:t>п</a:t>
            </a:r>
            <a:r>
              <a:rPr lang="en-SG" sz="4000" dirty="0" smtClean="0">
                <a:solidFill>
                  <a:srgbClr val="002060"/>
                </a:solidFill>
              </a:rPr>
              <a:t>R^3)/3</a:t>
            </a:r>
          </a:p>
          <a:p>
            <a:pPr>
              <a:buNone/>
            </a:pPr>
            <a:r>
              <a:rPr lang="ru-RU" dirty="0" smtClean="0"/>
              <a:t> 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316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Геометрические фигуры. Шар, сфера.</vt:lpstr>
      <vt:lpstr>Сферой называется поверхность , состоящая из всех точек пространства, расположенных на данном расстоянии от данной точки. Данная точка называется центром сферы (точка А на рисунке), а данное расстояние- радиусом сферы. Радиус сферы часто обозначают латинской буквой R. Отрезок, соединяющий две точки сферы и проходящий через ее центр, называется диаметром сферы. Тело, ограниченное сферой, называется шаром. Центр, радиус и диаметр сферы называются также центром, радиусом и диаметром шара. </vt:lpstr>
      <vt:lpstr>Уравнение сферы.  В прямоугольной системе координат уравнение сферы радиуса R центром С(х0;y0;z0) имеет вид  (х-х0)^2+(y-y0)^2+(z-z0)^2=R^2 </vt:lpstr>
      <vt:lpstr>Взаимное расположение сферы и плоскости.</vt:lpstr>
      <vt:lpstr>Касательная плоскость к сфере.</vt:lpstr>
      <vt:lpstr>Взаимное расположение сферы и прямой.</vt:lpstr>
      <vt:lpstr>Формулы сферы (шара).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фигуры. Шар, сфера.</dc:title>
  <dc:creator>z</dc:creator>
  <cp:lastModifiedBy>user</cp:lastModifiedBy>
  <cp:revision>7</cp:revision>
  <dcterms:created xsi:type="dcterms:W3CDTF">2015-12-10T17:08:52Z</dcterms:created>
  <dcterms:modified xsi:type="dcterms:W3CDTF">2015-12-10T18:16:49Z</dcterms:modified>
</cp:coreProperties>
</file>