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  <p:sldId id="265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D757A63-E524-4F23-BA06-393303E0D6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28A854E-D93A-4FEE-B528-ECC174D042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СФЕРА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Сфера вписанная в коническую окружность </a:t>
            </a:r>
            <a:endParaRPr lang="ru-RU" dirty="0"/>
          </a:p>
        </p:txBody>
      </p:sp>
      <p:pic>
        <p:nvPicPr>
          <p:cNvPr id="4" name="Рисунок 3" descr="Конич_ пове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268760"/>
            <a:ext cx="2365030" cy="36724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916832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Сфера, касающаяся в плоскости </a:t>
            </a:r>
            <a:r>
              <a:rPr lang="el-GR" dirty="0" smtClean="0"/>
              <a:t>α</a:t>
            </a:r>
            <a:r>
              <a:rPr lang="ru-RU" dirty="0" smtClean="0"/>
              <a:t> и конической поверхности 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Сечения цилиндрической поверхности </a:t>
            </a:r>
            <a:endParaRPr lang="ru-RU" dirty="0"/>
          </a:p>
        </p:txBody>
      </p:sp>
      <p:pic>
        <p:nvPicPr>
          <p:cNvPr id="4" name="Рисунок 3" descr="Безымянный_a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908720"/>
            <a:ext cx="1400371" cy="2648320"/>
          </a:xfrm>
          <a:prstGeom prst="rect">
            <a:avLst/>
          </a:prstGeom>
        </p:spPr>
      </p:pic>
      <p:pic>
        <p:nvPicPr>
          <p:cNvPr id="5" name="Рисунок 4" descr="Безымянный_б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3501008"/>
            <a:ext cx="1695687" cy="25530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1700808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Отрезки M-F</a:t>
            </a:r>
            <a:r>
              <a:rPr lang="ru-RU" sz="1200" dirty="0" smtClean="0"/>
              <a:t>1</a:t>
            </a:r>
            <a:r>
              <a:rPr lang="ru-RU" dirty="0" smtClean="0"/>
              <a:t> и MM</a:t>
            </a:r>
            <a:r>
              <a:rPr lang="ru-RU" sz="1200" dirty="0" smtClean="0"/>
              <a:t>1 </a:t>
            </a:r>
            <a:r>
              <a:rPr lang="ru-RU" dirty="0" smtClean="0"/>
              <a:t>являются отрезками касательных, проведенными из точки М к сфере S</a:t>
            </a:r>
            <a:r>
              <a:rPr lang="ru-RU" baseline="-25000" dirty="0" smtClean="0"/>
              <a:t>1</a:t>
            </a:r>
            <a:r>
              <a:rPr lang="ru-RU" dirty="0" smtClean="0"/>
              <a:t> поэтому</a:t>
            </a:r>
          </a:p>
          <a:p>
            <a:r>
              <a:rPr lang="ru-RU" dirty="0" smtClean="0"/>
              <a:t>         </a:t>
            </a:r>
            <a:r>
              <a:rPr lang="en-US" dirty="0" smtClean="0"/>
              <a:t>MF</a:t>
            </a:r>
            <a:r>
              <a:rPr lang="ru-RU" sz="1200" dirty="0" smtClean="0"/>
              <a:t>1 </a:t>
            </a:r>
            <a:r>
              <a:rPr lang="ru-RU" sz="1600" dirty="0" smtClean="0"/>
              <a:t>=</a:t>
            </a:r>
            <a:r>
              <a:rPr lang="en-US" dirty="0" smtClean="0"/>
              <a:t>MM</a:t>
            </a:r>
            <a:r>
              <a:rPr lang="ru-RU" baseline="-25000" dirty="0" smtClean="0"/>
              <a:t>1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Отрезки MF</a:t>
            </a:r>
            <a:r>
              <a:rPr lang="ru-RU" baseline="-25000" dirty="0" smtClean="0"/>
              <a:t>2</a:t>
            </a:r>
            <a:r>
              <a:rPr lang="ru-RU" dirty="0" smtClean="0"/>
              <a:t> и ММ</a:t>
            </a:r>
            <a:r>
              <a:rPr lang="ru-RU" baseline="-25000" dirty="0" smtClean="0"/>
              <a:t>2</a:t>
            </a:r>
            <a:r>
              <a:rPr lang="ru-RU" dirty="0" smtClean="0"/>
              <a:t>, будучи отрезками касательных, проведенными из точки М к сфере S</a:t>
            </a:r>
            <a:r>
              <a:rPr lang="ru-RU" baseline="-25000" dirty="0" smtClean="0"/>
              <a:t>2</a:t>
            </a:r>
            <a:r>
              <a:rPr lang="ru-RU" dirty="0" smtClean="0"/>
              <a:t>, равны: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</a:t>
            </a:r>
            <a:r>
              <a:rPr lang="en-US" dirty="0" smtClean="0"/>
              <a:t>MF</a:t>
            </a:r>
            <a:r>
              <a:rPr lang="en-US" sz="1200" dirty="0" smtClean="0"/>
              <a:t>2</a:t>
            </a:r>
            <a:r>
              <a:rPr lang="ru-RU" sz="1200" dirty="0" smtClean="0"/>
              <a:t> </a:t>
            </a:r>
            <a:r>
              <a:rPr lang="ru-RU" sz="1600" dirty="0" smtClean="0"/>
              <a:t>=</a:t>
            </a:r>
            <a:r>
              <a:rPr lang="en-US" dirty="0" smtClean="0"/>
              <a:t>MM</a:t>
            </a:r>
            <a:r>
              <a:rPr lang="en-US" baseline="-25000" dirty="0"/>
              <a:t>2</a:t>
            </a:r>
            <a:r>
              <a:rPr lang="en-US" dirty="0" smtClean="0"/>
              <a:t>.</a:t>
            </a:r>
          </a:p>
          <a:p>
            <a:r>
              <a:rPr lang="ru-RU" dirty="0" smtClean="0"/>
              <a:t>Таким </a:t>
            </a:r>
            <a:r>
              <a:rPr lang="ru-RU" dirty="0"/>
              <a:t>образом</a:t>
            </a:r>
            <a:r>
              <a:rPr lang="ru-RU" dirty="0" smtClean="0"/>
              <a:t>, 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 smtClean="0"/>
              <a:t> </a:t>
            </a:r>
            <a:r>
              <a:rPr lang="en-US" dirty="0" smtClean="0"/>
              <a:t>MF</a:t>
            </a:r>
            <a:r>
              <a:rPr lang="ru-RU" sz="1200" dirty="0" smtClean="0"/>
              <a:t>1 </a:t>
            </a:r>
            <a:r>
              <a:rPr lang="ru-RU" dirty="0" smtClean="0"/>
              <a:t>+</a:t>
            </a:r>
            <a:r>
              <a:rPr lang="ru-RU" sz="1600" dirty="0" smtClean="0"/>
              <a:t> </a:t>
            </a:r>
            <a:r>
              <a:rPr lang="en-US" dirty="0" smtClean="0"/>
              <a:t>MF</a:t>
            </a:r>
            <a:r>
              <a:rPr lang="en-US" sz="1200" dirty="0" smtClean="0"/>
              <a:t>2 </a:t>
            </a:r>
            <a:r>
              <a:rPr lang="ru-RU" sz="1600" dirty="0" smtClean="0"/>
              <a:t>=</a:t>
            </a:r>
            <a:r>
              <a:rPr lang="en-US" dirty="0" smtClean="0"/>
              <a:t>MM</a:t>
            </a:r>
            <a:r>
              <a:rPr lang="ru-RU" baseline="-25000" dirty="0" smtClean="0"/>
              <a:t>1</a:t>
            </a:r>
            <a:r>
              <a:rPr lang="ru-RU" dirty="0" smtClean="0"/>
              <a:t>+ММ</a:t>
            </a:r>
            <a:r>
              <a:rPr lang="ru-RU" baseline="-25000" dirty="0" smtClean="0"/>
              <a:t>2 .</a:t>
            </a:r>
            <a:endParaRPr lang="ru-RU" dirty="0" smtClean="0"/>
          </a:p>
          <a:p>
            <a:r>
              <a:rPr lang="ru-RU" dirty="0" smtClean="0"/>
              <a:t>Сечением цилиндрической поверхностью </a:t>
            </a:r>
            <a:r>
              <a:rPr lang="el-GR" dirty="0" smtClean="0"/>
              <a:t>α</a:t>
            </a:r>
            <a:r>
              <a:rPr lang="ru-RU" dirty="0" smtClean="0"/>
              <a:t> является эллипс.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Сечения конической поверхности </a:t>
            </a:r>
            <a:endParaRPr lang="ru-RU" dirty="0"/>
          </a:p>
        </p:txBody>
      </p:sp>
      <p:pic>
        <p:nvPicPr>
          <p:cNvPr id="4" name="Рисунок 3" descr="сеч_конич_пов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692696"/>
            <a:ext cx="2790977" cy="3312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84482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зависимости </a:t>
            </a:r>
            <a:r>
              <a:rPr lang="ru-RU" dirty="0"/>
              <a:t>от угла между секущей плоскостью и осью конической поверхности сечение может быть эллипсом, параболой или гиперболой.</a:t>
            </a:r>
          </a:p>
        </p:txBody>
      </p:sp>
      <p:pic>
        <p:nvPicPr>
          <p:cNvPr id="6" name="Рисунок 5" descr="формула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212976"/>
            <a:ext cx="2396068" cy="792088"/>
          </a:xfrm>
          <a:prstGeom prst="rect">
            <a:avLst/>
          </a:prstGeom>
        </p:spPr>
      </p:pic>
      <p:pic>
        <p:nvPicPr>
          <p:cNvPr id="7" name="Рисунок 6" descr="формула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4293096"/>
            <a:ext cx="2021130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ru-RU" dirty="0" smtClean="0"/>
              <a:t>Сфера и шар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5868144" cy="51125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000" u="sng" dirty="0" smtClean="0"/>
              <a:t>Сферой</a:t>
            </a:r>
            <a:r>
              <a:rPr lang="ru-RU" sz="2000" dirty="0" smtClean="0"/>
              <a:t> называется поверхность, </a:t>
            </a:r>
            <a:r>
              <a:rPr lang="ru-RU" sz="2000" dirty="0" smtClean="0"/>
              <a:t>состоящая</a:t>
            </a:r>
            <a:r>
              <a:rPr lang="ru-RU" sz="2000" dirty="0" smtClean="0"/>
              <a:t> из всех </a:t>
            </a:r>
            <a:r>
              <a:rPr lang="ru-RU" sz="2000" dirty="0" smtClean="0"/>
              <a:t>точек пространства</a:t>
            </a:r>
            <a:r>
              <a:rPr lang="ru-RU" sz="2000" dirty="0" smtClean="0"/>
              <a:t>, расположенных на </a:t>
            </a:r>
            <a:r>
              <a:rPr lang="ru-RU" sz="2000" dirty="0" smtClean="0"/>
              <a:t>данном </a:t>
            </a:r>
            <a:r>
              <a:rPr lang="ru-RU" sz="2000" dirty="0" smtClean="0"/>
              <a:t>расстоянии от данной </a:t>
            </a:r>
            <a:r>
              <a:rPr lang="ru-RU" sz="2000" dirty="0" smtClean="0"/>
              <a:t>точки. Данная точка называется </a:t>
            </a:r>
            <a:r>
              <a:rPr lang="ru-RU" sz="2000" u="sng" dirty="0" smtClean="0"/>
              <a:t>центром сферы </a:t>
            </a:r>
            <a:r>
              <a:rPr lang="ru-RU" sz="2000" dirty="0" smtClean="0"/>
              <a:t>(точка О на рис.), а данное расстояние – </a:t>
            </a:r>
            <a:r>
              <a:rPr lang="ru-RU" sz="2000" u="sng" dirty="0" smtClean="0"/>
              <a:t>радиусом</a:t>
            </a:r>
            <a:r>
              <a:rPr lang="ru-RU" sz="2000" dirty="0" smtClean="0"/>
              <a:t> </a:t>
            </a:r>
            <a:r>
              <a:rPr lang="ru-RU" sz="2000" u="sng" dirty="0" smtClean="0"/>
              <a:t>сферы</a:t>
            </a:r>
            <a:r>
              <a:rPr lang="ru-RU" sz="2000" dirty="0" smtClean="0"/>
              <a:t>. 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Отрезок, соединяющий две точки сферы и проходящий через ее центр, называется </a:t>
            </a:r>
            <a:r>
              <a:rPr lang="ru-RU" sz="2000" u="sng" dirty="0" smtClean="0"/>
              <a:t>диаметром сферы</a:t>
            </a:r>
            <a:r>
              <a:rPr lang="ru-RU" sz="2000" dirty="0" smtClean="0"/>
              <a:t>. Тело, ограниченное сферой, называется </a:t>
            </a:r>
            <a:r>
              <a:rPr lang="ru-RU" sz="2000" u="sng" dirty="0" smtClean="0"/>
              <a:t>шаром</a:t>
            </a:r>
            <a:r>
              <a:rPr lang="ru-RU" sz="2000" dirty="0" smtClean="0"/>
              <a:t>. Центр, радиус и диаметр сферы называются также </a:t>
            </a:r>
            <a:r>
              <a:rPr lang="ru-RU" sz="2000" u="sng" dirty="0" smtClean="0"/>
              <a:t>центром, радиусом и диаметром шара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6" name="Picture 2" descr="http://900igr.net/datai/geometrija/Objom-shara-i-ploschad-sfery/0003-002-Sfe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76672"/>
            <a:ext cx="2952328" cy="2916971"/>
          </a:xfrm>
          <a:prstGeom prst="rect">
            <a:avLst/>
          </a:prstGeom>
          <a:noFill/>
        </p:spPr>
      </p:pic>
      <p:pic>
        <p:nvPicPr>
          <p:cNvPr id="7" name="Рисунок 6" descr="Сфе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3356992"/>
            <a:ext cx="2741576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/>
          <a:lstStyle/>
          <a:p>
            <a:r>
              <a:rPr lang="ru-RU" dirty="0" smtClean="0"/>
              <a:t>Уравнение сферы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5652120" cy="4536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/>
              <a:t>   </a:t>
            </a:r>
            <a:r>
              <a:rPr lang="ru-RU" sz="2000" dirty="0" smtClean="0"/>
              <a:t>Если точка М лежит  на данной сфере, то </a:t>
            </a:r>
            <a:r>
              <a:rPr lang="en-US" sz="2000" dirty="0" smtClean="0"/>
              <a:t>MC=R, </a:t>
            </a:r>
            <a:r>
              <a:rPr lang="ru-RU" sz="2000" dirty="0" smtClean="0"/>
              <a:t>или</a:t>
            </a:r>
            <a:r>
              <a:rPr lang="en-US" sz="2000" dirty="0" smtClean="0"/>
              <a:t> MC²</a:t>
            </a:r>
            <a:r>
              <a:rPr lang="ru-RU" sz="2000" dirty="0" smtClean="0"/>
              <a:t>, т.е. координаты точки М удовлетворяют уравнению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(х-х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en-US" sz="2000" dirty="0" smtClean="0"/>
              <a:t>²</a:t>
            </a:r>
            <a:r>
              <a:rPr lang="ru-RU" sz="2000" dirty="0" smtClean="0"/>
              <a:t> + (</a:t>
            </a:r>
            <a:r>
              <a:rPr lang="en-US" sz="2000" dirty="0" smtClean="0"/>
              <a:t>y-y</a:t>
            </a:r>
            <a:r>
              <a:rPr lang="en-US" sz="1200" dirty="0" smtClean="0"/>
              <a:t>0</a:t>
            </a:r>
            <a:r>
              <a:rPr lang="ru-RU" sz="2000" dirty="0" smtClean="0"/>
              <a:t>)</a:t>
            </a:r>
            <a:r>
              <a:rPr lang="en-US" sz="2000" dirty="0" smtClean="0"/>
              <a:t>² + (z-z</a:t>
            </a:r>
            <a:r>
              <a:rPr lang="en-US" sz="1200" dirty="0" smtClean="0"/>
              <a:t>0</a:t>
            </a:r>
            <a:r>
              <a:rPr lang="en-US" sz="2000" dirty="0" smtClean="0"/>
              <a:t>)² = R²     (1)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</a:t>
            </a:r>
            <a:r>
              <a:rPr lang="ru-RU" sz="2000" dirty="0" smtClean="0"/>
              <a:t>Если же точка М(</a:t>
            </a:r>
            <a:r>
              <a:rPr lang="en-US" sz="2000" dirty="0" smtClean="0"/>
              <a:t>x</a:t>
            </a:r>
            <a:r>
              <a:rPr lang="ru-RU" sz="2000" dirty="0" smtClean="0"/>
              <a:t>;</a:t>
            </a:r>
            <a:r>
              <a:rPr lang="en-US" sz="2000" dirty="0" smtClean="0"/>
              <a:t>y</a:t>
            </a:r>
            <a:r>
              <a:rPr lang="ru-RU" sz="2000" dirty="0" smtClean="0"/>
              <a:t>;</a:t>
            </a:r>
            <a:r>
              <a:rPr lang="en-US" sz="2000" dirty="0" smtClean="0"/>
              <a:t>z</a:t>
            </a:r>
            <a:r>
              <a:rPr lang="ru-RU" sz="2000" dirty="0" smtClean="0"/>
              <a:t>) не лежит на данной сфере, то </a:t>
            </a:r>
            <a:r>
              <a:rPr lang="en-US" sz="2000" dirty="0" smtClean="0"/>
              <a:t>MC²</a:t>
            </a:r>
            <a:r>
              <a:rPr lang="ru-RU" sz="2000" dirty="0" smtClean="0"/>
              <a:t> ≠ </a:t>
            </a:r>
            <a:r>
              <a:rPr lang="en-US" sz="2000" dirty="0" smtClean="0"/>
              <a:t>R²</a:t>
            </a:r>
            <a:r>
              <a:rPr lang="ru-RU" sz="2000" dirty="0" smtClean="0"/>
              <a:t>, т.е. координаты точки М не удовлетворяют уравнению (1). Следовательно, в прямоугольной системе координат  уравнение сферы радиуса </a:t>
            </a:r>
            <a:r>
              <a:rPr lang="en-US" sz="2000" dirty="0" smtClean="0"/>
              <a:t>R</a:t>
            </a:r>
            <a:r>
              <a:rPr lang="ru-RU" sz="2000" dirty="0" smtClean="0"/>
              <a:t> с центром С</a:t>
            </a:r>
            <a:r>
              <a:rPr lang="ru-RU" sz="2000" dirty="0" smtClean="0"/>
              <a:t>(</a:t>
            </a:r>
            <a:r>
              <a:rPr lang="en-US" sz="2000" dirty="0" smtClean="0"/>
              <a:t>x</a:t>
            </a:r>
            <a:r>
              <a:rPr lang="ru-RU" sz="1200" dirty="0" smtClean="0"/>
              <a:t>0</a:t>
            </a:r>
            <a:r>
              <a:rPr lang="ru-RU" sz="2000" dirty="0" smtClean="0"/>
              <a:t>;</a:t>
            </a:r>
            <a:r>
              <a:rPr lang="en-US" sz="2000" dirty="0" smtClean="0"/>
              <a:t>y</a:t>
            </a:r>
            <a:r>
              <a:rPr lang="ru-RU" sz="1200" dirty="0" smtClean="0"/>
              <a:t>0</a:t>
            </a:r>
            <a:r>
              <a:rPr lang="ru-RU" sz="2000" dirty="0" smtClean="0"/>
              <a:t>;</a:t>
            </a:r>
            <a:r>
              <a:rPr lang="en-US" sz="2000" dirty="0" smtClean="0"/>
              <a:t>z</a:t>
            </a:r>
            <a:r>
              <a:rPr lang="ru-RU" sz="1200" dirty="0" smtClean="0"/>
              <a:t>0</a:t>
            </a:r>
            <a:r>
              <a:rPr lang="ru-RU" sz="2000" dirty="0" smtClean="0"/>
              <a:t>) имеет вид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(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х-х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en-US" sz="2000" dirty="0" smtClean="0"/>
              <a:t>²</a:t>
            </a:r>
            <a:r>
              <a:rPr lang="ru-RU" sz="2000" dirty="0" smtClean="0"/>
              <a:t> + (</a:t>
            </a:r>
            <a:r>
              <a:rPr lang="en-US" sz="2000" dirty="0" smtClean="0"/>
              <a:t>y-y</a:t>
            </a:r>
            <a:r>
              <a:rPr lang="en-US" sz="1200" dirty="0" smtClean="0"/>
              <a:t>0</a:t>
            </a:r>
            <a:r>
              <a:rPr lang="ru-RU" sz="2000" dirty="0" smtClean="0"/>
              <a:t>)</a:t>
            </a:r>
            <a:r>
              <a:rPr lang="en-US" sz="2000" dirty="0" smtClean="0"/>
              <a:t>² + (z-z</a:t>
            </a:r>
            <a:r>
              <a:rPr lang="en-US" sz="1200" dirty="0" smtClean="0"/>
              <a:t>0</a:t>
            </a:r>
            <a:r>
              <a:rPr lang="en-US" sz="2000" dirty="0" smtClean="0"/>
              <a:t>)² = R² 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4" name="Содержимое 6" descr="ый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548680"/>
            <a:ext cx="2981741" cy="3400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Взаимное расположение сферы и плоскости </a:t>
            </a:r>
            <a:endParaRPr lang="ru-RU" dirty="0"/>
          </a:p>
        </p:txBody>
      </p:sp>
      <p:pic>
        <p:nvPicPr>
          <p:cNvPr id="10" name="Содержимое 9" descr="d_min_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2016224" cy="2167983"/>
          </a:xfrm>
        </p:spPr>
      </p:pic>
      <p:pic>
        <p:nvPicPr>
          <p:cNvPr id="11" name="Рисунок 10" descr="d_ravno_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1" y="1628800"/>
            <a:ext cx="2277009" cy="2160240"/>
          </a:xfrm>
          <a:prstGeom prst="rect">
            <a:avLst/>
          </a:prstGeom>
        </p:spPr>
      </p:pic>
      <p:pic>
        <p:nvPicPr>
          <p:cNvPr id="12" name="Рисунок 11" descr="d_max_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052736"/>
            <a:ext cx="2220474" cy="27328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95536" y="3717032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Если расстояние от центра сферы до плоскости меньше радиуса сферы, то сечение сферы плоскостью есть окружность.</a:t>
            </a:r>
          </a:p>
          <a:p>
            <a:r>
              <a:rPr lang="ru-RU" sz="1600" dirty="0" smtClean="0"/>
              <a:t>Сечение шара плоскостью есть круг. </a:t>
            </a:r>
            <a:endParaRPr lang="ru-RU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347864" y="3789040"/>
            <a:ext cx="252028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Если расстояние от центра сферы до плоскости равно радиусу сферы, то сфера и плоскость имеют только одну общую точку</a:t>
            </a:r>
            <a:r>
              <a:rPr lang="ru-RU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8184" y="3861048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Если расстояние от центра сферы до плоскости больше радиуса сферы, то сфер аи плоскость не имеют общих точек.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Касательная плоскость к сфере </a:t>
            </a:r>
            <a:endParaRPr lang="ru-RU" dirty="0"/>
          </a:p>
        </p:txBody>
      </p:sp>
      <p:pic>
        <p:nvPicPr>
          <p:cNvPr id="4" name="Содержимое 3" descr="img3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940152" y="1340768"/>
            <a:ext cx="2940540" cy="2489484"/>
          </a:xfrm>
        </p:spPr>
      </p:pic>
      <p:sp>
        <p:nvSpPr>
          <p:cNvPr id="5" name="TextBox 4"/>
          <p:cNvSpPr txBox="1"/>
          <p:nvPr/>
        </p:nvSpPr>
        <p:spPr>
          <a:xfrm>
            <a:off x="467544" y="1484784"/>
            <a:ext cx="52565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Плоскость, имеющая со сферой только одну общую точку, называется </a:t>
            </a:r>
            <a:r>
              <a:rPr lang="ru-RU" u="sng" dirty="0" smtClean="0"/>
              <a:t>касательно плоскостью к сфере</a:t>
            </a:r>
            <a:r>
              <a:rPr lang="ru-RU" dirty="0" smtClean="0"/>
              <a:t>, а их общая точка называется </a:t>
            </a:r>
            <a:r>
              <a:rPr lang="ru-RU" u="sng" dirty="0" smtClean="0"/>
              <a:t>точкой касания</a:t>
            </a:r>
            <a:r>
              <a:rPr lang="ru-RU" dirty="0" smtClean="0"/>
              <a:t> плоскости и сферы. </a:t>
            </a:r>
          </a:p>
          <a:p>
            <a:r>
              <a:rPr lang="ru-RU" dirty="0" smtClean="0"/>
              <a:t>  </a:t>
            </a:r>
            <a:r>
              <a:rPr lang="ru-RU" b="1" dirty="0" smtClean="0"/>
              <a:t>Теорема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Радиус сферы, проведенный в точку касания сферы и плоскости, перпендикулярен к касательной плоскости.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Теорема </a:t>
            </a:r>
            <a:r>
              <a:rPr lang="ru-RU" dirty="0" smtClean="0"/>
              <a:t>(обратная теорема)</a:t>
            </a:r>
          </a:p>
          <a:p>
            <a:r>
              <a:rPr lang="ru-RU" dirty="0" smtClean="0"/>
              <a:t>Если радиус сферы перпендикулярен к плоскости , проходящей через его конец, лежащий на сфере, то эта плоскость является касательной к сфере.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/>
          <a:lstStyle/>
          <a:p>
            <a:r>
              <a:rPr lang="ru-RU" dirty="0" smtClean="0"/>
              <a:t>Площадь сферы</a:t>
            </a:r>
            <a:endParaRPr lang="ru-RU" dirty="0"/>
          </a:p>
        </p:txBody>
      </p:sp>
      <p:pic>
        <p:nvPicPr>
          <p:cNvPr id="4" name="Содержимое 3" descr="куб_шар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2" y="620688"/>
            <a:ext cx="2124372" cy="1971950"/>
          </a:xfrm>
        </p:spPr>
      </p:pic>
      <p:pic>
        <p:nvPicPr>
          <p:cNvPr id="5" name="Рисунок 4" descr="многогр_сфер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708920"/>
            <a:ext cx="2152951" cy="19147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700808"/>
            <a:ext cx="5760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Многогранник называется </a:t>
            </a:r>
            <a:r>
              <a:rPr lang="ru-RU" u="sng" dirty="0" smtClean="0"/>
              <a:t>описанным около сферы</a:t>
            </a:r>
            <a:r>
              <a:rPr lang="ru-RU" dirty="0"/>
              <a:t> </a:t>
            </a:r>
            <a:r>
              <a:rPr lang="ru-RU" dirty="0" smtClean="0"/>
              <a:t>(шара), если сфера касается всех его граней. При этом сфера называется  </a:t>
            </a:r>
            <a:r>
              <a:rPr lang="ru-RU" u="sng" dirty="0" smtClean="0"/>
              <a:t>вписанной в многогранник</a:t>
            </a:r>
            <a:r>
              <a:rPr lang="ru-RU" dirty="0" smtClean="0"/>
              <a:t>. На рисунках изображены описанные около сферы тетраэдр и куб.</a:t>
            </a:r>
          </a:p>
          <a:p>
            <a:r>
              <a:rPr lang="ru-RU" dirty="0" smtClean="0"/>
              <a:t>За </a:t>
            </a:r>
            <a:r>
              <a:rPr lang="ru-RU" u="sng" dirty="0" smtClean="0"/>
              <a:t>площадь сферы</a:t>
            </a:r>
            <a:r>
              <a:rPr lang="ru-RU" dirty="0" smtClean="0"/>
              <a:t> примем предел последовательности площадей поверхностей этих многогранников; и получим следующую форм</a:t>
            </a:r>
            <a:r>
              <a:rPr lang="ru-RU" dirty="0"/>
              <a:t>у</a:t>
            </a:r>
            <a:r>
              <a:rPr lang="ru-RU" dirty="0" smtClean="0"/>
              <a:t>лу для вычисления площади сферы р</a:t>
            </a:r>
            <a:r>
              <a:rPr lang="ru-RU" dirty="0"/>
              <a:t>а</a:t>
            </a:r>
            <a:r>
              <a:rPr lang="ru-RU" dirty="0" smtClean="0"/>
              <a:t>диуса </a:t>
            </a:r>
            <a:r>
              <a:rPr lang="en-US" dirty="0" smtClean="0"/>
              <a:t>R</a:t>
            </a:r>
            <a:r>
              <a:rPr lang="ru-RU" dirty="0" smtClean="0"/>
              <a:t>:</a:t>
            </a:r>
          </a:p>
          <a:p>
            <a:r>
              <a:rPr lang="en-US" dirty="0"/>
              <a:t> </a:t>
            </a:r>
            <a:r>
              <a:rPr lang="en-US" dirty="0" smtClean="0"/>
              <a:t>         S=4</a:t>
            </a:r>
            <a:r>
              <a:rPr lang="el-GR" dirty="0" smtClean="0"/>
              <a:t>π</a:t>
            </a:r>
            <a:r>
              <a:rPr lang="en-US" dirty="0" smtClean="0"/>
              <a:t>R².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Взаимное расположение сферы и прямой </a:t>
            </a:r>
            <a:endParaRPr lang="ru-RU" dirty="0"/>
          </a:p>
        </p:txBody>
      </p:sp>
      <p:pic>
        <p:nvPicPr>
          <p:cNvPr id="8" name="Содержимое 7" descr="д_бол_р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00807"/>
            <a:ext cx="1759053" cy="1872209"/>
          </a:xfrm>
        </p:spPr>
      </p:pic>
      <p:pic>
        <p:nvPicPr>
          <p:cNvPr id="9" name="Рисунок 8" descr="д_равн_р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91880" y="1772816"/>
            <a:ext cx="1728192" cy="1728192"/>
          </a:xfrm>
          <a:prstGeom prst="rect">
            <a:avLst/>
          </a:prstGeom>
        </p:spPr>
      </p:pic>
      <p:pic>
        <p:nvPicPr>
          <p:cNvPr id="10" name="Рисунок 9" descr="д_мен_р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1844824"/>
            <a:ext cx="1918995" cy="16561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3645024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Окружность </a:t>
            </a:r>
            <a:r>
              <a:rPr lang="en-US" dirty="0" smtClean="0"/>
              <a:t>L</a:t>
            </a:r>
            <a:r>
              <a:rPr lang="ru-RU" dirty="0" smtClean="0"/>
              <a:t> и прямая а не имеют общих точек, поэтому  сфера и прямая а также не имеют общих точек.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203848" y="3645024"/>
            <a:ext cx="24482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Окружность </a:t>
            </a:r>
            <a:r>
              <a:rPr lang="en-US" dirty="0" smtClean="0"/>
              <a:t>L</a:t>
            </a:r>
            <a:r>
              <a:rPr lang="ru-RU" dirty="0" smtClean="0"/>
              <a:t> и прямая а имеют ровно одну общую точку, поэтому сфера и прямая а также имеют ровно одну общую точку 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940152" y="3645024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Окружность </a:t>
            </a:r>
            <a:r>
              <a:rPr lang="en-US" dirty="0" smtClean="0"/>
              <a:t>L</a:t>
            </a:r>
            <a:r>
              <a:rPr lang="ru-RU" dirty="0" smtClean="0"/>
              <a:t> и прямая а имеют ровно две общие точки , поэтому сфера и прямая а также имеют ровно две общие точки.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асательные 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76672"/>
            <a:ext cx="2710357" cy="21837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764704"/>
            <a:ext cx="56166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Прямая, имеющая со сферой ровно одну общую точку называется </a:t>
            </a:r>
            <a:r>
              <a:rPr lang="ru-RU" u="sng" dirty="0" smtClean="0"/>
              <a:t>касательной к сфере</a:t>
            </a:r>
            <a:r>
              <a:rPr lang="ru-RU" dirty="0" smtClean="0"/>
              <a:t>, а общая точка – </a:t>
            </a:r>
            <a:r>
              <a:rPr lang="ru-RU" u="sng" dirty="0" smtClean="0"/>
              <a:t>точкой касания </a:t>
            </a:r>
            <a:r>
              <a:rPr lang="ru-RU" dirty="0" smtClean="0"/>
              <a:t>прямой и сферы.</a:t>
            </a:r>
          </a:p>
          <a:p>
            <a:r>
              <a:rPr lang="ru-RU" dirty="0" smtClean="0"/>
              <a:t>Радиус сферы проведенный в точку касания сфер и прямой, перпендикулярен к этой прямой , проходящей через его конец, лежащий на сфере, то эта прямая является касательной к сфере. </a:t>
            </a:r>
          </a:p>
          <a:p>
            <a:r>
              <a:rPr lang="ru-RU" dirty="0" smtClean="0"/>
              <a:t>Отрезки касательных к сфере, проведенный из одной точки,  равны и составляют равные углы с прямой , проходящей через эту точку и центр сферы.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Сфера, вписанная в цилиндрическую поверхность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6048672" cy="4187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</a:t>
            </a:r>
            <a:r>
              <a:rPr lang="ru-RU" sz="2000" u="sng" dirty="0" smtClean="0"/>
              <a:t>Сфера вписана в цилиндрическую поверхность</a:t>
            </a:r>
            <a:r>
              <a:rPr lang="ru-RU" sz="2000" dirty="0" smtClean="0"/>
              <a:t>, если она касается всех ее образующих. </a:t>
            </a:r>
          </a:p>
          <a:p>
            <a:pPr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Существует сфера, касающаяся плоскости </a:t>
            </a:r>
            <a:r>
              <a:rPr lang="el-GR" sz="2000" dirty="0" smtClean="0"/>
              <a:t>α</a:t>
            </a:r>
            <a:r>
              <a:rPr lang="ru-RU" sz="2000" dirty="0" smtClean="0"/>
              <a:t> и цилиндрической поверхности. </a:t>
            </a:r>
            <a:endParaRPr lang="ru-RU" sz="2000" u="sng" dirty="0"/>
          </a:p>
        </p:txBody>
      </p:sp>
      <p:pic>
        <p:nvPicPr>
          <p:cNvPr id="4" name="Рисунок 3" descr="а)_б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1556792"/>
            <a:ext cx="1571844" cy="477269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212</TotalTime>
  <Words>569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СФЕРА</vt:lpstr>
      <vt:lpstr>Сфера и шар </vt:lpstr>
      <vt:lpstr>Уравнение сферы</vt:lpstr>
      <vt:lpstr>Взаимное расположение сферы и плоскости </vt:lpstr>
      <vt:lpstr>Касательная плоскость к сфере </vt:lpstr>
      <vt:lpstr>Площадь сферы</vt:lpstr>
      <vt:lpstr>Взаимное расположение сферы и прямой </vt:lpstr>
      <vt:lpstr>Слайд 8</vt:lpstr>
      <vt:lpstr>Сфера, вписанная в цилиндрическую поверхность </vt:lpstr>
      <vt:lpstr>Сфера вписанная в коническую окружность </vt:lpstr>
      <vt:lpstr>Сечения цилиндрической поверхности </vt:lpstr>
      <vt:lpstr>Сечения конической поверхности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СФЕРА</dc:title>
  <dc:creator>Пипулька</dc:creator>
  <cp:lastModifiedBy>Пипулька</cp:lastModifiedBy>
  <cp:revision>105</cp:revision>
  <dcterms:created xsi:type="dcterms:W3CDTF">2015-12-10T23:06:36Z</dcterms:created>
  <dcterms:modified xsi:type="dcterms:W3CDTF">2015-12-11T02:39:03Z</dcterms:modified>
</cp:coreProperties>
</file>