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856397-B0CB-414E-8CFC-2F6CAF4947CC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55141A-CF47-4918-AB95-CC487A823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856397-B0CB-414E-8CFC-2F6CAF4947CC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55141A-CF47-4918-AB95-CC487A823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856397-B0CB-414E-8CFC-2F6CAF4947CC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55141A-CF47-4918-AB95-CC487A823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856397-B0CB-414E-8CFC-2F6CAF4947CC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55141A-CF47-4918-AB95-CC487A823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856397-B0CB-414E-8CFC-2F6CAF4947CC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55141A-CF47-4918-AB95-CC487A823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856397-B0CB-414E-8CFC-2F6CAF4947CC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55141A-CF47-4918-AB95-CC487A823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856397-B0CB-414E-8CFC-2F6CAF4947CC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55141A-CF47-4918-AB95-CC487A823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856397-B0CB-414E-8CFC-2F6CAF4947CC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55141A-CF47-4918-AB95-CC487A823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856397-B0CB-414E-8CFC-2F6CAF4947CC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55141A-CF47-4918-AB95-CC487A823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856397-B0CB-414E-8CFC-2F6CAF4947CC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55141A-CF47-4918-AB95-CC487A823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856397-B0CB-414E-8CFC-2F6CAF4947CC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355141A-CF47-4918-AB95-CC487A823AF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5856397-B0CB-414E-8CFC-2F6CAF4947CC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355141A-CF47-4918-AB95-CC487A823AF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th24.ru/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00164" y="1214422"/>
            <a:ext cx="7772400" cy="1828800"/>
          </a:xfrm>
        </p:spPr>
        <p:txBody>
          <a:bodyPr/>
          <a:lstStyle/>
          <a:p>
            <a:r>
              <a:rPr lang="ru-RU" dirty="0" smtClean="0"/>
              <a:t>Сфера и шар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5643578"/>
            <a:ext cx="7772400" cy="91440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Выполнил: Козлов А. 11А </a:t>
            </a:r>
            <a:endParaRPr lang="ru-RU" dirty="0"/>
          </a:p>
        </p:txBody>
      </p:sp>
      <p:pic>
        <p:nvPicPr>
          <p:cNvPr id="4" name="Рисунок 3" descr="spher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3714752"/>
            <a:ext cx="2500330" cy="247358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051560"/>
          </a:xfrm>
        </p:spPr>
        <p:txBody>
          <a:bodyPr/>
          <a:lstStyle/>
          <a:p>
            <a:r>
              <a:rPr lang="ru-RU" dirty="0" smtClean="0"/>
              <a:t>Общие понятия: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183880" cy="418795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Радиус шара: R </a:t>
            </a:r>
            <a:br>
              <a:rPr lang="ru-RU" sz="1800" dirty="0" smtClean="0"/>
            </a:br>
            <a:r>
              <a:rPr lang="ru-RU" sz="1800" dirty="0" smtClean="0"/>
              <a:t>Высота шарового сегмента или слоя: </a:t>
            </a:r>
            <a:r>
              <a:rPr lang="ru-RU" sz="1800" dirty="0" err="1" smtClean="0"/>
              <a:t>h</a:t>
            </a:r>
            <a:r>
              <a:rPr lang="ru-RU" sz="1800" dirty="0" smtClean="0"/>
              <a:t> </a:t>
            </a:r>
            <a:br>
              <a:rPr lang="ru-RU" sz="1800" dirty="0" smtClean="0"/>
            </a:br>
            <a:r>
              <a:rPr lang="ru-RU" sz="1800" dirty="0" smtClean="0"/>
              <a:t>Радиус основания шарового сегмента: </a:t>
            </a:r>
            <a:r>
              <a:rPr lang="ru-RU" sz="1800" dirty="0" err="1" smtClean="0"/>
              <a:t>r</a:t>
            </a:r>
            <a:r>
              <a:rPr lang="ru-RU" sz="1800" dirty="0" smtClean="0"/>
              <a:t> </a:t>
            </a:r>
            <a:br>
              <a:rPr lang="ru-RU" sz="1800" dirty="0" smtClean="0"/>
            </a:br>
            <a:r>
              <a:rPr lang="ru-RU" sz="1800" dirty="0" smtClean="0"/>
              <a:t>Площадь основания шарового сегмента: </a:t>
            </a:r>
            <a:r>
              <a:rPr lang="ru-RU" sz="1800" dirty="0" err="1" smtClean="0"/>
              <a:t>Sосн</a:t>
            </a:r>
            <a:r>
              <a:rPr lang="ru-RU" sz="1800" dirty="0" smtClean="0"/>
              <a:t> </a:t>
            </a:r>
            <a:br>
              <a:rPr lang="ru-RU" sz="1800" dirty="0" smtClean="0"/>
            </a:br>
            <a:r>
              <a:rPr lang="ru-RU" sz="1800" dirty="0" smtClean="0"/>
              <a:t>Площадь поверхности сегмента: </a:t>
            </a:r>
            <a:r>
              <a:rPr lang="ru-RU" sz="1800" dirty="0" err="1" smtClean="0"/>
              <a:t>Sсегм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Площадь оснований шарового слоя: S1, S2 </a:t>
            </a:r>
            <a:br>
              <a:rPr lang="ru-RU" sz="1800" dirty="0" smtClean="0"/>
            </a:br>
            <a:r>
              <a:rPr lang="ru-RU" sz="1800" dirty="0" smtClean="0"/>
              <a:t>Площадь поверхности шарового слоя: </a:t>
            </a:r>
            <a:r>
              <a:rPr lang="ru-RU" sz="1800" dirty="0" err="1" smtClean="0"/>
              <a:t>Sсл</a:t>
            </a:r>
            <a:r>
              <a:rPr lang="ru-RU" sz="1800" dirty="0" smtClean="0"/>
              <a:t> </a:t>
            </a:r>
            <a:br>
              <a:rPr lang="ru-RU" sz="1800" dirty="0" smtClean="0"/>
            </a:br>
            <a:r>
              <a:rPr lang="ru-RU" sz="1800" dirty="0" smtClean="0"/>
              <a:t>Площадь полной поверхности: S </a:t>
            </a:r>
            <a:r>
              <a:rPr lang="en-US" sz="1800" dirty="0" smtClean="0"/>
              <a:t> </a:t>
            </a:r>
          </a:p>
          <a:p>
            <a:pPr>
              <a:buNone/>
            </a:pPr>
            <a:r>
              <a:rPr lang="en-US" sz="1800" dirty="0" smtClean="0"/>
              <a:t>   </a:t>
            </a:r>
            <a:r>
              <a:rPr lang="ru-RU" sz="1800" dirty="0" smtClean="0"/>
              <a:t>Объем: V 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   </a:t>
            </a:r>
            <a:r>
              <a:rPr lang="ru-RU" sz="1800" dirty="0" smtClean="0"/>
              <a:t>Расстояние: </a:t>
            </a:r>
            <a:r>
              <a:rPr lang="en-US" sz="1800" dirty="0" smtClean="0"/>
              <a:t>d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   </a:t>
            </a:r>
          </a:p>
          <a:p>
            <a:endParaRPr lang="ru-RU" sz="1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Определения сферы и шара.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Сферой называется поверхность, состоящая из всех точек пространства, расположенных на данном расстоянии от данной точки.</a:t>
            </a:r>
          </a:p>
          <a:p>
            <a:r>
              <a:rPr lang="ru-RU" dirty="0" smtClean="0"/>
              <a:t>Данная точка называется центром сферы, а данное расстояние- радиусом сферы.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Шаром называют тело, ограниченное сферой. Центр, радиус и диаметр сферы называются так же центром, радиусом и диаметром шара.</a:t>
            </a:r>
            <a:endParaRPr lang="ru-RU" dirty="0"/>
          </a:p>
        </p:txBody>
      </p:sp>
      <p:pic>
        <p:nvPicPr>
          <p:cNvPr id="7" name="Содержимое 6" descr="image00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728" y="1785926"/>
            <a:ext cx="2764001" cy="300039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694" y="785794"/>
            <a:ext cx="3286148" cy="914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Взаимное расположение сферы и плоскости.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72132" y="1785926"/>
            <a:ext cx="2971800" cy="3786214"/>
          </a:xfrm>
        </p:spPr>
        <p:txBody>
          <a:bodyPr/>
          <a:lstStyle/>
          <a:p>
            <a:r>
              <a:rPr lang="ru-RU" dirty="0" smtClean="0"/>
              <a:t>1)Если расстояние от центра сферы до плоскости меньше радиуса сферы, то сечение сферы плоскостью есть окружность.</a:t>
            </a:r>
          </a:p>
          <a:p>
            <a:endParaRPr lang="ru-RU" dirty="0" smtClean="0"/>
          </a:p>
          <a:p>
            <a:r>
              <a:rPr lang="ru-RU" dirty="0" smtClean="0"/>
              <a:t>2) Если расстояние от центра сферы до плоскости больше радиуса сферы, то сфера и плоскость не имеют общих точек</a:t>
            </a:r>
          </a:p>
          <a:p>
            <a:endParaRPr lang="ru-RU" dirty="0" smtClean="0"/>
          </a:p>
          <a:p>
            <a:r>
              <a:rPr lang="ru-RU" dirty="0" smtClean="0"/>
              <a:t>3) Если расстояние от центра сферы до плоскости равно радиусу сферы, то сфера и плоскость имеют только одну общую точку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5" name="Содержимое 4" descr="0004-004-Vzaimnoe-raspolozhenie-prjamoj-i-ploskosti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2571744"/>
            <a:ext cx="4786346" cy="2664516"/>
          </a:xfrm>
        </p:spPr>
      </p:pic>
      <p:sp>
        <p:nvSpPr>
          <p:cNvPr id="6" name="TextBox 5"/>
          <p:cNvSpPr txBox="1"/>
          <p:nvPr/>
        </p:nvSpPr>
        <p:spPr>
          <a:xfrm>
            <a:off x="571472" y="2143116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                 2)                   3)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83880" cy="1051560"/>
          </a:xfrm>
        </p:spPr>
        <p:txBody>
          <a:bodyPr/>
          <a:lstStyle/>
          <a:p>
            <a:r>
              <a:rPr lang="ru-RU" dirty="0" smtClean="0"/>
              <a:t>Уравнение сферы: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3929090" cy="3616448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В прямоугольной системе координат уравнение сферы радиуса </a:t>
            </a:r>
            <a:r>
              <a:rPr lang="en-US" sz="1400" dirty="0" smtClean="0"/>
              <a:t>R</a:t>
            </a:r>
            <a:r>
              <a:rPr lang="ru-RU" sz="1400" dirty="0" smtClean="0"/>
              <a:t> с центром </a:t>
            </a:r>
            <a:r>
              <a:rPr lang="en-US" sz="1400" dirty="0" smtClean="0"/>
              <a:t>C</a:t>
            </a:r>
            <a:r>
              <a:rPr lang="ru-RU" sz="1400" dirty="0" smtClean="0"/>
              <a:t> (</a:t>
            </a:r>
            <a:r>
              <a:rPr lang="en-US" sz="1400" dirty="0" smtClean="0"/>
              <a:t>Xo</a:t>
            </a:r>
            <a:r>
              <a:rPr lang="ru-RU" sz="1400" dirty="0" smtClean="0"/>
              <a:t>;</a:t>
            </a:r>
            <a:r>
              <a:rPr lang="en-US" sz="1400" dirty="0" smtClean="0"/>
              <a:t> Y</a:t>
            </a:r>
            <a:r>
              <a:rPr lang="ru-RU" sz="1400" dirty="0" smtClean="0"/>
              <a:t>о;</a:t>
            </a:r>
            <a:r>
              <a:rPr lang="en-US" sz="1400" dirty="0" smtClean="0"/>
              <a:t> </a:t>
            </a:r>
            <a:r>
              <a:rPr lang="en-US" sz="1400" dirty="0" err="1" smtClean="0"/>
              <a:t>Zo</a:t>
            </a:r>
            <a:r>
              <a:rPr lang="en-US" sz="1400" dirty="0" smtClean="0"/>
              <a:t>) </a:t>
            </a:r>
            <a:r>
              <a:rPr lang="ru-RU" sz="1400" dirty="0" smtClean="0"/>
              <a:t>имеет вид: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</a:t>
            </a:r>
          </a:p>
          <a:p>
            <a:pPr>
              <a:buNone/>
            </a:pPr>
            <a:r>
              <a:rPr lang="ru-RU" sz="1400" dirty="0" smtClean="0"/>
              <a:t>   </a:t>
            </a:r>
            <a:r>
              <a:rPr lang="en-US" sz="1600" dirty="0" smtClean="0"/>
              <a:t>R2 </a:t>
            </a:r>
            <a:r>
              <a:rPr lang="ru-RU" sz="1600" dirty="0" smtClean="0"/>
              <a:t>=</a:t>
            </a:r>
            <a:r>
              <a:rPr lang="en-US" sz="1600" dirty="0" smtClean="0"/>
              <a:t>(x–x0)2+(y–y0)2+(z–z0)2</a:t>
            </a:r>
            <a:endParaRPr lang="ru-RU" sz="1600" dirty="0"/>
          </a:p>
        </p:txBody>
      </p:sp>
      <p:pic>
        <p:nvPicPr>
          <p:cNvPr id="5" name="Рисунок 4" descr="111958_html_m756a245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214686"/>
            <a:ext cx="3912859" cy="235745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3105182" cy="914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Касательная плоскость к сфере.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ln>
            <a:noFill/>
          </a:ln>
        </p:spPr>
        <p:txBody>
          <a:bodyPr/>
          <a:lstStyle/>
          <a:p>
            <a:r>
              <a:rPr lang="ru-RU" dirty="0" smtClean="0"/>
              <a:t>Плоскость, имеющая со сферой одну общую точку, называется касательной плоскостью к сфере.</a:t>
            </a:r>
          </a:p>
          <a:p>
            <a:endParaRPr lang="ru-RU" u="sng" dirty="0" smtClean="0"/>
          </a:p>
          <a:p>
            <a:r>
              <a:rPr lang="ru-RU" u="sng" dirty="0" smtClean="0"/>
              <a:t>Теорема</a:t>
            </a:r>
          </a:p>
          <a:p>
            <a:r>
              <a:rPr lang="ru-RU" dirty="0" smtClean="0"/>
              <a:t>Радиус сферы, проведенный в точку касания сферы плоскости, перпендикулярен к касательной плоскости.</a:t>
            </a:r>
          </a:p>
          <a:p>
            <a:endParaRPr lang="ru-RU" u="sng" dirty="0" smtClean="0"/>
          </a:p>
          <a:p>
            <a:r>
              <a:rPr lang="ru-RU" u="sng" dirty="0" smtClean="0"/>
              <a:t>Теорема</a:t>
            </a:r>
          </a:p>
          <a:p>
            <a:r>
              <a:rPr lang="ru-RU" dirty="0" smtClean="0"/>
              <a:t>Если радиус сферы перпендикулярен к плоскости, проходящей через его конец, лежащий на сфере, то эта плоскость является касательной к сфере.</a:t>
            </a:r>
            <a:endParaRPr lang="ru-RU" dirty="0"/>
          </a:p>
        </p:txBody>
      </p:sp>
      <p:pic>
        <p:nvPicPr>
          <p:cNvPr id="5" name="Содержимое 4" descr="Безымянный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348" y="1857364"/>
            <a:ext cx="4182059" cy="290553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 сферы.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Для определения площади сферы воспользуемся понятием описанного многогранника. Многогранник называется описанным около сферы (шара), если сфера касается всех его граней. При этом сфера называется вписанной в многогранник. </a:t>
            </a:r>
            <a:endParaRPr lang="ru-RU" dirty="0"/>
          </a:p>
        </p:txBody>
      </p:sp>
      <p:pic>
        <p:nvPicPr>
          <p:cNvPr id="5" name="Содержимое 4" descr="kombin-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14414" y="1928802"/>
            <a:ext cx="3435569" cy="3000396"/>
          </a:xfrm>
        </p:spPr>
      </p:pic>
      <p:pic>
        <p:nvPicPr>
          <p:cNvPr id="6" name="Рисунок 5" descr="0007-007-Ploschad-sfer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4214818"/>
            <a:ext cx="1600200" cy="6604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7224732" cy="466708"/>
          </a:xfrm>
        </p:spPr>
        <p:txBody>
          <a:bodyPr>
            <a:normAutofit/>
          </a:bodyPr>
          <a:lstStyle/>
          <a:p>
            <a:r>
              <a:rPr lang="ru-RU" dirty="0" smtClean="0"/>
              <a:t>Взаимное расположение сферы и прямой.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57224" y="1000108"/>
            <a:ext cx="7367671" cy="1000132"/>
          </a:xfrm>
        </p:spPr>
        <p:txBody>
          <a:bodyPr>
            <a:noAutofit/>
          </a:bodyPr>
          <a:lstStyle/>
          <a:p>
            <a:r>
              <a:rPr lang="ru-RU" u="sng" dirty="0" smtClean="0"/>
              <a:t>Прямая</a:t>
            </a:r>
            <a:r>
              <a:rPr lang="ru-RU" dirty="0" smtClean="0"/>
              <a:t>, имеющая со сферой ровно одну общую точку, называется касательной к сфере, а общая точка- точкой касания прямой и сферы.</a:t>
            </a:r>
          </a:p>
          <a:p>
            <a:endParaRPr lang="ru-RU" dirty="0" smtClean="0"/>
          </a:p>
          <a:p>
            <a:r>
              <a:rPr lang="ru-RU" dirty="0" smtClean="0"/>
              <a:t>1)Радиус сферы, проведенный в точку касания сферы и прямой, перпендикулярен к этой прямой.</a:t>
            </a:r>
          </a:p>
          <a:p>
            <a:r>
              <a:rPr lang="ru-RU" dirty="0" smtClean="0"/>
              <a:t>2)Если радиус сферы перпендикулярен к прямой, проходящей через его конец, лежащий на сфере, то эта прямая является касательной к сфере.</a:t>
            </a:r>
          </a:p>
          <a:p>
            <a:r>
              <a:rPr lang="ru-RU" dirty="0" smtClean="0"/>
              <a:t>3)Отрезки касательных к сфере, проведенные из одной точки, равны и составляют равные углы с прямой, проходящей через эту точку и центр сферы. </a:t>
            </a:r>
          </a:p>
          <a:p>
            <a:endParaRPr lang="ru-RU" dirty="0"/>
          </a:p>
        </p:txBody>
      </p:sp>
      <p:pic>
        <p:nvPicPr>
          <p:cNvPr id="5" name="Содержимое 4" descr="20.1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85918" y="3286124"/>
            <a:ext cx="5929354" cy="238789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143116"/>
            <a:ext cx="8183880" cy="1051560"/>
          </a:xfrm>
        </p:spPr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43438" y="5000636"/>
            <a:ext cx="40719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Источники</a:t>
            </a:r>
            <a:r>
              <a:rPr lang="ru-RU" dirty="0" smtClean="0"/>
              <a:t>: </a:t>
            </a:r>
            <a:r>
              <a:rPr lang="ru-RU" sz="1200" dirty="0" smtClean="0"/>
              <a:t>«Геометрия 10-11 классы» Л.С. Анатасян, В.Ф. Бутузов, С.Б. Кадомцев, Л.С. Киселева, Э.Г. Позняк; Яндекс картинки; </a:t>
            </a:r>
            <a:r>
              <a:rPr lang="en-US" sz="1200" dirty="0" smtClean="0">
                <a:hlinkClick r:id="rId2"/>
              </a:rPr>
              <a:t>http://www.math24.ru/</a:t>
            </a:r>
            <a:r>
              <a:rPr lang="ru-RU" sz="1200" dirty="0"/>
              <a:t> </a:t>
            </a:r>
            <a:r>
              <a:rPr lang="ru-RU" sz="1200" dirty="0" smtClean="0"/>
              <a:t>(частичная информация)</a:t>
            </a:r>
            <a:endParaRPr lang="ru-RU" sz="1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63</TotalTime>
  <Words>415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Сфера и шар </vt:lpstr>
      <vt:lpstr>Общие понятия:</vt:lpstr>
      <vt:lpstr>Определения сферы и шара.</vt:lpstr>
      <vt:lpstr>Взаимное расположение сферы и плоскости.</vt:lpstr>
      <vt:lpstr>Уравнение сферы:</vt:lpstr>
      <vt:lpstr>Касательная плоскость к сфере.</vt:lpstr>
      <vt:lpstr>Площадь сферы.</vt:lpstr>
      <vt:lpstr>Взаимное расположение сферы и прямой.</vt:lpstr>
      <vt:lpstr>Спасибо за внимание.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Сфера и шар</dc:title>
  <dc:creator>Пользователь</dc:creator>
  <cp:lastModifiedBy>школа</cp:lastModifiedBy>
  <cp:revision>8</cp:revision>
  <dcterms:created xsi:type="dcterms:W3CDTF">2015-12-10T20:17:04Z</dcterms:created>
  <dcterms:modified xsi:type="dcterms:W3CDTF">2015-12-22T08:32:20Z</dcterms:modified>
</cp:coreProperties>
</file>