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58587-38C9-4F61-AF05-FF61EB681BDB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91A7C4-B4AE-42EF-A6A0-62F4DA8CEC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85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1A7C4-B4AE-42EF-A6A0-62F4DA8CEC3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70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91A7C4-B4AE-42EF-A6A0-62F4DA8CEC3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45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562B193-B373-4D59-9C17-895C7E3388AA}" type="datetimeFigureOut">
              <a:rPr lang="ru-RU" smtClean="0"/>
              <a:t>11.12.2015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F13655A-147A-4CB3-8F25-C6FF31E91C0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8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dirty="0" smtClean="0"/>
              <a:t>Цилиндр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6096" y="5733256"/>
            <a:ext cx="3528392" cy="1124744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Свирцева</a:t>
            </a:r>
            <a:r>
              <a:rPr lang="ru-RU" dirty="0" smtClean="0">
                <a:solidFill>
                  <a:schemeClr val="tx1"/>
                </a:solidFill>
              </a:rPr>
              <a:t> Ольга 11 «а»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266" name="AutoShape 2" descr="data:image/png;base64,iVBORw0KGgoAAAANSUhEUgAAAMQAAAEBCAMAAAAQKvrqAAAAsVBMVEWEhP////8AAACGhv9bW1toaGhvb9dra8+IiP+Jif+BgfloaMm/v79CQoAxMV+Li/9ycnJTU6FhYbt7e+2FhYUyMjJcXLF2duQ8PHMeHjnq6upLS5E4OGwKChTGxsYkJEb29vYUFCYrK1RHR4kbGxt8fHybm5tfX7cjI0QWFivh4eFRUZyjo6OxsbEvL1sGBgzNzc1DQ0MODhwrKytOTk4SEhKOjo4gICAxMTGzs7NLS0uvK93IAAAIfklEQVR4nO2da3eiPBCAkWwhgJoilWh1vWCrre5at+267+7//2FvLiBW0RKvs3vm+VozmYcMAZKeE6vyD2BdO4FTgBJQQIkteje3JbgZnLTT4yXuJYOmfRB3A9X6mhLT379/Vw/L/gN/qiLQUSYHStw+Pj7+KUgodoNPcVsFDW9EwPGlJAaDwb3961fee1vSJ76GlMFKf8yHqnEe69fDu4hvPihGEtVqb/3qtUajUcg8ySq/UmS/li0ZrYkw/bWwX3rV6bkkBo/LvKN+0Gg0fCool/Y+RBCPi3BBHr55d3d6iUHl29ubjv/8/FoTpUDLX/cyyGg08q3n4fMw9XiYlq6rMhLVxX868Muo1hHlQ0+a/wcTUV5Wq1ZLB+SxtziRRC+rom4jYKcon89UKCWTxmt6qy/vTyAx+O9BBvtqB5EoobMbrESiqGO/yJ7/uzlWYnEj4wxrXcbOVEI7NQhlUVfX1fizotonUdWFNHPZ+YuoUISyWD8Yx/vn3D0S+pnQjS47BB+hfqTvjb0z1W4J+Vr0XLe8KypYsqyY25Ua+27wnRJqHBx2XQXtwUL53NhTUTsk7t/lpORc517YgiqLL6YSspZeORAHy2KxrIvprpLaISGahC4YB2khZ9vfRhJj0eKak9I2nnw9bO6Yowol5PPBAeUgLDqyospLqGecC0yCGkrIX9esv1vii3pG/uXlpCVGsCRIVDeVmIjfe4BmWPHUdtWl/WYgwdtqLMAMBrHa4uNCJFX8cVEs4ah3xxGUsSBRIvPhhhJ+IBdRRhDe/+Q4SIeR6xhKEEqeZUP/+iVFLF8XN3VNJSziqyGMnet+UBAWjFRpM4uYS4hCVMty7ZHvXWs4xBeRM1pN+IdIiLHgermsRuRa2eUNiE+e5dLNy5NvHSohL0QjXcF2ggsu2Eiox4NQr9i1uJ5fDpOQseikrjVancstehCPhZ1E99sJsinyYIl8vcG2h/0u1aumZ0xfRid+O1slT6L8RfQICVlUrNN6SqO+OK7LvfOUFqWe67qrxfF6N2DrU+MxEio84/EsC24/hbOG3JY4oQmVOxWdWbjqw57E/kYHx0rI1TiLR3kXX5Mk6YsRodRkc2UrqEIEYZN+kszz8N2I063RPl7C0nXFWt1u3V5jyB2J1JGUsiHpjy3V1F0PZ4vwMWOFM/pJJBSibkkYh/YGcaiY+d7nMGemf93ZCDKMwwnbvfl0OgktQsUV5KNNEzmb1EvQLmjYECNaUELnk7DS7SlRXWw+l2kVZFWGZ9l2PpNxSmyfnVwiHxVVIGk1hSVtRmnxuWrrtewj9HwSqUpK5JTCMpkGLiax6qccBwa/kMRZQQkooAQUUAIKKAEFlIACSkABJaCAElBACSigBBRQAgooAQWUgAJKQAEloIASUEAJKKAEFFACCigBBZSAAkpAASWggBJQQAkooAQUUAIKKAEFlIACSkABJaCAElBACSigBBRQAgooAQWUgAJKQAEloIASUEAJKKAEFFACCigBBZSAAkpAASWggBJQQAkooAQUUAIKKAEFlIACSkABJaCAElBACSigBBRQAgooAQWUgAJKQAEloIASUEAJKKAEFFACCigBBZSAAkpAASWggBJQQAkooIRJPwVnUf4tB1WusvNX5H/0t0k1DG3OJqGOL/V4oFk7IriRRqCzgsNbYxWfBOpY59Knn55BgsiDY2nckTxt5xlkEltnH0sST/yJ2X3VuuxZ26eUSIuatIQF7W5k95KyLvGyiW3PtYTma7/fb/MSl+1UEkTUjuuo1OtrEt2WohuwjFUAyrYIujM1jJtXgOoedvZ9CgnieazRmWVn0iuJeawgnsnhviQ7Als3/iBBGp2AFVfX8RKEeI1+krzm101KkCg9c/wwtDjnPBplErRlD5OkH3jbM/HREr6T37z1bt2XJ1qrwAem/yG57KxtS0uk9748w/1D+GMliJMZhHFoeYZnQhsZBfmcHM789Y4OliDemkTMuUMOrp2yFsThPLtP2uudHSpB/aEaZMKTRB+Jfl6DVENWV1IXU7HtHS1BSZikE76YmS6Q/joem4T1VEKP/gEShLBwLq5F68zlsxtCI1ddQdaNmagBcwkSuaoq+52rSWRviGrCciJiLEF5WynMrCs6pOhZ9ymiphK+cgj49RXkrNJQFpZjJqFKKaQXmYw+R8xW8uHxGphJKAd27eTXYOkj0FBiBqGScmjHXKILpJJyCKmbSjBoDvKxYSgRwnMQFrN/Yd3JbIpNIpASZg+7f0LCdkFKmDzsxnJ2unbGBRCR17eyEhX5EQdujhVfBiKvQodCiZ583XKAPbFduVKxKC9x35RPeFAWVL2SNu/LS1Sm32UTF0xJEaYcvk+LHYoldEUN+9YZ12bKQ6jfH+6upd0SlcWLWidzrv4iSCxHfurbP3c77JSo9Jb6jTy4alERFuh38PEeh90S4s5QHxbDuc+u84knl5+iuVr9vdl1N3wqIXh/U5ehw/m5F/62oJRztcxsv/3Zm+OnEpVFtp4Yh+yCdzmhNIyHad/7CqmURGU6vU1jtepcbp6cubJEfNELr2cbMI/T/ZVUSkKJ/HhfrVRzzkn5vUJDAbVZsVqAt99/lBAoKyFYjt/yFfdJbHmH76zsyp96fjzJtymb42W51MpLiOFY3K06UHt0od6bO2J3Pd3/Vtt4assv72C5KDkIZhKaZfPHQ9bRV4EdKQg1+V+B9LeUqLZcBlpl//CjOTZLyVxCUF0u/9gbxA3FhKcbkHvxuP51I94M87686xnnc5CEYNrr9RabGUiSWhn6BS2/i5A9kxI6WkIxEFQe35qCn0VCJfgpG7/dyVAHp3GcxBrVO83t53krbvXPH6un6LxyIomMQbUcx133bU4qcS1QAgooAQWUgAJKQOGfkPgf6K3b4dvQPf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data:image/png;base64,iVBORw0KGgoAAAANSUhEUgAAAMQAAAEBCAMAAAAQKvrqAAAAsVBMVEWEhP////8AAACGhv9bW1toaGhvb9dra8+IiP+Jif+BgfloaMm/v79CQoAxMV+Li/9ycnJTU6FhYbt7e+2FhYUyMjJcXLF2duQ8PHMeHjnq6upLS5E4OGwKChTGxsYkJEb29vYUFCYrK1RHR4kbGxt8fHybm5tfX7cjI0QWFivh4eFRUZyjo6OxsbEvL1sGBgzNzc1DQ0MODhwrKytOTk4SEhKOjo4gICAxMTGzs7NLS0uvK93IAAAIfklEQVR4nO2da3eiPBCAkWwhgJoilWh1vWCrre5at+267+7//2FvLiBW0RKvs3vm+VozmYcMAZKeE6vyD2BdO4FTgBJQQIkteje3JbgZnLTT4yXuJYOmfRB3A9X6mhLT379/Vw/L/gN/qiLQUSYHStw+Pj7+KUgodoNPcVsFDW9EwPGlJAaDwb3961fee1vSJ76GlMFKf8yHqnEe69fDu4hvPihGEtVqb/3qtUajUcg8ySq/UmS/li0ZrYkw/bWwX3rV6bkkBo/LvKN+0Gg0fCool/Y+RBCPi3BBHr55d3d6iUHl29ubjv/8/FoTpUDLX/cyyGg08q3n4fMw9XiYlq6rMhLVxX868Muo1hHlQ0+a/wcTUV5Wq1ZLB+SxtziRRC+rom4jYKcon89UKCWTxmt6qy/vTyAx+O9BBvtqB5EoobMbrESiqGO/yJ7/uzlWYnEj4wxrXcbOVEI7NQhlUVfX1fizotonUdWFNHPZ+YuoUISyWD8Yx/vn3D0S+pnQjS47BB+hfqTvjb0z1W4J+Vr0XLe8KypYsqyY25Ua+27wnRJqHBx2XQXtwUL53NhTUTsk7t/lpORc517YgiqLL6YSspZeORAHy2KxrIvprpLaISGahC4YB2khZ9vfRhJj0eKak9I2nnw9bO6Yowol5PPBAeUgLDqyospLqGecC0yCGkrIX9esv1vii3pG/uXlpCVGsCRIVDeVmIjfe4BmWPHUdtWl/WYgwdtqLMAMBrHa4uNCJFX8cVEs4ah3xxGUsSBRIvPhhhJ+IBdRRhDe/+Q4SIeR6xhKEEqeZUP/+iVFLF8XN3VNJSziqyGMnet+UBAWjFRpM4uYS4hCVMty7ZHvXWs4xBeRM1pN+IdIiLHgermsRuRa2eUNiE+e5dLNy5NvHSohL0QjXcF2ggsu2Eiox4NQr9i1uJ5fDpOQseikrjVancstehCPhZ1E99sJsinyYIl8vcG2h/0u1aumZ0xfRid+O1slT6L8RfQICVlUrNN6SqO+OK7LvfOUFqWe67qrxfF6N2DrU+MxEio84/EsC24/hbOG3JY4oQmVOxWdWbjqw57E/kYHx0rI1TiLR3kXX5Mk6YsRodRkc2UrqEIEYZN+kszz8N2I063RPl7C0nXFWt1u3V5jyB2J1JGUsiHpjy3V1F0PZ4vwMWOFM/pJJBSibkkYh/YGcaiY+d7nMGemf93ZCDKMwwnbvfl0OgktQsUV5KNNEzmb1EvQLmjYECNaUELnk7DS7SlRXWw+l2kVZFWGZ9l2PpNxSmyfnVwiHxVVIGk1hSVtRmnxuWrrtewj9HwSqUpK5JTCMpkGLiax6qccBwa/kMRZQQkooAQUUAIKKAEFlIACSkABJaCAElBACSigBBRQAgooAQWUgAJKQAEloIASUEAJKKAEFFACCigBBZSAAkpAASWggBJQQAkooAQUUAIKKAEFlIACSkABJaCAElBACSigBBRQAgooAQWUgAJKQAEloIASUEAJKKAEFFACCigBBZSAAkpAASWggBJQQAkooAQUUAIKKAEFlIACSkABJaCAElBACSigBBRQAgooAQWUgAJKQAEloIASUEAJKKAEFFACCigBBZSAAkpAASWggBJQQAkooIRJPwVnUf4tB1WusvNX5H/0t0k1DG3OJqGOL/V4oFk7IriRRqCzgsNbYxWfBOpY59Knn55BgsiDY2nckTxt5xlkEltnH0sST/yJ2X3VuuxZ26eUSIuatIQF7W5k95KyLvGyiW3PtYTma7/fb/MSl+1UEkTUjuuo1OtrEt2WohuwjFUAyrYIujM1jJtXgOoedvZ9CgnieazRmWVn0iuJeawgnsnhviQ7Als3/iBBGp2AFVfX8RKEeI1+krzm101KkCg9c/wwtDjnPBplErRlD5OkH3jbM/HREr6T37z1bt2XJ1qrwAem/yG57KxtS0uk9748w/1D+GMliJMZhHFoeYZnQhsZBfmcHM789Y4OliDemkTMuUMOrp2yFsThPLtP2uudHSpB/aEaZMKTRB+Jfl6DVENWV1IXU7HtHS1BSZikE76YmS6Q/joem4T1VEKP/gEShLBwLq5F68zlsxtCI1ddQdaNmagBcwkSuaoq+52rSWRviGrCciJiLEF5WynMrCs6pOhZ9ymiphK+cgj49RXkrNJQFpZjJqFKKaQXmYw+R8xW8uHxGphJKAd27eTXYOkj0FBiBqGScmjHXKILpJJyCKmbSjBoDvKxYSgRwnMQFrN/Yd3JbIpNIpASZg+7f0LCdkFKmDzsxnJ2unbGBRCR17eyEhX5EQdujhVfBiKvQodCiZ583XKAPbFduVKxKC9x35RPeFAWVL2SNu/LS1Sm32UTF0xJEaYcvk+LHYoldEUN+9YZ12bKQ6jfH+6upd0SlcWLWidzrv4iSCxHfurbP3c77JSo9Jb6jTy4alERFuh38PEeh90S4s5QHxbDuc+u84knl5+iuVr9vdl1N3wqIXh/U5ehw/m5F/62oJRztcxsv/3Zm+OnEpVFtp4Yh+yCdzmhNIyHad/7CqmURGU6vU1jtepcbp6cubJEfNELr2cbMI/T/ZVUSkKJ/HhfrVRzzkn5vUJDAbVZsVqAt99/lBAoKyFYjt/yFfdJbHmH76zsyp96fjzJtymb42W51MpLiOFY3K06UHt0od6bO2J3Pd3/Vtt4assv72C5KDkIZhKaZfPHQ9bRV4EdKQg1+V+B9LeUqLZcBlpl//CjOTZLyVxCUF0u/9gbxA3FhKcbkHvxuP51I94M87686xnnc5CEYNrr9RabGUiSWhn6BS2/i5A9kxI6WkIxEFQe35qCn0VCJfgpG7/dyVAHp3GcxBrVO83t53krbvXPH6un6LxyIomMQbUcx133bU4qcS1QAgooAQWUgAJKQOGfkPgf6K3b4dvQPf4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6" name="AutoShape 1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8" name="AutoShape 1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0" name="AutoShape 1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2" name="AutoShape 1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4" name="AutoShape 2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6" name="AutoShape 2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88" name="AutoShape 2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90" name="AutoShape 2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92" name="AutoShape 2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94" name="AutoShape 3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96" name="AutoShape 3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98" name="AutoShape 3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00" name="AutoShape 3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02" name="AutoShape 3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04" name="AutoShape 4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06" name="AutoShape 4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08" name="AutoShape 4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10" name="AutoShape 4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12" name="AutoShape 4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14" name="AutoShape 5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16" name="AutoShape 5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18" name="AutoShape 5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20" name="AutoShape 5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22" name="AutoShape 5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24" name="AutoShape 6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26" name="AutoShape 6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28" name="AutoShape 6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30" name="AutoShape 6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32" name="AutoShape 6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34" name="AutoShape 7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36" name="AutoShape 7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38" name="AutoShape 7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40" name="AutoShape 7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42" name="AutoShape 7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44" name="AutoShape 8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46" name="AutoShape 8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48" name="AutoShape 8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50" name="AutoShape 8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52" name="AutoShape 8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54" name="AutoShape 9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56" name="AutoShape 9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58" name="AutoShape 9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60" name="AutoShape 9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62" name="AutoShape 9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64" name="AutoShape 100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66" name="AutoShape 102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68" name="AutoShape 104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70" name="AutoShape 106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372" name="AutoShape 108" descr="http://900igr.net/datai/geometrija/TSilindr-konus-shar/0005-007-Opredelenie-tsilindra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374" name="Picture 110" descr="http://900igr.net/datai/geometrija/TSilindr-konus-shar/0005-007-Opredelenie-tsilind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780928"/>
            <a:ext cx="245745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11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52736"/>
            <a:ext cx="4392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Объем цилиндра</a:t>
            </a:r>
            <a:r>
              <a:rPr lang="ru-RU" sz="2800" dirty="0"/>
              <a:t> равен произведению площади его основания на высоту.</a:t>
            </a:r>
          </a:p>
          <a:p>
            <a:r>
              <a:rPr lang="ru-RU" sz="2800" b="1" dirty="0"/>
              <a:t>Формулы объема цилиндра</a:t>
            </a:r>
            <a:r>
              <a:rPr lang="ru-RU" sz="2800" b="1" dirty="0" smtClean="0"/>
              <a:t>:</a:t>
            </a:r>
          </a:p>
          <a:p>
            <a:r>
              <a:rPr lang="ru-RU" sz="2800" b="1" dirty="0" smtClean="0"/>
              <a:t>V </a:t>
            </a:r>
            <a:r>
              <a:rPr lang="ru-RU" sz="2800" b="1" dirty="0"/>
              <a:t>= </a:t>
            </a:r>
            <a:r>
              <a:rPr lang="ru-RU" sz="2800" b="1" dirty="0" err="1"/>
              <a:t>π </a:t>
            </a:r>
            <a:r>
              <a:rPr lang="ru-RU" sz="2800" b="1" dirty="0"/>
              <a:t>R</a:t>
            </a:r>
            <a:r>
              <a:rPr lang="ru-RU" sz="2800" b="1" baseline="30000" dirty="0"/>
              <a:t>2</a:t>
            </a:r>
            <a:r>
              <a:rPr lang="ru-RU" sz="2800" b="1" dirty="0"/>
              <a:t> </a:t>
            </a:r>
            <a:r>
              <a:rPr lang="ru-RU" sz="2800" b="1" dirty="0" err="1"/>
              <a:t>h</a:t>
            </a:r>
            <a:endParaRPr lang="ru-RU" sz="2800" dirty="0"/>
          </a:p>
          <a:p>
            <a:r>
              <a:rPr lang="ru-RU" sz="2800" b="1" dirty="0"/>
              <a:t>V = </a:t>
            </a:r>
            <a:r>
              <a:rPr lang="ru-RU" sz="2800" b="1" dirty="0" err="1"/>
              <a:t>S</a:t>
            </a:r>
            <a:r>
              <a:rPr lang="ru-RU" sz="2800" b="1" baseline="-25000" dirty="0" err="1"/>
              <a:t>o</a:t>
            </a:r>
            <a:r>
              <a:rPr lang="ru-RU" sz="2800" b="1" dirty="0"/>
              <a:t> </a:t>
            </a:r>
            <a:r>
              <a:rPr lang="ru-RU" sz="2800" b="1" dirty="0" err="1"/>
              <a:t>h</a:t>
            </a:r>
            <a:endParaRPr lang="ru-RU" sz="2800" dirty="0"/>
          </a:p>
          <a:p>
            <a:r>
              <a:rPr lang="ru-RU" sz="2800" dirty="0"/>
              <a:t>где V - объем цилиндра,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S</a:t>
            </a:r>
            <a:r>
              <a:rPr lang="ru-RU" sz="2800" baseline="-25000" dirty="0" err="1"/>
              <a:t>o</a:t>
            </a:r>
            <a:r>
              <a:rPr lang="ru-RU" sz="2800" dirty="0"/>
              <a:t> - площадь основания цилиндра,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>R - радиус цилиндра,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err="1"/>
              <a:t>h</a:t>
            </a:r>
            <a:r>
              <a:rPr lang="ru-RU" sz="2800" dirty="0"/>
              <a:t> - высота </a:t>
            </a:r>
            <a:r>
              <a:rPr lang="ru-RU" sz="2800" dirty="0" smtClean="0"/>
              <a:t>цилиндра.</a:t>
            </a:r>
            <a:r>
              <a:rPr lang="ru-RU" sz="2800" dirty="0"/>
              <a:t> </a:t>
            </a:r>
          </a:p>
        </p:txBody>
      </p:sp>
      <p:pic>
        <p:nvPicPr>
          <p:cNvPr id="40962" name="Picture 2" descr="цилинд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12776"/>
            <a:ext cx="3096344" cy="41764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6" y="188640"/>
            <a:ext cx="51315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Arial Black" pitchFamily="34" charset="0"/>
              </a:rPr>
              <a:t>Объем цилиндра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Цилиндр — это тело вращения, которое получается при вращении прямоугольника вокруг его стороны.</a:t>
            </a:r>
            <a:endParaRPr lang="ru-RU" sz="3200" dirty="0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1043608" y="1988840"/>
            <a:ext cx="6757988" cy="4535487"/>
            <a:chOff x="1111" y="731"/>
            <a:chExt cx="4257" cy="2857"/>
          </a:xfrm>
        </p:grpSpPr>
        <p:grpSp>
          <p:nvGrpSpPr>
            <p:cNvPr id="4" name="Group 44"/>
            <p:cNvGrpSpPr>
              <a:grpSpLocks/>
            </p:cNvGrpSpPr>
            <p:nvPr/>
          </p:nvGrpSpPr>
          <p:grpSpPr bwMode="auto">
            <a:xfrm>
              <a:off x="1111" y="731"/>
              <a:ext cx="4257" cy="2857"/>
              <a:chOff x="1144" y="981"/>
              <a:chExt cx="4257" cy="2857"/>
            </a:xfrm>
          </p:grpSpPr>
          <p:sp>
            <p:nvSpPr>
              <p:cNvPr id="7" name="Oval 12"/>
              <p:cNvSpPr>
                <a:spLocks noChangeArrowheads="1"/>
              </p:cNvSpPr>
              <p:nvPr/>
            </p:nvSpPr>
            <p:spPr bwMode="auto">
              <a:xfrm>
                <a:off x="2743" y="1207"/>
                <a:ext cx="1542" cy="544"/>
              </a:xfrm>
              <a:prstGeom prst="ellipse">
                <a:avLst/>
              </a:prstGeom>
              <a:solidFill>
                <a:srgbClr val="00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8" name="Oval 13"/>
              <p:cNvSpPr>
                <a:spLocks noChangeArrowheads="1"/>
              </p:cNvSpPr>
              <p:nvPr/>
            </p:nvSpPr>
            <p:spPr bwMode="auto">
              <a:xfrm>
                <a:off x="2154" y="2886"/>
                <a:ext cx="1542" cy="635"/>
              </a:xfrm>
              <a:prstGeom prst="ellipse">
                <a:avLst/>
              </a:prstGeom>
              <a:solidFill>
                <a:srgbClr val="00FFFF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 flipH="1">
                <a:off x="2154" y="1434"/>
                <a:ext cx="589" cy="176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 flipH="1">
                <a:off x="3696" y="1480"/>
                <a:ext cx="590" cy="176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Line 16"/>
              <p:cNvSpPr>
                <a:spLocks noChangeShapeType="1"/>
              </p:cNvSpPr>
              <p:nvPr/>
            </p:nvSpPr>
            <p:spPr bwMode="auto">
              <a:xfrm flipH="1">
                <a:off x="2653" y="981"/>
                <a:ext cx="998" cy="281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Line 19"/>
              <p:cNvSpPr>
                <a:spLocks noChangeShapeType="1"/>
              </p:cNvSpPr>
              <p:nvPr/>
            </p:nvSpPr>
            <p:spPr bwMode="auto">
              <a:xfrm flipV="1">
                <a:off x="3061" y="1434"/>
                <a:ext cx="453" cy="27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Line 20"/>
              <p:cNvSpPr>
                <a:spLocks noChangeShapeType="1"/>
              </p:cNvSpPr>
              <p:nvPr/>
            </p:nvSpPr>
            <p:spPr bwMode="auto">
              <a:xfrm>
                <a:off x="2880" y="3203"/>
                <a:ext cx="81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Line 21"/>
              <p:cNvSpPr>
                <a:spLocks noChangeShapeType="1"/>
              </p:cNvSpPr>
              <p:nvPr/>
            </p:nvSpPr>
            <p:spPr bwMode="auto">
              <a:xfrm>
                <a:off x="3514" y="1480"/>
                <a:ext cx="0" cy="176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Line 23"/>
              <p:cNvSpPr>
                <a:spLocks noChangeShapeType="1"/>
              </p:cNvSpPr>
              <p:nvPr/>
            </p:nvSpPr>
            <p:spPr bwMode="auto">
              <a:xfrm flipH="1">
                <a:off x="3378" y="311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Line 24"/>
              <p:cNvSpPr>
                <a:spLocks noChangeShapeType="1"/>
              </p:cNvSpPr>
              <p:nvPr/>
            </p:nvSpPr>
            <p:spPr bwMode="auto">
              <a:xfrm>
                <a:off x="3379" y="3113"/>
                <a:ext cx="1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" name="Text Box 25"/>
              <p:cNvSpPr txBox="1">
                <a:spLocks noChangeArrowheads="1"/>
              </p:cNvSpPr>
              <p:nvPr/>
            </p:nvSpPr>
            <p:spPr bwMode="auto">
              <a:xfrm>
                <a:off x="1144" y="2309"/>
                <a:ext cx="99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800" dirty="0"/>
                  <a:t>Образующая</a:t>
                </a:r>
              </a:p>
            </p:txBody>
          </p:sp>
          <p:sp>
            <p:nvSpPr>
              <p:cNvPr id="18" name="Line 26"/>
              <p:cNvSpPr>
                <a:spLocks noChangeShapeType="1"/>
              </p:cNvSpPr>
              <p:nvPr/>
            </p:nvSpPr>
            <p:spPr bwMode="auto">
              <a:xfrm flipV="1">
                <a:off x="2109" y="2251"/>
                <a:ext cx="363" cy="1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" name="Text Box 27"/>
              <p:cNvSpPr txBox="1">
                <a:spLocks noChangeArrowheads="1"/>
              </p:cNvSpPr>
              <p:nvPr/>
            </p:nvSpPr>
            <p:spPr bwMode="auto">
              <a:xfrm>
                <a:off x="1144" y="2717"/>
                <a:ext cx="106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800"/>
                  <a:t>Ось цилиндра</a:t>
                </a:r>
              </a:p>
            </p:txBody>
          </p:sp>
          <p:sp>
            <p:nvSpPr>
              <p:cNvPr id="20" name="Line 28"/>
              <p:cNvSpPr>
                <a:spLocks noChangeShapeType="1"/>
              </p:cNvSpPr>
              <p:nvPr/>
            </p:nvSpPr>
            <p:spPr bwMode="auto">
              <a:xfrm flipV="1">
                <a:off x="2200" y="2614"/>
                <a:ext cx="861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Text Box 29"/>
              <p:cNvSpPr txBox="1">
                <a:spLocks noChangeArrowheads="1"/>
              </p:cNvSpPr>
              <p:nvPr/>
            </p:nvSpPr>
            <p:spPr bwMode="auto">
              <a:xfrm>
                <a:off x="4682" y="2309"/>
                <a:ext cx="61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800" dirty="0"/>
                  <a:t>Высота</a:t>
                </a:r>
              </a:p>
            </p:txBody>
          </p:sp>
          <p:sp>
            <p:nvSpPr>
              <p:cNvPr id="22" name="Line 30"/>
              <p:cNvSpPr>
                <a:spLocks noChangeShapeType="1"/>
              </p:cNvSpPr>
              <p:nvPr/>
            </p:nvSpPr>
            <p:spPr bwMode="auto">
              <a:xfrm flipH="1">
                <a:off x="3606" y="2478"/>
                <a:ext cx="1089" cy="1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Text Box 31"/>
              <p:cNvSpPr txBox="1">
                <a:spLocks noChangeArrowheads="1"/>
              </p:cNvSpPr>
              <p:nvPr/>
            </p:nvSpPr>
            <p:spPr bwMode="auto">
              <a:xfrm>
                <a:off x="2006" y="1038"/>
                <a:ext cx="60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800" dirty="0"/>
                  <a:t>Радиус</a:t>
                </a:r>
              </a:p>
            </p:txBody>
          </p:sp>
          <p:sp>
            <p:nvSpPr>
              <p:cNvPr id="24" name="Line 32"/>
              <p:cNvSpPr>
                <a:spLocks noChangeShapeType="1"/>
              </p:cNvSpPr>
              <p:nvPr/>
            </p:nvSpPr>
            <p:spPr bwMode="auto">
              <a:xfrm>
                <a:off x="2562" y="1162"/>
                <a:ext cx="635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AutoShape 34"/>
              <p:cNvSpPr>
                <a:spLocks noChangeArrowheads="1"/>
              </p:cNvSpPr>
              <p:nvPr/>
            </p:nvSpPr>
            <p:spPr bwMode="auto">
              <a:xfrm>
                <a:off x="1179" y="2614"/>
                <a:ext cx="3402" cy="1224"/>
              </a:xfrm>
              <a:prstGeom prst="parallelogram">
                <a:avLst>
                  <a:gd name="adj" fmla="val 69485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Text Box 35"/>
              <p:cNvSpPr txBox="1">
                <a:spLocks noChangeArrowheads="1"/>
              </p:cNvSpPr>
              <p:nvPr/>
            </p:nvSpPr>
            <p:spPr bwMode="auto">
              <a:xfrm>
                <a:off x="4636" y="993"/>
                <a:ext cx="19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800">
                    <a:cs typeface="Arial" pitchFamily="34" charset="0"/>
                  </a:rPr>
                  <a:t>α</a:t>
                </a:r>
              </a:p>
            </p:txBody>
          </p:sp>
          <p:sp>
            <p:nvSpPr>
              <p:cNvPr id="27" name="Text Box 36"/>
              <p:cNvSpPr txBox="1">
                <a:spLocks noChangeArrowheads="1"/>
              </p:cNvSpPr>
              <p:nvPr/>
            </p:nvSpPr>
            <p:spPr bwMode="auto">
              <a:xfrm>
                <a:off x="4183" y="2671"/>
                <a:ext cx="199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1800">
                    <a:cs typeface="Arial" pitchFamily="34" charset="0"/>
                  </a:rPr>
                  <a:t>β</a:t>
                </a:r>
              </a:p>
            </p:txBody>
          </p:sp>
          <p:sp>
            <p:nvSpPr>
              <p:cNvPr id="28" name="Text Box 37"/>
              <p:cNvSpPr txBox="1">
                <a:spLocks noChangeArrowheads="1"/>
              </p:cNvSpPr>
              <p:nvPr/>
            </p:nvSpPr>
            <p:spPr bwMode="auto">
              <a:xfrm>
                <a:off x="1292" y="1509"/>
                <a:ext cx="40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l-GR" sz="2000" b="1" dirty="0">
                    <a:cs typeface="Arial" pitchFamily="34" charset="0"/>
                  </a:rPr>
                  <a:t>α</a:t>
                </a:r>
                <a:r>
                  <a:rPr lang="en-US" sz="2000" b="1" dirty="0">
                    <a:cs typeface="Arial" pitchFamily="34" charset="0"/>
                  </a:rPr>
                  <a:t>||</a:t>
                </a:r>
                <a:r>
                  <a:rPr lang="el-GR" sz="2000" b="1" dirty="0">
                    <a:cs typeface="Arial" pitchFamily="34" charset="0"/>
                  </a:rPr>
                  <a:t>β</a:t>
                </a:r>
              </a:p>
            </p:txBody>
          </p:sp>
          <p:sp>
            <p:nvSpPr>
              <p:cNvPr id="29" name="Text Box 40"/>
              <p:cNvSpPr txBox="1">
                <a:spLocks noChangeArrowheads="1"/>
              </p:cNvSpPr>
              <p:nvPr/>
            </p:nvSpPr>
            <p:spPr bwMode="auto">
              <a:xfrm>
                <a:off x="4546" y="3261"/>
                <a:ext cx="855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ru-RU" sz="1800"/>
                  <a:t>Основания</a:t>
                </a:r>
              </a:p>
            </p:txBody>
          </p:sp>
          <p:sp>
            <p:nvSpPr>
              <p:cNvPr id="30" name="Line 41"/>
              <p:cNvSpPr>
                <a:spLocks noChangeShapeType="1"/>
              </p:cNvSpPr>
              <p:nvPr/>
            </p:nvSpPr>
            <p:spPr bwMode="auto">
              <a:xfrm flipH="1" flipV="1">
                <a:off x="3288" y="3339"/>
                <a:ext cx="1316" cy="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42"/>
              <p:cNvSpPr>
                <a:spLocks noChangeShapeType="1"/>
              </p:cNvSpPr>
              <p:nvPr/>
            </p:nvSpPr>
            <p:spPr bwMode="auto">
              <a:xfrm flipH="1" flipV="1">
                <a:off x="3787" y="1525"/>
                <a:ext cx="1180" cy="17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Oval 17"/>
            <p:cNvSpPr>
              <a:spLocks noChangeArrowheads="1"/>
            </p:cNvSpPr>
            <p:nvPr/>
          </p:nvSpPr>
          <p:spPr bwMode="auto">
            <a:xfrm>
              <a:off x="3447" y="1185"/>
              <a:ext cx="45" cy="46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Oval 18"/>
            <p:cNvSpPr>
              <a:spLocks noChangeArrowheads="1"/>
            </p:cNvSpPr>
            <p:nvPr/>
          </p:nvSpPr>
          <p:spPr bwMode="auto">
            <a:xfrm>
              <a:off x="2812" y="2931"/>
              <a:ext cx="45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" name="AutoShape 33"/>
          <p:cNvSpPr>
            <a:spLocks noChangeArrowheads="1"/>
          </p:cNvSpPr>
          <p:nvPr/>
        </p:nvSpPr>
        <p:spPr bwMode="auto">
          <a:xfrm>
            <a:off x="2411760" y="1844824"/>
            <a:ext cx="5040313" cy="1728787"/>
          </a:xfrm>
          <a:prstGeom prst="parallelogram">
            <a:avLst>
              <a:gd name="adj" fmla="val 72888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39952" y="1484784"/>
            <a:ext cx="4572000" cy="477053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/>
              <a:t>Осевое сечение цилиндра</a:t>
            </a:r>
            <a:r>
              <a:rPr lang="ru-RU" sz="3600" b="1" dirty="0"/>
              <a:t> — это сечение цилиндра плоскостью, которая проходит через ось цилиндра. Это сечение является прямоугольником</a:t>
            </a:r>
            <a:r>
              <a:rPr lang="ru-RU" sz="3200" dirty="0"/>
              <a:t>.</a:t>
            </a:r>
          </a:p>
        </p:txBody>
      </p:sp>
      <p:pic>
        <p:nvPicPr>
          <p:cNvPr id="15362" name="Picture 2" descr="http://dxmbkxacdb7tv.cloudfront.net/1f33392e-ec29-40a2-91ed-ed1900a95fe1/Cilindrs_a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384376" cy="43924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188640"/>
            <a:ext cx="77048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/>
              <a:t>Сечения цилиндра</a:t>
            </a:r>
            <a:endParaRPr lang="ru-RU" sz="6000" dirty="0"/>
          </a:p>
        </p:txBody>
      </p:sp>
      <p:sp>
        <p:nvSpPr>
          <p:cNvPr id="5" name="Text Box 56"/>
          <p:cNvSpPr txBox="1">
            <a:spLocks noChangeArrowheads="1"/>
          </p:cNvSpPr>
          <p:nvPr/>
        </p:nvSpPr>
        <p:spPr bwMode="auto">
          <a:xfrm>
            <a:off x="611560" y="5949280"/>
            <a:ext cx="138849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3200" b="1" i="1" dirty="0"/>
              <a:t>H = 2R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20"/>
          <p:cNvGrpSpPr>
            <a:grpSpLocks/>
          </p:cNvGrpSpPr>
          <p:nvPr/>
        </p:nvGrpSpPr>
        <p:grpSpPr bwMode="auto">
          <a:xfrm>
            <a:off x="2267744" y="2204864"/>
            <a:ext cx="4033837" cy="3997325"/>
            <a:chOff x="2426" y="1207"/>
            <a:chExt cx="2541" cy="2518"/>
          </a:xfrm>
        </p:grpSpPr>
        <p:grpSp>
          <p:nvGrpSpPr>
            <p:cNvPr id="158" name="Group 15"/>
            <p:cNvGrpSpPr>
              <a:grpSpLocks/>
            </p:cNvGrpSpPr>
            <p:nvPr/>
          </p:nvGrpSpPr>
          <p:grpSpPr bwMode="auto">
            <a:xfrm>
              <a:off x="2426" y="1207"/>
              <a:ext cx="2541" cy="2518"/>
              <a:chOff x="2426" y="1207"/>
              <a:chExt cx="2541" cy="2518"/>
            </a:xfrm>
          </p:grpSpPr>
          <p:sp>
            <p:nvSpPr>
              <p:cNvPr id="160" name="Oval 16"/>
              <p:cNvSpPr>
                <a:spLocks noChangeArrowheads="1"/>
              </p:cNvSpPr>
              <p:nvPr/>
            </p:nvSpPr>
            <p:spPr bwMode="auto">
              <a:xfrm>
                <a:off x="2426" y="2863"/>
                <a:ext cx="2541" cy="862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1" name="Line 17"/>
              <p:cNvSpPr>
                <a:spLocks noChangeShapeType="1"/>
              </p:cNvSpPr>
              <p:nvPr/>
            </p:nvSpPr>
            <p:spPr bwMode="auto">
              <a:xfrm>
                <a:off x="2426" y="1616"/>
                <a:ext cx="0" cy="167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Oval 18"/>
              <p:cNvSpPr>
                <a:spLocks noChangeArrowheads="1"/>
              </p:cNvSpPr>
              <p:nvPr/>
            </p:nvSpPr>
            <p:spPr bwMode="auto">
              <a:xfrm>
                <a:off x="2426" y="1207"/>
                <a:ext cx="2541" cy="862"/>
              </a:xfrm>
              <a:prstGeom prst="ellipse">
                <a:avLst/>
              </a:prstGeom>
              <a:solidFill>
                <a:schemeClr val="accent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59" name="Line 19"/>
            <p:cNvSpPr>
              <a:spLocks noChangeShapeType="1"/>
            </p:cNvSpPr>
            <p:nvPr/>
          </p:nvSpPr>
          <p:spPr bwMode="auto">
            <a:xfrm>
              <a:off x="4967" y="1661"/>
              <a:ext cx="0" cy="167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3" name="Oval 22"/>
          <p:cNvSpPr>
            <a:spLocks noChangeArrowheads="1"/>
          </p:cNvSpPr>
          <p:nvPr/>
        </p:nvSpPr>
        <p:spPr bwMode="auto">
          <a:xfrm flipV="1">
            <a:off x="4210844" y="2801764"/>
            <a:ext cx="107950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4" name="Oval 23"/>
          <p:cNvSpPr>
            <a:spLocks noChangeArrowheads="1"/>
          </p:cNvSpPr>
          <p:nvPr/>
        </p:nvSpPr>
        <p:spPr bwMode="auto">
          <a:xfrm flipV="1">
            <a:off x="4210844" y="5429077"/>
            <a:ext cx="107950" cy="714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5" name="Line 24"/>
          <p:cNvSpPr>
            <a:spLocks noChangeShapeType="1"/>
          </p:cNvSpPr>
          <p:nvPr/>
        </p:nvSpPr>
        <p:spPr bwMode="auto">
          <a:xfrm flipV="1">
            <a:off x="2547144" y="2217564"/>
            <a:ext cx="129540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6" name="Line 25"/>
          <p:cNvSpPr>
            <a:spLocks noChangeShapeType="1"/>
          </p:cNvSpPr>
          <p:nvPr/>
        </p:nvSpPr>
        <p:spPr bwMode="auto">
          <a:xfrm>
            <a:off x="2518569" y="3233564"/>
            <a:ext cx="0" cy="2627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7" name="Line 26"/>
          <p:cNvSpPr>
            <a:spLocks noChangeShapeType="1"/>
          </p:cNvSpPr>
          <p:nvPr/>
        </p:nvSpPr>
        <p:spPr bwMode="auto">
          <a:xfrm flipV="1">
            <a:off x="2518569" y="4889327"/>
            <a:ext cx="13684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8" name="Line 27"/>
          <p:cNvSpPr>
            <a:spLocks noChangeShapeType="1"/>
          </p:cNvSpPr>
          <p:nvPr/>
        </p:nvSpPr>
        <p:spPr bwMode="auto">
          <a:xfrm flipH="1">
            <a:off x="3886994" y="2233439"/>
            <a:ext cx="30162" cy="265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9" name="Line 28"/>
          <p:cNvSpPr>
            <a:spLocks noChangeShapeType="1"/>
          </p:cNvSpPr>
          <p:nvPr/>
        </p:nvSpPr>
        <p:spPr bwMode="auto">
          <a:xfrm flipH="1">
            <a:off x="2488406" y="2866852"/>
            <a:ext cx="504825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0" name="Line 29"/>
          <p:cNvSpPr>
            <a:spLocks noChangeShapeType="1"/>
          </p:cNvSpPr>
          <p:nvPr/>
        </p:nvSpPr>
        <p:spPr bwMode="auto">
          <a:xfrm flipH="1">
            <a:off x="2518569" y="2528714"/>
            <a:ext cx="922337" cy="178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1" name="Line 30"/>
          <p:cNvSpPr>
            <a:spLocks noChangeShapeType="1"/>
          </p:cNvSpPr>
          <p:nvPr/>
        </p:nvSpPr>
        <p:spPr bwMode="auto">
          <a:xfrm flipH="1">
            <a:off x="2483644" y="2233439"/>
            <a:ext cx="1403350" cy="265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2" name="Line 31"/>
          <p:cNvSpPr>
            <a:spLocks noChangeShapeType="1"/>
          </p:cNvSpPr>
          <p:nvPr/>
        </p:nvSpPr>
        <p:spPr bwMode="auto">
          <a:xfrm flipH="1">
            <a:off x="2518569" y="2690639"/>
            <a:ext cx="13843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3" name="Line 32"/>
          <p:cNvSpPr>
            <a:spLocks noChangeShapeType="1"/>
          </p:cNvSpPr>
          <p:nvPr/>
        </p:nvSpPr>
        <p:spPr bwMode="auto">
          <a:xfrm flipH="1">
            <a:off x="2691606" y="3355802"/>
            <a:ext cx="1219200" cy="2368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" name="Line 33"/>
          <p:cNvSpPr>
            <a:spLocks noChangeShapeType="1"/>
          </p:cNvSpPr>
          <p:nvPr/>
        </p:nvSpPr>
        <p:spPr bwMode="auto">
          <a:xfrm flipH="1">
            <a:off x="3167856" y="4032077"/>
            <a:ext cx="728663" cy="1325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5" name="Line 34"/>
          <p:cNvSpPr>
            <a:spLocks noChangeShapeType="1"/>
          </p:cNvSpPr>
          <p:nvPr/>
        </p:nvSpPr>
        <p:spPr bwMode="auto">
          <a:xfrm flipH="1">
            <a:off x="3707606" y="4673427"/>
            <a:ext cx="180975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6" name="Line 35"/>
          <p:cNvSpPr>
            <a:spLocks noChangeShapeType="1"/>
          </p:cNvSpPr>
          <p:nvPr/>
        </p:nvSpPr>
        <p:spPr bwMode="auto">
          <a:xfrm flipH="1" flipV="1">
            <a:off x="3275806" y="5286202"/>
            <a:ext cx="97155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7" name="Line 36"/>
          <p:cNvSpPr>
            <a:spLocks noChangeShapeType="1"/>
          </p:cNvSpPr>
          <p:nvPr/>
        </p:nvSpPr>
        <p:spPr bwMode="auto">
          <a:xfrm>
            <a:off x="3131344" y="5429077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8" name="Line 37"/>
          <p:cNvSpPr>
            <a:spLocks noChangeShapeType="1"/>
          </p:cNvSpPr>
          <p:nvPr/>
        </p:nvSpPr>
        <p:spPr bwMode="auto">
          <a:xfrm flipV="1">
            <a:off x="3491706" y="5357639"/>
            <a:ext cx="17938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9" name="Line 38"/>
          <p:cNvSpPr>
            <a:spLocks noChangeShapeType="1"/>
          </p:cNvSpPr>
          <p:nvPr/>
        </p:nvSpPr>
        <p:spPr bwMode="auto">
          <a:xfrm flipH="1">
            <a:off x="3886994" y="2233439"/>
            <a:ext cx="30162" cy="265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0" name="Line 39"/>
          <p:cNvSpPr>
            <a:spLocks noChangeShapeType="1"/>
          </p:cNvSpPr>
          <p:nvPr/>
        </p:nvSpPr>
        <p:spPr bwMode="auto">
          <a:xfrm flipV="1">
            <a:off x="2547144" y="2217564"/>
            <a:ext cx="129540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1" name="Line 40"/>
          <p:cNvSpPr>
            <a:spLocks noChangeShapeType="1"/>
          </p:cNvSpPr>
          <p:nvPr/>
        </p:nvSpPr>
        <p:spPr bwMode="auto">
          <a:xfrm flipH="1">
            <a:off x="3886994" y="2233439"/>
            <a:ext cx="30162" cy="2655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2" name="Line 41"/>
          <p:cNvSpPr>
            <a:spLocks noChangeShapeType="1"/>
          </p:cNvSpPr>
          <p:nvPr/>
        </p:nvSpPr>
        <p:spPr bwMode="auto">
          <a:xfrm>
            <a:off x="2518569" y="3233564"/>
            <a:ext cx="0" cy="2627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3" name="Line 42"/>
          <p:cNvSpPr>
            <a:spLocks noChangeShapeType="1"/>
          </p:cNvSpPr>
          <p:nvPr/>
        </p:nvSpPr>
        <p:spPr bwMode="auto">
          <a:xfrm flipV="1">
            <a:off x="2518569" y="4889327"/>
            <a:ext cx="1368425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" name="Line 43"/>
          <p:cNvSpPr>
            <a:spLocks noChangeShapeType="1"/>
          </p:cNvSpPr>
          <p:nvPr/>
        </p:nvSpPr>
        <p:spPr bwMode="auto">
          <a:xfrm flipV="1">
            <a:off x="2547144" y="2217564"/>
            <a:ext cx="129540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5" name="Line 44"/>
          <p:cNvSpPr>
            <a:spLocks noChangeShapeType="1"/>
          </p:cNvSpPr>
          <p:nvPr/>
        </p:nvSpPr>
        <p:spPr bwMode="auto">
          <a:xfrm flipH="1">
            <a:off x="3886994" y="2219152"/>
            <a:ext cx="30162" cy="2655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6" name="Line 46"/>
          <p:cNvSpPr>
            <a:spLocks noChangeShapeType="1"/>
          </p:cNvSpPr>
          <p:nvPr/>
        </p:nvSpPr>
        <p:spPr bwMode="auto">
          <a:xfrm flipV="1">
            <a:off x="2547144" y="2217564"/>
            <a:ext cx="129540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7" name="Line 49"/>
          <p:cNvSpPr>
            <a:spLocks noChangeShapeType="1"/>
          </p:cNvSpPr>
          <p:nvPr/>
        </p:nvSpPr>
        <p:spPr bwMode="auto">
          <a:xfrm flipV="1">
            <a:off x="2547144" y="2217564"/>
            <a:ext cx="1295400" cy="971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88" name="Group 61"/>
          <p:cNvGrpSpPr>
            <a:grpSpLocks/>
          </p:cNvGrpSpPr>
          <p:nvPr/>
        </p:nvGrpSpPr>
        <p:grpSpPr bwMode="auto">
          <a:xfrm>
            <a:off x="2504281" y="2217564"/>
            <a:ext cx="1398588" cy="3643313"/>
            <a:chOff x="1791" y="1170"/>
            <a:chExt cx="881" cy="2295"/>
          </a:xfrm>
        </p:grpSpPr>
        <p:sp>
          <p:nvSpPr>
            <p:cNvPr id="189" name="Line 56"/>
            <p:cNvSpPr>
              <a:spLocks noChangeShapeType="1"/>
            </p:cNvSpPr>
            <p:nvPr/>
          </p:nvSpPr>
          <p:spPr bwMode="auto">
            <a:xfrm flipV="1">
              <a:off x="1791" y="2863"/>
              <a:ext cx="862" cy="5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0" name="Group 57"/>
            <p:cNvGrpSpPr>
              <a:grpSpLocks/>
            </p:cNvGrpSpPr>
            <p:nvPr/>
          </p:nvGrpSpPr>
          <p:grpSpPr bwMode="auto">
            <a:xfrm>
              <a:off x="1791" y="1170"/>
              <a:ext cx="881" cy="2295"/>
              <a:chOff x="1791" y="1180"/>
              <a:chExt cx="881" cy="2295"/>
            </a:xfrm>
          </p:grpSpPr>
          <p:sp>
            <p:nvSpPr>
              <p:cNvPr id="191" name="Line 58"/>
              <p:cNvSpPr>
                <a:spLocks noChangeShapeType="1"/>
              </p:cNvSpPr>
              <p:nvPr/>
            </p:nvSpPr>
            <p:spPr bwMode="auto">
              <a:xfrm>
                <a:off x="1791" y="1820"/>
                <a:ext cx="0" cy="165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Line 59"/>
              <p:cNvSpPr>
                <a:spLocks noChangeShapeType="1"/>
              </p:cNvSpPr>
              <p:nvPr/>
            </p:nvSpPr>
            <p:spPr bwMode="auto">
              <a:xfrm flipV="1">
                <a:off x="1809" y="1180"/>
                <a:ext cx="816" cy="6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Line 60"/>
              <p:cNvSpPr>
                <a:spLocks noChangeShapeType="1"/>
              </p:cNvSpPr>
              <p:nvPr/>
            </p:nvSpPr>
            <p:spPr bwMode="auto">
              <a:xfrm flipH="1">
                <a:off x="2653" y="1181"/>
                <a:ext cx="19" cy="16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4" name="Line 62"/>
          <p:cNvSpPr>
            <a:spLocks noChangeShapeType="1"/>
          </p:cNvSpPr>
          <p:nvPr/>
        </p:nvSpPr>
        <p:spPr bwMode="auto">
          <a:xfrm flipH="1" flipV="1">
            <a:off x="3275806" y="5286202"/>
            <a:ext cx="97155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5" name="Line 63"/>
          <p:cNvSpPr>
            <a:spLocks noChangeShapeType="1"/>
          </p:cNvSpPr>
          <p:nvPr/>
        </p:nvSpPr>
        <p:spPr bwMode="auto">
          <a:xfrm flipV="1">
            <a:off x="3491706" y="5357639"/>
            <a:ext cx="17938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6" name="Line 64"/>
          <p:cNvSpPr>
            <a:spLocks noChangeShapeType="1"/>
          </p:cNvSpPr>
          <p:nvPr/>
        </p:nvSpPr>
        <p:spPr bwMode="auto">
          <a:xfrm>
            <a:off x="3131344" y="5429077"/>
            <a:ext cx="360362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7" name="Line 65"/>
          <p:cNvSpPr>
            <a:spLocks noChangeShapeType="1"/>
          </p:cNvSpPr>
          <p:nvPr/>
        </p:nvSpPr>
        <p:spPr bwMode="auto">
          <a:xfrm flipH="1" flipV="1">
            <a:off x="3275806" y="5286202"/>
            <a:ext cx="971550" cy="179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8" name="Line 66"/>
          <p:cNvSpPr>
            <a:spLocks noChangeShapeType="1"/>
          </p:cNvSpPr>
          <p:nvPr/>
        </p:nvSpPr>
        <p:spPr bwMode="auto">
          <a:xfrm flipV="1">
            <a:off x="3491706" y="5357639"/>
            <a:ext cx="17938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9" name="Line 21"/>
          <p:cNvSpPr>
            <a:spLocks noChangeShapeType="1"/>
          </p:cNvSpPr>
          <p:nvPr/>
        </p:nvSpPr>
        <p:spPr bwMode="auto">
          <a:xfrm>
            <a:off x="4283968" y="1844824"/>
            <a:ext cx="0" cy="46799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0" name="Прямоугольник 199"/>
          <p:cNvSpPr/>
          <p:nvPr/>
        </p:nvSpPr>
        <p:spPr>
          <a:xfrm>
            <a:off x="251520" y="0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Сечения, параллельные оси цилиндра - прямоугольники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9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60848"/>
            <a:ext cx="5076056" cy="479715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Площадь боковой поверхности цилиндра равна длине образующей, умноженной на периметр сечения цилиндра плоскостью, перпендикулярной образующей.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400" dirty="0" smtClean="0"/>
              <a:t>площадь боковой поверхности цилиндра равна площади его развёртки </a:t>
            </a:r>
            <a:r>
              <a:rPr lang="ru-RU" sz="2700" dirty="0" smtClean="0"/>
              <a:t>и вычисляется по формуле</a:t>
            </a:r>
            <a:r>
              <a:rPr lang="ru-RU" sz="2000" dirty="0" smtClean="0"/>
              <a:t>: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057781"/>
            <a:ext cx="48245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S</a:t>
            </a:r>
            <a:r>
              <a:rPr lang="ru-RU" sz="2800" b="1" dirty="0"/>
              <a:t>бок.=2</a:t>
            </a:r>
            <a:r>
              <a:rPr lang="el-GR" sz="2800" b="1" dirty="0"/>
              <a:t>π</a:t>
            </a:r>
            <a:r>
              <a:rPr lang="en-US" sz="2800" b="1" dirty="0"/>
              <a:t>R⋅H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5" name="Oval 6"/>
          <p:cNvSpPr>
            <a:spLocks noChangeArrowheads="1"/>
          </p:cNvSpPr>
          <p:nvPr/>
        </p:nvSpPr>
        <p:spPr bwMode="auto">
          <a:xfrm>
            <a:off x="5940153" y="1916832"/>
            <a:ext cx="2160239" cy="129614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6012160" y="4221088"/>
            <a:ext cx="2160239" cy="122413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5940152" y="2636913"/>
            <a:ext cx="72008" cy="23042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Line 9"/>
          <p:cNvSpPr>
            <a:spLocks noChangeShapeType="1"/>
          </p:cNvSpPr>
          <p:nvPr/>
        </p:nvSpPr>
        <p:spPr bwMode="auto">
          <a:xfrm>
            <a:off x="8100392" y="2636912"/>
            <a:ext cx="72008" cy="230425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4"/>
          <p:cNvSpPr>
            <a:spLocks noChangeShapeType="1"/>
          </p:cNvSpPr>
          <p:nvPr/>
        </p:nvSpPr>
        <p:spPr bwMode="auto">
          <a:xfrm flipH="1">
            <a:off x="6588224" y="3140968"/>
            <a:ext cx="0" cy="223224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6545915" y="3068960"/>
            <a:ext cx="114317" cy="69136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18"/>
          <p:cNvSpPr>
            <a:spLocks noChangeArrowheads="1"/>
          </p:cNvSpPr>
          <p:nvPr/>
        </p:nvSpPr>
        <p:spPr bwMode="auto">
          <a:xfrm>
            <a:off x="6531627" y="5286408"/>
            <a:ext cx="115245" cy="131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6452322" y="5358111"/>
            <a:ext cx="477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/>
              <a:t>А</a:t>
            </a:r>
          </a:p>
        </p:txBody>
      </p:sp>
      <p:sp>
        <p:nvSpPr>
          <p:cNvPr id="13" name="Text Box 28"/>
          <p:cNvSpPr txBox="1">
            <a:spLocks noChangeArrowheads="1"/>
          </p:cNvSpPr>
          <p:nvPr/>
        </p:nvSpPr>
        <p:spPr bwMode="auto">
          <a:xfrm>
            <a:off x="6407872" y="2541886"/>
            <a:ext cx="477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/>
              <a:t>В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6601485" y="3876974"/>
            <a:ext cx="4403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/>
              <a:t>h</a:t>
            </a:r>
            <a:endParaRPr lang="ru-RU" sz="2000" b="1"/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7025340" y="4951445"/>
            <a:ext cx="115245" cy="131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34"/>
          <p:cNvSpPr>
            <a:spLocks noChangeArrowheads="1"/>
          </p:cNvSpPr>
          <p:nvPr/>
        </p:nvSpPr>
        <p:spPr bwMode="auto">
          <a:xfrm>
            <a:off x="7039627" y="2671795"/>
            <a:ext cx="115245" cy="1313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Line 35"/>
          <p:cNvSpPr>
            <a:spLocks noChangeShapeType="1"/>
          </p:cNvSpPr>
          <p:nvPr/>
        </p:nvSpPr>
        <p:spPr bwMode="auto">
          <a:xfrm>
            <a:off x="7092280" y="2204864"/>
            <a:ext cx="72008" cy="3456384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36"/>
          <p:cNvSpPr>
            <a:spLocks noChangeShapeType="1"/>
          </p:cNvSpPr>
          <p:nvPr/>
        </p:nvSpPr>
        <p:spPr bwMode="auto">
          <a:xfrm flipV="1">
            <a:off x="6507124" y="4921687"/>
            <a:ext cx="658538" cy="51597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Text Box 38"/>
          <p:cNvSpPr txBox="1">
            <a:spLocks noChangeArrowheads="1"/>
          </p:cNvSpPr>
          <p:nvPr/>
        </p:nvSpPr>
        <p:spPr bwMode="auto">
          <a:xfrm>
            <a:off x="6742652" y="4980286"/>
            <a:ext cx="3663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/>
              <a:t>r</a:t>
            </a:r>
            <a:endParaRPr lang="ru-RU" sz="2000" b="1"/>
          </a:p>
        </p:txBody>
      </p:sp>
      <p:sp>
        <p:nvSpPr>
          <p:cNvPr id="20" name="Прямоугольник 19"/>
          <p:cNvSpPr/>
          <p:nvPr/>
        </p:nvSpPr>
        <p:spPr>
          <a:xfrm>
            <a:off x="251519" y="260648"/>
            <a:ext cx="88924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 Black" pitchFamily="34" charset="0"/>
              </a:rPr>
              <a:t>Площадь боковой поверхности цилиндра</a:t>
            </a:r>
            <a:endParaRPr lang="ru-RU" sz="3600" b="1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23528" y="1340768"/>
            <a:ext cx="86409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j-lt"/>
              </a:rPr>
              <a:t>Площадь полной поверхности цилиндра равна сумме площадей его боковой поверхности и его оснований.</a:t>
            </a:r>
          </a:p>
          <a:p>
            <a:r>
              <a:rPr lang="ru-RU" sz="2800" dirty="0">
                <a:latin typeface="+mj-lt"/>
              </a:rPr>
              <a:t>Для прямого кругового цилиндра: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5996226"/>
            <a:ext cx="79208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Arial Black" pitchFamily="34" charset="0"/>
              </a:rPr>
              <a:t>S</a:t>
            </a:r>
            <a:r>
              <a:rPr lang="ru-RU" sz="3200" dirty="0">
                <a:latin typeface="Arial Black" pitchFamily="34" charset="0"/>
              </a:rPr>
              <a:t>полн.=2</a:t>
            </a:r>
            <a:r>
              <a:rPr lang="el-GR" sz="3200" dirty="0">
                <a:latin typeface="Arial Black" pitchFamily="34" charset="0"/>
              </a:rPr>
              <a:t>π</a:t>
            </a:r>
            <a:r>
              <a:rPr lang="en-US" sz="3200" dirty="0">
                <a:latin typeface="Arial Black" pitchFamily="34" charset="0"/>
              </a:rPr>
              <a:t>RH+2</a:t>
            </a:r>
            <a:r>
              <a:rPr lang="el-GR" sz="3200" dirty="0">
                <a:latin typeface="Arial Black" pitchFamily="34" charset="0"/>
              </a:rPr>
              <a:t>π</a:t>
            </a:r>
            <a:r>
              <a:rPr lang="en-US" sz="3200" dirty="0">
                <a:latin typeface="Arial Black" pitchFamily="34" charset="0"/>
              </a:rPr>
              <a:t>R2=2</a:t>
            </a:r>
            <a:r>
              <a:rPr lang="el-GR" sz="3200" dirty="0">
                <a:latin typeface="Arial Black" pitchFamily="34" charset="0"/>
              </a:rPr>
              <a:t>π</a:t>
            </a:r>
            <a:r>
              <a:rPr lang="en-US" sz="3200" dirty="0">
                <a:latin typeface="Arial Black" pitchFamily="34" charset="0"/>
              </a:rPr>
              <a:t>R⋅(H+R)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11" name="Rectangle 71"/>
          <p:cNvSpPr>
            <a:spLocks noChangeArrowheads="1"/>
          </p:cNvSpPr>
          <p:nvPr/>
        </p:nvSpPr>
        <p:spPr bwMode="auto">
          <a:xfrm>
            <a:off x="1619672" y="3212976"/>
            <a:ext cx="5472608" cy="22367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1152128" y="5503738"/>
            <a:ext cx="368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/>
              <a:t>А</a:t>
            </a: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1152128" y="2780928"/>
            <a:ext cx="3683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dirty="0"/>
              <a:t>В</a:t>
            </a:r>
          </a:p>
        </p:txBody>
      </p:sp>
      <p:sp>
        <p:nvSpPr>
          <p:cNvPr id="14" name="Line 40"/>
          <p:cNvSpPr>
            <a:spLocks noChangeShapeType="1"/>
          </p:cNvSpPr>
          <p:nvPr/>
        </p:nvSpPr>
        <p:spPr bwMode="auto">
          <a:xfrm>
            <a:off x="7078761" y="5373216"/>
            <a:ext cx="0" cy="536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42"/>
          <p:cNvSpPr>
            <a:spLocks noChangeShapeType="1"/>
          </p:cNvSpPr>
          <p:nvPr/>
        </p:nvSpPr>
        <p:spPr bwMode="auto">
          <a:xfrm flipV="1">
            <a:off x="1606154" y="5805264"/>
            <a:ext cx="5472608" cy="493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6" name="Object 44"/>
          <p:cNvGraphicFramePr>
            <a:graphicFrameLocks noChangeAspect="1"/>
          </p:cNvGraphicFramePr>
          <p:nvPr/>
        </p:nvGraphicFramePr>
        <p:xfrm>
          <a:off x="3900091" y="5479926"/>
          <a:ext cx="388937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1" name="Формула" r:id="rId4" imgW="190440" imgH="139680" progId="Equation.3">
                  <p:embed/>
                </p:oleObj>
              </mc:Choice>
              <mc:Fallback>
                <p:oleObj name="Формула" r:id="rId4" imgW="190440" imgH="1396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00091" y="5479926"/>
                        <a:ext cx="388937" cy="285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65"/>
          <p:cNvGraphicFramePr>
            <a:graphicFrameLocks noChangeAspect="1"/>
          </p:cNvGraphicFramePr>
          <p:nvPr/>
        </p:nvGraphicFramePr>
        <p:xfrm>
          <a:off x="3174603" y="3878138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2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4603" y="3878138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72"/>
          <p:cNvSpPr>
            <a:spLocks noChangeShapeType="1"/>
          </p:cNvSpPr>
          <p:nvPr/>
        </p:nvSpPr>
        <p:spPr bwMode="auto">
          <a:xfrm>
            <a:off x="1606153" y="5375151"/>
            <a:ext cx="0" cy="538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Text Box 78"/>
          <p:cNvSpPr txBox="1">
            <a:spLocks noChangeArrowheads="1"/>
          </p:cNvSpPr>
          <p:nvPr/>
        </p:nvSpPr>
        <p:spPr bwMode="auto">
          <a:xfrm>
            <a:off x="3706416" y="5425951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1"/>
              <a:t>2</a:t>
            </a:r>
            <a:endParaRPr lang="ru-RU" sz="1800" b="1"/>
          </a:p>
        </p:txBody>
      </p:sp>
      <p:sp>
        <p:nvSpPr>
          <p:cNvPr id="20" name="Line 86"/>
          <p:cNvSpPr>
            <a:spLocks noChangeShapeType="1"/>
          </p:cNvSpPr>
          <p:nvPr/>
        </p:nvSpPr>
        <p:spPr bwMode="auto">
          <a:xfrm>
            <a:off x="1620441" y="3182813"/>
            <a:ext cx="0" cy="22939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188640"/>
            <a:ext cx="89644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Arial Black" pitchFamily="34" charset="0"/>
              </a:rPr>
              <a:t>Развертка цилиндра.</a:t>
            </a:r>
            <a:br>
              <a:rPr lang="ru-RU" sz="2800" b="1" dirty="0" smtClean="0">
                <a:latin typeface="Arial Black" pitchFamily="34" charset="0"/>
              </a:rPr>
            </a:br>
            <a:r>
              <a:rPr lang="ru-RU" sz="2800" b="1" dirty="0" smtClean="0">
                <a:latin typeface="Arial Black" pitchFamily="34" charset="0"/>
              </a:rPr>
              <a:t>Площадь полной поверхности цилиндра.</a:t>
            </a:r>
            <a:endParaRPr lang="ru-RU" sz="2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98844E-6 L -0.2493 0.0443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 animBg="1"/>
      <p:bldP spid="15" grpId="0" animBg="1"/>
      <p:bldP spid="18" grpId="0" animBg="1"/>
      <p:bldP spid="19" grpId="0"/>
      <p:bldP spid="20" grpId="0" animBg="1"/>
      <p:bldP spid="2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3048000" y="2147888"/>
            <a:ext cx="3236913" cy="1363662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Oval 6"/>
          <p:cNvSpPr>
            <a:spLocks noChangeArrowheads="1"/>
          </p:cNvSpPr>
          <p:nvPr/>
        </p:nvSpPr>
        <p:spPr bwMode="auto">
          <a:xfrm>
            <a:off x="3048000" y="4629150"/>
            <a:ext cx="3265488" cy="1319213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3033713" y="2801938"/>
            <a:ext cx="28575" cy="2540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6284913" y="2786063"/>
            <a:ext cx="14287" cy="25542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4584700" y="2668588"/>
            <a:ext cx="131763" cy="1317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Oval 14"/>
          <p:cNvSpPr>
            <a:spLocks noChangeArrowheads="1"/>
          </p:cNvSpPr>
          <p:nvPr/>
        </p:nvSpPr>
        <p:spPr bwMode="auto">
          <a:xfrm>
            <a:off x="4686300" y="5178425"/>
            <a:ext cx="131763" cy="1317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Line 15"/>
          <p:cNvSpPr>
            <a:spLocks noChangeShapeType="1"/>
          </p:cNvSpPr>
          <p:nvPr/>
        </p:nvSpPr>
        <p:spPr bwMode="auto">
          <a:xfrm>
            <a:off x="3875088" y="2233613"/>
            <a:ext cx="1828800" cy="1119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3933825" y="4732338"/>
            <a:ext cx="1770063" cy="1073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>
            <a:off x="5675313" y="3336925"/>
            <a:ext cx="71437" cy="2511425"/>
          </a:xfrm>
          <a:prstGeom prst="line">
            <a:avLst/>
          </a:prstGeom>
          <a:noFill/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 flipV="1">
            <a:off x="2378075" y="2568575"/>
            <a:ext cx="573405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 flipV="1">
            <a:off x="2740025" y="5048250"/>
            <a:ext cx="5372100" cy="1684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 flipH="1">
            <a:off x="8112125" y="2525713"/>
            <a:ext cx="42863" cy="2495550"/>
          </a:xfrm>
          <a:custGeom>
            <a:avLst/>
            <a:gdLst/>
            <a:ahLst/>
            <a:cxnLst>
              <a:cxn ang="0">
                <a:pos x="166" y="0"/>
              </a:cxn>
              <a:cxn ang="0">
                <a:pos x="349" y="347"/>
              </a:cxn>
              <a:cxn ang="0">
                <a:pos x="193" y="731"/>
              </a:cxn>
              <a:cxn ang="0">
                <a:pos x="20" y="1115"/>
              </a:cxn>
              <a:cxn ang="0">
                <a:pos x="74" y="1572"/>
              </a:cxn>
            </a:cxnLst>
            <a:rect l="0" t="0" r="r" b="b"/>
            <a:pathLst>
              <a:path w="353" h="1572">
                <a:moveTo>
                  <a:pt x="166" y="0"/>
                </a:moveTo>
                <a:cubicBezTo>
                  <a:pt x="255" y="112"/>
                  <a:pt x="345" y="225"/>
                  <a:pt x="349" y="347"/>
                </a:cubicBezTo>
                <a:cubicBezTo>
                  <a:pt x="353" y="469"/>
                  <a:pt x="248" y="603"/>
                  <a:pt x="193" y="731"/>
                </a:cubicBezTo>
                <a:cubicBezTo>
                  <a:pt x="138" y="859"/>
                  <a:pt x="40" y="975"/>
                  <a:pt x="20" y="1115"/>
                </a:cubicBezTo>
                <a:cubicBezTo>
                  <a:pt x="0" y="1255"/>
                  <a:pt x="37" y="1413"/>
                  <a:pt x="74" y="15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2409825" y="4441825"/>
            <a:ext cx="333375" cy="2279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6" y="494"/>
              </a:cxn>
              <a:cxn ang="0">
                <a:pos x="173" y="988"/>
              </a:cxn>
              <a:cxn ang="0">
                <a:pos x="338" y="1436"/>
              </a:cxn>
            </a:cxnLst>
            <a:rect l="0" t="0" r="r" b="b"/>
            <a:pathLst>
              <a:path w="338" h="1436">
                <a:moveTo>
                  <a:pt x="0" y="0"/>
                </a:moveTo>
                <a:cubicBezTo>
                  <a:pt x="108" y="164"/>
                  <a:pt x="217" y="329"/>
                  <a:pt x="246" y="494"/>
                </a:cubicBezTo>
                <a:cubicBezTo>
                  <a:pt x="275" y="659"/>
                  <a:pt x="158" y="831"/>
                  <a:pt x="173" y="988"/>
                </a:cubicBezTo>
                <a:cubicBezTo>
                  <a:pt x="188" y="1145"/>
                  <a:pt x="311" y="1363"/>
                  <a:pt x="338" y="14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22"/>
          <p:cNvSpPr>
            <a:spLocks noChangeShapeType="1"/>
          </p:cNvSpPr>
          <p:nvPr/>
        </p:nvSpPr>
        <p:spPr bwMode="auto">
          <a:xfrm flipV="1">
            <a:off x="2378075" y="2568575"/>
            <a:ext cx="573405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2409825" y="4441825"/>
            <a:ext cx="333375" cy="2279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6" y="494"/>
              </a:cxn>
              <a:cxn ang="0">
                <a:pos x="173" y="988"/>
              </a:cxn>
              <a:cxn ang="0">
                <a:pos x="338" y="1436"/>
              </a:cxn>
            </a:cxnLst>
            <a:rect l="0" t="0" r="r" b="b"/>
            <a:pathLst>
              <a:path w="338" h="1436">
                <a:moveTo>
                  <a:pt x="0" y="0"/>
                </a:moveTo>
                <a:cubicBezTo>
                  <a:pt x="108" y="164"/>
                  <a:pt x="217" y="329"/>
                  <a:pt x="246" y="494"/>
                </a:cubicBezTo>
                <a:cubicBezTo>
                  <a:pt x="275" y="659"/>
                  <a:pt x="158" y="831"/>
                  <a:pt x="173" y="988"/>
                </a:cubicBezTo>
                <a:cubicBezTo>
                  <a:pt x="188" y="1145"/>
                  <a:pt x="311" y="1363"/>
                  <a:pt x="338" y="14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 flipH="1">
            <a:off x="8112125" y="2525713"/>
            <a:ext cx="42863" cy="2495550"/>
          </a:xfrm>
          <a:custGeom>
            <a:avLst/>
            <a:gdLst/>
            <a:ahLst/>
            <a:cxnLst>
              <a:cxn ang="0">
                <a:pos x="166" y="0"/>
              </a:cxn>
              <a:cxn ang="0">
                <a:pos x="349" y="347"/>
              </a:cxn>
              <a:cxn ang="0">
                <a:pos x="193" y="731"/>
              </a:cxn>
              <a:cxn ang="0">
                <a:pos x="20" y="1115"/>
              </a:cxn>
              <a:cxn ang="0">
                <a:pos x="74" y="1572"/>
              </a:cxn>
            </a:cxnLst>
            <a:rect l="0" t="0" r="r" b="b"/>
            <a:pathLst>
              <a:path w="353" h="1572">
                <a:moveTo>
                  <a:pt x="166" y="0"/>
                </a:moveTo>
                <a:cubicBezTo>
                  <a:pt x="255" y="112"/>
                  <a:pt x="345" y="225"/>
                  <a:pt x="349" y="347"/>
                </a:cubicBezTo>
                <a:cubicBezTo>
                  <a:pt x="353" y="469"/>
                  <a:pt x="248" y="603"/>
                  <a:pt x="193" y="731"/>
                </a:cubicBezTo>
                <a:cubicBezTo>
                  <a:pt x="138" y="859"/>
                  <a:pt x="40" y="975"/>
                  <a:pt x="20" y="1115"/>
                </a:cubicBezTo>
                <a:cubicBezTo>
                  <a:pt x="0" y="1255"/>
                  <a:pt x="37" y="1413"/>
                  <a:pt x="74" y="15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25"/>
          <p:cNvSpPr>
            <a:spLocks noChangeShapeType="1"/>
          </p:cNvSpPr>
          <p:nvPr/>
        </p:nvSpPr>
        <p:spPr bwMode="auto">
          <a:xfrm flipV="1">
            <a:off x="2378075" y="2568575"/>
            <a:ext cx="573405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2409825" y="4441825"/>
            <a:ext cx="333375" cy="22796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6" y="494"/>
              </a:cxn>
              <a:cxn ang="0">
                <a:pos x="173" y="988"/>
              </a:cxn>
              <a:cxn ang="0">
                <a:pos x="338" y="1436"/>
              </a:cxn>
            </a:cxnLst>
            <a:rect l="0" t="0" r="r" b="b"/>
            <a:pathLst>
              <a:path w="338" h="1436">
                <a:moveTo>
                  <a:pt x="0" y="0"/>
                </a:moveTo>
                <a:cubicBezTo>
                  <a:pt x="108" y="164"/>
                  <a:pt x="217" y="329"/>
                  <a:pt x="246" y="494"/>
                </a:cubicBezTo>
                <a:cubicBezTo>
                  <a:pt x="275" y="659"/>
                  <a:pt x="158" y="831"/>
                  <a:pt x="173" y="988"/>
                </a:cubicBezTo>
                <a:cubicBezTo>
                  <a:pt x="188" y="1145"/>
                  <a:pt x="311" y="1363"/>
                  <a:pt x="338" y="14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Line 27"/>
          <p:cNvSpPr>
            <a:spLocks noChangeShapeType="1"/>
          </p:cNvSpPr>
          <p:nvPr/>
        </p:nvSpPr>
        <p:spPr bwMode="auto">
          <a:xfrm flipV="1">
            <a:off x="2740025" y="5048250"/>
            <a:ext cx="5372100" cy="1684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1" name="Group 31"/>
          <p:cNvGrpSpPr>
            <a:grpSpLocks/>
          </p:cNvGrpSpPr>
          <p:nvPr/>
        </p:nvGrpSpPr>
        <p:grpSpPr bwMode="auto">
          <a:xfrm>
            <a:off x="2378075" y="2540000"/>
            <a:ext cx="5762625" cy="4195763"/>
            <a:chOff x="1498" y="1591"/>
            <a:chExt cx="3639" cy="2643"/>
          </a:xfrm>
        </p:grpSpPr>
        <p:sp>
          <p:nvSpPr>
            <p:cNvPr id="22" name="Freeform 28"/>
            <p:cNvSpPr>
              <a:spLocks/>
            </p:cNvSpPr>
            <p:nvPr/>
          </p:nvSpPr>
          <p:spPr bwMode="auto">
            <a:xfrm flipH="1">
              <a:off x="5110" y="1591"/>
              <a:ext cx="27" cy="1572"/>
            </a:xfrm>
            <a:custGeom>
              <a:avLst/>
              <a:gdLst/>
              <a:ahLst/>
              <a:cxnLst>
                <a:cxn ang="0">
                  <a:pos x="166" y="0"/>
                </a:cxn>
                <a:cxn ang="0">
                  <a:pos x="349" y="347"/>
                </a:cxn>
                <a:cxn ang="0">
                  <a:pos x="193" y="731"/>
                </a:cxn>
                <a:cxn ang="0">
                  <a:pos x="20" y="1115"/>
                </a:cxn>
                <a:cxn ang="0">
                  <a:pos x="74" y="1572"/>
                </a:cxn>
              </a:cxnLst>
              <a:rect l="0" t="0" r="r" b="b"/>
              <a:pathLst>
                <a:path w="353" h="1572">
                  <a:moveTo>
                    <a:pt x="166" y="0"/>
                  </a:moveTo>
                  <a:cubicBezTo>
                    <a:pt x="255" y="112"/>
                    <a:pt x="345" y="225"/>
                    <a:pt x="349" y="347"/>
                  </a:cubicBezTo>
                  <a:cubicBezTo>
                    <a:pt x="353" y="469"/>
                    <a:pt x="248" y="603"/>
                    <a:pt x="193" y="731"/>
                  </a:cubicBezTo>
                  <a:cubicBezTo>
                    <a:pt x="138" y="859"/>
                    <a:pt x="40" y="975"/>
                    <a:pt x="20" y="1115"/>
                  </a:cubicBezTo>
                  <a:cubicBezTo>
                    <a:pt x="0" y="1255"/>
                    <a:pt x="37" y="1413"/>
                    <a:pt x="74" y="1572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Line 29"/>
            <p:cNvSpPr>
              <a:spLocks noChangeShapeType="1"/>
            </p:cNvSpPr>
            <p:nvPr/>
          </p:nvSpPr>
          <p:spPr bwMode="auto">
            <a:xfrm flipV="1">
              <a:off x="1498" y="1618"/>
              <a:ext cx="3612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30"/>
            <p:cNvSpPr>
              <a:spLocks/>
            </p:cNvSpPr>
            <p:nvPr/>
          </p:nvSpPr>
          <p:spPr bwMode="auto">
            <a:xfrm>
              <a:off x="1518" y="2798"/>
              <a:ext cx="210" cy="14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6" y="494"/>
                </a:cxn>
                <a:cxn ang="0">
                  <a:pos x="173" y="988"/>
                </a:cxn>
                <a:cxn ang="0">
                  <a:pos x="338" y="1436"/>
                </a:cxn>
              </a:cxnLst>
              <a:rect l="0" t="0" r="r" b="b"/>
              <a:pathLst>
                <a:path w="338" h="1436">
                  <a:moveTo>
                    <a:pt x="0" y="0"/>
                  </a:moveTo>
                  <a:cubicBezTo>
                    <a:pt x="108" y="164"/>
                    <a:pt x="217" y="329"/>
                    <a:pt x="246" y="494"/>
                  </a:cubicBezTo>
                  <a:cubicBezTo>
                    <a:pt x="275" y="659"/>
                    <a:pt x="158" y="831"/>
                    <a:pt x="173" y="988"/>
                  </a:cubicBezTo>
                  <a:cubicBezTo>
                    <a:pt x="188" y="1145"/>
                    <a:pt x="311" y="1363"/>
                    <a:pt x="338" y="143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5" name="Line 32"/>
          <p:cNvSpPr>
            <a:spLocks noChangeShapeType="1"/>
          </p:cNvSpPr>
          <p:nvPr/>
        </p:nvSpPr>
        <p:spPr bwMode="auto">
          <a:xfrm>
            <a:off x="3875088" y="2233613"/>
            <a:ext cx="71437" cy="2511425"/>
          </a:xfrm>
          <a:prstGeom prst="line">
            <a:avLst/>
          </a:prstGeom>
          <a:noFill/>
          <a:ln w="539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Line 33"/>
          <p:cNvSpPr>
            <a:spLocks noChangeShapeType="1"/>
          </p:cNvSpPr>
          <p:nvPr/>
        </p:nvSpPr>
        <p:spPr bwMode="auto">
          <a:xfrm>
            <a:off x="4659313" y="2278063"/>
            <a:ext cx="101600" cy="347027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" name="Text Box 34"/>
          <p:cNvSpPr txBox="1">
            <a:spLocks noChangeArrowheads="1"/>
          </p:cNvSpPr>
          <p:nvPr/>
        </p:nvSpPr>
        <p:spPr bwMode="auto">
          <a:xfrm>
            <a:off x="7527925" y="4187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/>
          </a:p>
        </p:txBody>
      </p:sp>
      <p:graphicFrame>
        <p:nvGraphicFramePr>
          <p:cNvPr id="28" name="Object 35"/>
          <p:cNvGraphicFramePr>
            <a:graphicFrameLocks noChangeAspect="1"/>
          </p:cNvGraphicFramePr>
          <p:nvPr/>
        </p:nvGraphicFramePr>
        <p:xfrm>
          <a:off x="6926263" y="4292600"/>
          <a:ext cx="646112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5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6263" y="4292600"/>
                        <a:ext cx="646112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Line 37"/>
          <p:cNvSpPr>
            <a:spLocks noChangeShapeType="1"/>
          </p:cNvSpPr>
          <p:nvPr/>
        </p:nvSpPr>
        <p:spPr bwMode="auto">
          <a:xfrm flipV="1">
            <a:off x="2641600" y="3425825"/>
            <a:ext cx="2728913" cy="1639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 flipV="1">
            <a:off x="2582863" y="2582863"/>
            <a:ext cx="5530850" cy="3397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" name="Line 39"/>
          <p:cNvSpPr>
            <a:spLocks noChangeShapeType="1"/>
          </p:cNvSpPr>
          <p:nvPr/>
        </p:nvSpPr>
        <p:spPr bwMode="auto">
          <a:xfrm flipV="1">
            <a:off x="3251200" y="3643313"/>
            <a:ext cx="4862513" cy="29321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" name="Line 40"/>
          <p:cNvSpPr>
            <a:spLocks noChangeShapeType="1"/>
          </p:cNvSpPr>
          <p:nvPr/>
        </p:nvSpPr>
        <p:spPr bwMode="auto">
          <a:xfrm flipV="1">
            <a:off x="6996113" y="4760913"/>
            <a:ext cx="1131887" cy="638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" name="Line 41"/>
          <p:cNvSpPr>
            <a:spLocks noChangeShapeType="1"/>
          </p:cNvSpPr>
          <p:nvPr/>
        </p:nvSpPr>
        <p:spPr bwMode="auto">
          <a:xfrm flipH="1" flipV="1">
            <a:off x="5181600" y="3309938"/>
            <a:ext cx="246063" cy="115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4" name="Line 42"/>
          <p:cNvSpPr>
            <a:spLocks noChangeShapeType="1"/>
          </p:cNvSpPr>
          <p:nvPr/>
        </p:nvSpPr>
        <p:spPr bwMode="auto">
          <a:xfrm flipV="1">
            <a:off x="5195888" y="3235325"/>
            <a:ext cx="290512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0" y="260648"/>
            <a:ext cx="91440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Касательная плоскость цилиндра </a:t>
            </a:r>
            <a:r>
              <a:rPr lang="ru-RU" b="1" dirty="0" smtClean="0"/>
              <a:t>– </a:t>
            </a:r>
            <a:r>
              <a:rPr lang="ru-RU" sz="2800" b="1" dirty="0" smtClean="0"/>
              <a:t>плоскость проходящая через образующую</a:t>
            </a:r>
            <a:br>
              <a:rPr lang="ru-RU" sz="2800" b="1" dirty="0" smtClean="0"/>
            </a:br>
            <a:r>
              <a:rPr lang="ru-RU" sz="2800" b="1" dirty="0" smtClean="0"/>
              <a:t> цилиндра, перпендикулярная осевому сечению, </a:t>
            </a:r>
            <a:br>
              <a:rPr lang="ru-RU" sz="2800" b="1" dirty="0" smtClean="0"/>
            </a:br>
            <a:r>
              <a:rPr lang="ru-RU" sz="2800" b="1" dirty="0" smtClean="0"/>
              <a:t>проведенному через ту же образующую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3527425" y="2565400"/>
            <a:ext cx="2881313" cy="1116013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Oval 5"/>
          <p:cNvSpPr>
            <a:spLocks noChangeArrowheads="1"/>
          </p:cNvSpPr>
          <p:nvPr/>
        </p:nvSpPr>
        <p:spPr bwMode="auto">
          <a:xfrm>
            <a:off x="3492500" y="4833938"/>
            <a:ext cx="2881313" cy="1116012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3492500" y="3789363"/>
            <a:ext cx="2881313" cy="1116012"/>
          </a:xfrm>
          <a:prstGeom prst="ellipse">
            <a:avLst/>
          </a:prstGeom>
          <a:solidFill>
            <a:srgbClr val="FF99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Line 7"/>
          <p:cNvSpPr>
            <a:spLocks noChangeShapeType="1"/>
          </p:cNvSpPr>
          <p:nvPr/>
        </p:nvSpPr>
        <p:spPr bwMode="auto">
          <a:xfrm flipH="1">
            <a:off x="3492500" y="3068638"/>
            <a:ext cx="34925" cy="2339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H="1">
            <a:off x="6372225" y="3141663"/>
            <a:ext cx="34925" cy="23399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>
            <a:off x="4895850" y="2133600"/>
            <a:ext cx="36513" cy="4032250"/>
          </a:xfrm>
          <a:prstGeom prst="line">
            <a:avLst/>
          </a:prstGeom>
          <a:noFill/>
          <a:ln w="222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>
            <a:off x="1547813" y="3392488"/>
            <a:ext cx="7092950" cy="1692275"/>
          </a:xfrm>
          <a:prstGeom prst="parallelogram">
            <a:avLst>
              <a:gd name="adj" fmla="val 104784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4859338" y="3068638"/>
            <a:ext cx="144462" cy="10795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16"/>
          <p:cNvSpPr>
            <a:spLocks noChangeArrowheads="1"/>
          </p:cNvSpPr>
          <p:nvPr/>
        </p:nvSpPr>
        <p:spPr bwMode="auto">
          <a:xfrm>
            <a:off x="4824413" y="5373688"/>
            <a:ext cx="144462" cy="10795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Oval 17"/>
          <p:cNvSpPr>
            <a:spLocks noChangeArrowheads="1"/>
          </p:cNvSpPr>
          <p:nvPr/>
        </p:nvSpPr>
        <p:spPr bwMode="auto">
          <a:xfrm>
            <a:off x="4824413" y="4257675"/>
            <a:ext cx="144462" cy="10795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 flipV="1">
            <a:off x="3527425" y="3824288"/>
            <a:ext cx="1044575" cy="612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auto">
          <a:xfrm flipV="1">
            <a:off x="3743325" y="3789363"/>
            <a:ext cx="144145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 flipV="1">
            <a:off x="4032250" y="3860800"/>
            <a:ext cx="1511300" cy="901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flipV="1">
            <a:off x="4392613" y="3933825"/>
            <a:ext cx="1511300" cy="901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V="1">
            <a:off x="4787900" y="4113213"/>
            <a:ext cx="1404938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Line 23"/>
          <p:cNvSpPr>
            <a:spLocks noChangeShapeType="1"/>
          </p:cNvSpPr>
          <p:nvPr/>
        </p:nvSpPr>
        <p:spPr bwMode="auto">
          <a:xfrm flipV="1">
            <a:off x="5292725" y="4292600"/>
            <a:ext cx="1044575" cy="612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2463800" y="44211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800"/>
          </a:p>
        </p:txBody>
      </p:sp>
      <p:graphicFrame>
        <p:nvGraphicFramePr>
          <p:cNvPr id="19" name="Object 25"/>
          <p:cNvGraphicFramePr>
            <a:graphicFrameLocks noChangeAspect="1"/>
          </p:cNvGraphicFramePr>
          <p:nvPr/>
        </p:nvGraphicFramePr>
        <p:xfrm>
          <a:off x="2195513" y="4494213"/>
          <a:ext cx="539750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19" name="Формула" r:id="rId3" imgW="152280" imgH="139680" progId="Equation.3">
                  <p:embed/>
                </p:oleObj>
              </mc:Choice>
              <mc:Fallback>
                <p:oleObj name="Формула" r:id="rId3" imgW="152280" imgH="1396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4494213"/>
                        <a:ext cx="539750" cy="495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539552" y="620688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/>
              <a:t>Сечение цилиндра плоскостью, перпендикулярной к оси цилиндра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Arial Black" pitchFamily="34" charset="0"/>
              </a:rPr>
              <a:t>Для наклонного цилиндра существуют две формулы:</a:t>
            </a:r>
          </a:p>
          <a:p>
            <a:r>
              <a:rPr lang="ru-RU" dirty="0" smtClean="0"/>
              <a:t>    </a:t>
            </a:r>
          </a:p>
          <a:p>
            <a:r>
              <a:rPr lang="ru-RU" sz="2400" dirty="0" smtClean="0"/>
              <a:t>1)Объём </a:t>
            </a:r>
            <a:r>
              <a:rPr lang="ru-RU" sz="2400" dirty="0"/>
              <a:t>равен длине образующей, умноженной </a:t>
            </a:r>
            <a:r>
              <a:rPr lang="ru-RU" sz="2400" dirty="0" smtClean="0"/>
              <a:t>на                   площадь </a:t>
            </a:r>
            <a:r>
              <a:rPr lang="ru-RU" sz="2400" dirty="0"/>
              <a:t>сечения цилиндра плоскостью, перпендикулярной образующей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8914" name="Picture 2" descr="V=S_{\perp}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420888"/>
            <a:ext cx="1556261" cy="3600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852936"/>
            <a:ext cx="8316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2)Объём </a:t>
            </a:r>
            <a:r>
              <a:rPr lang="ru-RU" sz="2400" dirty="0"/>
              <a:t>равен площади основания, умноженной на высоту (расстояние между плоскостями, в которых лежат основания):</a:t>
            </a:r>
          </a:p>
        </p:txBody>
      </p:sp>
      <p:pic>
        <p:nvPicPr>
          <p:cNvPr id="38916" name="Picture 4" descr="V=Sh=Sl\sin{\varphi}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717032"/>
            <a:ext cx="2464273" cy="288032"/>
          </a:xfrm>
          <a:prstGeom prst="rect">
            <a:avLst/>
          </a:prstGeom>
          <a:noFill/>
        </p:spPr>
      </p:pic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0" y="414908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где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  — длина образующей, а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    — угол между образующей и плоскостью основания.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8918" name="Picture 6" descr="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149080"/>
            <a:ext cx="144016" cy="336037"/>
          </a:xfrm>
          <a:prstGeom prst="rect">
            <a:avLst/>
          </a:prstGeom>
          <a:noFill/>
        </p:spPr>
      </p:pic>
      <p:pic>
        <p:nvPicPr>
          <p:cNvPr id="38919" name="Picture 7" descr="\varph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4149080"/>
            <a:ext cx="288032" cy="288032"/>
          </a:xfrm>
          <a:prstGeom prst="rect">
            <a:avLst/>
          </a:prstGeom>
          <a:noFill/>
        </p:spPr>
      </p:pic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0" y="494116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Для прямого цилиндра        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,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   и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,   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" pitchFamily="34" charset="0"/>
                <a:cs typeface="Arial" pitchFamily="34" charset="0"/>
              </a:rPr>
              <a:t> объём равен: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8921" name="Picture 9" descr="\sin{\varphi}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5013176"/>
            <a:ext cx="1014408" cy="243458"/>
          </a:xfrm>
          <a:prstGeom prst="rect">
            <a:avLst/>
          </a:prstGeom>
          <a:noFill/>
        </p:spPr>
      </p:pic>
      <p:pic>
        <p:nvPicPr>
          <p:cNvPr id="38922" name="Picture 10" descr="l=h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5013176"/>
            <a:ext cx="720080" cy="234445"/>
          </a:xfrm>
          <a:prstGeom prst="rect">
            <a:avLst/>
          </a:prstGeom>
          <a:noFill/>
        </p:spPr>
      </p:pic>
      <p:pic>
        <p:nvPicPr>
          <p:cNvPr id="38923" name="Picture 11" descr="S_{\perp}=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292080" y="5013176"/>
            <a:ext cx="936104" cy="256674"/>
          </a:xfrm>
          <a:prstGeom prst="rect">
            <a:avLst/>
          </a:prstGeom>
          <a:noFill/>
        </p:spPr>
      </p:pic>
      <p:pic>
        <p:nvPicPr>
          <p:cNvPr id="38925" name="Picture 13" descr="V=Sl=Sh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3529" y="5445224"/>
            <a:ext cx="2664296" cy="33909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5949280"/>
            <a:ext cx="34456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Для кругового цилиндра:</a:t>
            </a:r>
          </a:p>
        </p:txBody>
      </p:sp>
      <p:pic>
        <p:nvPicPr>
          <p:cNvPr id="38927" name="Picture 15" descr="V=\pi R^{2}h=\pi \frac{d^{2}}{4}h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563888" y="5805264"/>
            <a:ext cx="2539245" cy="70713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6170686" y="6021288"/>
            <a:ext cx="3088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, где</a:t>
            </a:r>
            <a:r>
              <a:rPr lang="ru-RU" dirty="0"/>
              <a:t> </a:t>
            </a:r>
            <a:r>
              <a:rPr lang="en-US" i="1" dirty="0"/>
              <a:t>d</a:t>
            </a:r>
            <a:r>
              <a:rPr lang="en-US" dirty="0"/>
              <a:t> — </a:t>
            </a:r>
            <a:r>
              <a:rPr lang="ru-RU" dirty="0"/>
              <a:t>диаметр основания.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9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89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9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8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180</Words>
  <Application>Microsoft Office PowerPoint</Application>
  <PresentationFormat>Экран (4:3)</PresentationFormat>
  <Paragraphs>47</Paragraphs>
  <Slides>10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Calibri</vt:lpstr>
      <vt:lpstr>Franklin Gothic Book</vt:lpstr>
      <vt:lpstr>Franklin Gothic Medium</vt:lpstr>
      <vt:lpstr>Wingdings 2</vt:lpstr>
      <vt:lpstr>Трек</vt:lpstr>
      <vt:lpstr>Формула</vt:lpstr>
      <vt:lpstr>Цилиндр</vt:lpstr>
      <vt:lpstr>Презентация PowerPoint</vt:lpstr>
      <vt:lpstr>Презентация PowerPoint</vt:lpstr>
      <vt:lpstr>Презентация PowerPoint</vt:lpstr>
      <vt:lpstr>Площадь боковой поверхности цилиндра равна длине образующей, умноженной на периметр сечения цилиндра плоскостью, перпендикулярной образующей.  площадь боковой поверхности цилиндра равна площади его развёртки и вычисляется по формуле: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ALLLLLLLLLLLLL</dc:creator>
  <cp:lastModifiedBy>Любовь</cp:lastModifiedBy>
  <cp:revision>18</cp:revision>
  <dcterms:created xsi:type="dcterms:W3CDTF">2015-12-10T12:42:11Z</dcterms:created>
  <dcterms:modified xsi:type="dcterms:W3CDTF">2015-12-11T16:09:38Z</dcterms:modified>
</cp:coreProperties>
</file>