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48848CA-6A6F-4E23-9960-8F87444896A4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CD0AEF4-2E7D-4DB4-B722-E6D26CB4AC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5%D0%BE%D0%BC%D0%B5%D1%82%D1%80%D0%B8%D1%87%D0%B5%D1%81%D0%BA%D0%BE%D0%B5_%D1%82%D0%B5%D0%BB%D0%B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F%D1%80%D0%B8%D0%B7%D0%BC%D0%B0_%28%D0%B3%D0%B5%D0%BE%D0%BC%D0%B5%D1%82%D1%80%D0%B8%D1%8F%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ru.wikipedia.org/wiki/%D0%9F%D1%80%D1%8F%D0%BC%D0%BE%D1%83%D0%B3%D0%BE%D0%BB%D1%8C%D0%BD%D0%B8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Цилиндр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просмотр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118px-Cylinder_geometry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857364"/>
            <a:ext cx="2297135" cy="45358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643050"/>
            <a:ext cx="2903964" cy="4658968"/>
          </a:xfrm>
        </p:spPr>
        <p:txBody>
          <a:bodyPr>
            <a:noAutofit/>
          </a:bodyPr>
          <a:lstStyle/>
          <a:p>
            <a:r>
              <a:rPr lang="ru-RU" b="1" dirty="0" err="1" smtClean="0"/>
              <a:t>Цили́ндр</a:t>
            </a:r>
            <a:r>
              <a:rPr lang="ru-RU" dirty="0" smtClean="0"/>
              <a:t> </a:t>
            </a:r>
            <a:r>
              <a:rPr lang="ru-RU" dirty="0" smtClean="0"/>
              <a:t> — </a:t>
            </a:r>
            <a:r>
              <a:rPr lang="ru-RU" dirty="0" smtClean="0">
                <a:hlinkClick r:id="rId3" tooltip="Геометрическое тело"/>
              </a:rPr>
              <a:t>геометрическое тело</a:t>
            </a:r>
            <a:r>
              <a:rPr lang="ru-RU" dirty="0" smtClean="0"/>
              <a:t>, ограниченное цилиндрической поверхностью и двумя параллельными плоскостями, пересекающими её. Цилиндрическая поверхность — </a:t>
            </a:r>
            <a:r>
              <a:rPr lang="ru-RU" dirty="0" err="1" smtClean="0"/>
              <a:t>поверхность</a:t>
            </a:r>
            <a:r>
              <a:rPr lang="ru-RU" dirty="0" smtClean="0"/>
              <a:t>, получаемая таким поступательным движением прямой (образующей) в пространстве, что выделенная точка образующей движется вдоль плоской кривой (направляющей). Часть поверхности цилиндра, ограниченная цилиндрической поверхностью, называется боковой поверхностью цилиндра. Другая часть, ограниченная параллельными плоскостями - это основания цилиндра. Таким образом, граница основания будет по форме совпадать с направляющей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58204" cy="630346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5"/>
            <a:ext cx="8229600" cy="490062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большинстве случаев под цилиндром подразумевается прямой круговой цилиндр, у которого направляющая — окружность и основания перпендикулярны образующей. У такого цилиндра имеется ось симметрии.</a:t>
            </a:r>
          </a:p>
          <a:p>
            <a:r>
              <a:rPr lang="ru-RU" dirty="0" smtClean="0"/>
              <a:t>Другие виды цилиндра — (по наклону образующей) косой или наклонный (если образующая касается основания не под прямым углом); (по форме основания) эллиптический, гиперболический, параболический.</a:t>
            </a:r>
          </a:p>
          <a:p>
            <a:r>
              <a:rPr lang="ru-RU" dirty="0" smtClean="0">
                <a:hlinkClick r:id="rId2" tooltip="Призма (геометрия)"/>
              </a:rPr>
              <a:t>Призма</a:t>
            </a:r>
            <a:r>
              <a:rPr lang="ru-RU" dirty="0" smtClean="0"/>
              <a:t> также является разновидностью цилиндра — с основанием в виде </a:t>
            </a:r>
            <a:r>
              <a:rPr lang="ru-RU" dirty="0" smtClean="0"/>
              <a:t>многоугольника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Площадь боковой поверхности цилиндра.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6851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Площадь боковой поверхности цилиндра равна </a:t>
            </a:r>
            <a:r>
              <a:rPr lang="ru-RU" dirty="0" smtClean="0"/>
              <a:t>длине образующей</a:t>
            </a:r>
            <a:r>
              <a:rPr lang="ru-RU" dirty="0" smtClean="0"/>
              <a:t>, умноженной на периметр сечения цилиндра плоскостью, перпендикулярной </a:t>
            </a:r>
            <a:r>
              <a:rPr lang="ru-RU" dirty="0" smtClean="0"/>
              <a:t>образующей.Площадь </a:t>
            </a:r>
            <a:r>
              <a:rPr lang="ru-RU" dirty="0" smtClean="0"/>
              <a:t>боковой поверхности прямого цилиндра вычисляется по его развёртке. Развёртка цилиндра представляет собой </a:t>
            </a:r>
            <a:r>
              <a:rPr lang="ru-RU" dirty="0" smtClean="0">
                <a:hlinkClick r:id="rId2" tooltip="Прямоугольник"/>
              </a:rPr>
              <a:t>прямоугольник</a:t>
            </a:r>
            <a:r>
              <a:rPr lang="ru-RU" dirty="0" smtClean="0"/>
              <a:t> с высотой и длиной , равной периметру </a:t>
            </a:r>
            <a:r>
              <a:rPr lang="ru-RU" dirty="0" smtClean="0"/>
              <a:t>основания. Следовательно</a:t>
            </a:r>
            <a:r>
              <a:rPr lang="ru-RU" dirty="0" smtClean="0"/>
              <a:t>, площадь боковой поверхности цилиндра равна площади его развёртки и вычисляется по формуле:</a:t>
            </a:r>
          </a:p>
          <a:p>
            <a:pPr>
              <a:buNone/>
            </a:pPr>
            <a:r>
              <a:rPr lang="ru-RU" dirty="0" smtClean="0"/>
              <a:t>В частности, для прямого кругового цилиндра: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41fbf156cfd646d6e3416e8f4637710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768" y="5214950"/>
            <a:ext cx="1764939" cy="428628"/>
          </a:xfrm>
          <a:prstGeom prst="rect">
            <a:avLst/>
          </a:prstGeom>
        </p:spPr>
      </p:pic>
      <p:pic>
        <p:nvPicPr>
          <p:cNvPr id="5" name="Рисунок 4" descr="3b257ab96ec1d2b1a51e6e09f5d5bf9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6143644"/>
            <a:ext cx="2319635" cy="428628"/>
          </a:xfrm>
          <a:prstGeom prst="rect">
            <a:avLst/>
          </a:prstGeom>
        </p:spPr>
      </p:pic>
      <p:pic>
        <p:nvPicPr>
          <p:cNvPr id="6" name="Рисунок 5" descr="684674eb2567fdc0a752b4ffc31d6eff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6187606"/>
            <a:ext cx="2143140" cy="38466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полной поверхности.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3"/>
            <a:ext cx="8229600" cy="48291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 наклонного цилиндра площадь боковой поверхности равна длине образующей, умноженной на периметр сечения, перпендикулярного образующей</a:t>
            </a:r>
            <a:r>
              <a:rPr lang="ru-RU" dirty="0" smtClean="0"/>
              <a:t>:</a:t>
            </a:r>
          </a:p>
          <a:p>
            <a:endParaRPr lang="ru-RU" dirty="0" smtClean="0"/>
          </a:p>
          <a:p>
            <a:r>
              <a:rPr lang="ru-RU" b="1" dirty="0" smtClean="0"/>
              <a:t>Площадь полной поверхности</a:t>
            </a:r>
          </a:p>
          <a:p>
            <a:r>
              <a:rPr lang="ru-RU" dirty="0" smtClean="0"/>
              <a:t>Площадь полной поверхности цилиндра равна сумме площадей его боковой поверхности и его оснований.</a:t>
            </a:r>
          </a:p>
          <a:p>
            <a:r>
              <a:rPr lang="ru-RU" dirty="0" smtClean="0"/>
              <a:t>Для прямого кругового цилиндра: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10ff24e3cd9acd0410a0529f9347f7a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3429000"/>
            <a:ext cx="2061896" cy="438153"/>
          </a:xfrm>
          <a:prstGeom prst="rect">
            <a:avLst/>
          </a:prstGeom>
        </p:spPr>
      </p:pic>
      <p:pic>
        <p:nvPicPr>
          <p:cNvPr id="5" name="Рисунок 4" descr="fad8017dc843350279ad2a6c899f18a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6000768"/>
            <a:ext cx="6857760" cy="5714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вычислению площади боковой поверхности.</a:t>
            </a:r>
            <a:endParaRPr lang="ru-RU" dirty="0"/>
          </a:p>
        </p:txBody>
      </p:sp>
      <p:pic>
        <p:nvPicPr>
          <p:cNvPr id="4" name="Содержимое 3" descr="250px-Square_of_lateral_surface_of_cylinde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439117"/>
            <a:ext cx="4071966" cy="541888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Объем цилиндра.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Объём равен длине образующей, умноженной на площадь сечения цилиндра плоскостью, перпендикулярной </a:t>
            </a:r>
            <a:r>
              <a:rPr lang="ru-RU" dirty="0" smtClean="0"/>
              <a:t>образующей:</a:t>
            </a:r>
            <a:endParaRPr lang="ru-RU" dirty="0" smtClean="0"/>
          </a:p>
          <a:p>
            <a:r>
              <a:rPr lang="ru-RU" dirty="0" smtClean="0"/>
              <a:t>Объём равен площади основания, умноженной на высоту (расстояние между плоскостями, в которых лежат основания): </a:t>
            </a:r>
            <a:endParaRPr lang="ru-RU" dirty="0"/>
          </a:p>
        </p:txBody>
      </p:sp>
      <p:pic>
        <p:nvPicPr>
          <p:cNvPr id="4" name="Рисунок 3" descr="63fd8fc91a5e62e84266cb8ff1ad6df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3357562"/>
            <a:ext cx="2286016" cy="555175"/>
          </a:xfrm>
          <a:prstGeom prst="rect">
            <a:avLst/>
          </a:prstGeom>
        </p:spPr>
      </p:pic>
      <p:pic>
        <p:nvPicPr>
          <p:cNvPr id="5" name="Рисунок 4" descr="079434e5c6d6deb273813674c3ad002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5715016"/>
            <a:ext cx="5622959" cy="6572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прямого </a:t>
            </a:r>
            <a:r>
              <a:rPr lang="ru-RU" dirty="0" smtClean="0"/>
              <a:t>цилиндра</a:t>
            </a:r>
          </a:p>
          <a:p>
            <a:endParaRPr lang="ru-RU" dirty="0" smtClean="0"/>
          </a:p>
          <a:p>
            <a:r>
              <a:rPr lang="ru-RU" dirty="0" smtClean="0"/>
              <a:t>И объем равен :</a:t>
            </a:r>
          </a:p>
          <a:p>
            <a:endParaRPr lang="ru-RU" dirty="0" smtClean="0"/>
          </a:p>
          <a:p>
            <a:r>
              <a:rPr lang="ru-RU" dirty="0" smtClean="0"/>
              <a:t>Для кругового цилиндра:</a:t>
            </a:r>
            <a:endParaRPr lang="ru-RU" dirty="0" smtClean="0"/>
          </a:p>
        </p:txBody>
      </p:sp>
      <p:pic>
        <p:nvPicPr>
          <p:cNvPr id="4" name="Рисунок 3" descr="7dd895c01c821190305846a94547fdf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000240"/>
            <a:ext cx="1547821" cy="371477"/>
          </a:xfrm>
          <a:prstGeom prst="rect">
            <a:avLst/>
          </a:prstGeom>
        </p:spPr>
      </p:pic>
      <p:pic>
        <p:nvPicPr>
          <p:cNvPr id="5" name="Рисунок 4" descr="9b45eaf1fdef70676732c9cf57b0390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2000240"/>
            <a:ext cx="1097087" cy="357190"/>
          </a:xfrm>
          <a:prstGeom prst="rect">
            <a:avLst/>
          </a:prstGeom>
        </p:spPr>
      </p:pic>
      <p:pic>
        <p:nvPicPr>
          <p:cNvPr id="7" name="Рисунок 6" descr="192b8a83a01c5e674edf1a40948b408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43042" y="2428868"/>
            <a:ext cx="1597970" cy="438153"/>
          </a:xfrm>
          <a:prstGeom prst="rect">
            <a:avLst/>
          </a:prstGeom>
        </p:spPr>
      </p:pic>
      <p:pic>
        <p:nvPicPr>
          <p:cNvPr id="8" name="Рисунок 7" descr="2f306e11415aacec23338874cf2e0e9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2857496"/>
            <a:ext cx="3929090" cy="500066"/>
          </a:xfrm>
          <a:prstGeom prst="rect">
            <a:avLst/>
          </a:prstGeom>
        </p:spPr>
      </p:pic>
      <p:pic>
        <p:nvPicPr>
          <p:cNvPr id="9" name="Рисунок 8" descr="fffe26767bc2db3d61a96eab1b71e34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28860" y="4500570"/>
            <a:ext cx="4360965" cy="12144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214554"/>
            <a:ext cx="8648133" cy="36433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</TotalTime>
  <Words>184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Модульная</vt:lpstr>
      <vt:lpstr>Цилиндр</vt:lpstr>
      <vt:lpstr>Слайд 2</vt:lpstr>
      <vt:lpstr>Слайд 3</vt:lpstr>
      <vt:lpstr>Площадь боковой поверхности цилиндра.</vt:lpstr>
      <vt:lpstr>Площадь полной поверхности.</vt:lpstr>
      <vt:lpstr>К вычислению площади боковой поверхности.</vt:lpstr>
      <vt:lpstr>Объем цилиндра.</vt:lpstr>
      <vt:lpstr>Слайд 8</vt:lpstr>
      <vt:lpstr>Слайд 9</vt:lpstr>
      <vt:lpstr>Спасибо за просмотр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user</dc:creator>
  <cp:lastModifiedBy>user</cp:lastModifiedBy>
  <cp:revision>6</cp:revision>
  <dcterms:created xsi:type="dcterms:W3CDTF">2015-12-10T12:55:20Z</dcterms:created>
  <dcterms:modified xsi:type="dcterms:W3CDTF">2015-12-10T13:48:05Z</dcterms:modified>
</cp:coreProperties>
</file>