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  <p:sldId id="265" r:id="rId11"/>
    <p:sldId id="272" r:id="rId12"/>
    <p:sldId id="273" r:id="rId13"/>
    <p:sldId id="280" r:id="rId14"/>
    <p:sldId id="281" r:id="rId15"/>
    <p:sldId id="275" r:id="rId16"/>
    <p:sldId id="276" r:id="rId17"/>
    <p:sldId id="277" r:id="rId18"/>
    <p:sldId id="278" r:id="rId19"/>
    <p:sldId id="279" r:id="rId20"/>
    <p:sldId id="282" r:id="rId21"/>
    <p:sldId id="284" r:id="rId22"/>
    <p:sldId id="283" r:id="rId23"/>
    <p:sldId id="285" r:id="rId24"/>
    <p:sldId id="286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3573016"/>
            <a:ext cx="8980345" cy="14401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ТВОРЧЕСТВО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М. Ю. ЛЕРМОНТОВА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424936" cy="1584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ВЫПОЛНЕНА УЧИТЕЛЕМ РУССКОГО ЯЗЫКА И ЛИТЕРАТУРЫ МАОУ «СОШ №8» ОВЧИННИКОВОЙ О. В. 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7lafa.com/biofamous/lermontov_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744" y="188640"/>
            <a:ext cx="406060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2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Ссылки на Кавказ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время кавказской ссылки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 познакомился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декабристами, тоже отбывавшими здесь ссылку, а с поэтом 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Одоевским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даже подружился.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Почти всё,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создал Лермонтов в период между двумя ссылками, так или иначе связано с Кавказом.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Кавказские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темы и образы нашли широкое отражение в его творчестве: в лирике и в поэмах, романе "Герой нашего времени" (1838). Они запечатлены и в многочисленных зарисовках и картинах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Лермонтова - одарённого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живописца.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1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М. Ю. Лермонтова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290" name="Picture 2" descr="http://mozhaev.3dn.ru/_ph/8/4342121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1387"/>
            <a:ext cx="8496944" cy="545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9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М. Ю. Лермонтова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4" descr="ler_pic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250072"/>
            <a:ext cx="6624736" cy="539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1292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Дуэль. Гибель М. Ю. Лермонтова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268760"/>
            <a:ext cx="5184576" cy="54726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 погиб на дуэли, которая произошла из-за ничтожного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повода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Убийцей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 стал его бывший товарищ по юнкерской школе Николай Мартынов.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ссоре Лермонтова и Мартынова, приведшей к дуэли, очевидцы говорят разное, но все сходятся в том, что Мартынова возмутила острота, пущенная в его адрес поэтом.</a:t>
            </a:r>
          </a:p>
        </p:txBody>
      </p:sp>
      <p:pic>
        <p:nvPicPr>
          <p:cNvPr id="13316" name="Picture 4" descr="http://www.kmvline.ru/otkr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48967"/>
            <a:ext cx="3408313" cy="515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240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Стихотворение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 Ю. Лермонтова «Смерть поэта»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556793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«Михаил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 не только первым оплакал поэта, но и первым осмелился кинуть «железный стих» в лицо тем, кто радостно потирал руки и глумился над свершившейся трагедией. «Король умер – да здравствует король!» - именно так можно было бы обозначить общественный резонанс по поводу великой мистерии истории, связанной с гибелью Александра Пушкина и тем, что «Погиб поэт» (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стихотворение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Лермонтова)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выдвинуло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в число первых литераторов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России». 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Критик Дружинин.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06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Духовный Учитель…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01118"/>
            <a:ext cx="5400600" cy="5556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уховным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Учителем и Наставником Лермонтов считает Пушкина.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Потому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такой болью, как о потере личной, он пишет: «Погиб поэт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…»,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узнав о роковой дуэли, смертельном ранении, а затем и кончине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Пушкина.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«Погиб поэт!- невольник чести пал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01119"/>
            <a:ext cx="35052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7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«Солнце русской поэзии закатилось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4725144"/>
            <a:ext cx="9144000" cy="20162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ачало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февраля 1837 года потрясло Петербург, Москву, а затем и всю Россию двумя событиями, пожалуй, равной значимости. Первое – о том, что «Солнце русской поэзии закатилось», что Пушкин умер. А второе – распространившееся в списках и заучиваемое наизусть, молнией облетевшее северную столицу, произведение «Смерть поэта». </a:t>
            </a:r>
          </a:p>
        </p:txBody>
      </p:sp>
      <p:pic>
        <p:nvPicPr>
          <p:cNvPr id="15362" name="Picture 2" descr="кому посвятил Лермонтов «Смерть поэта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17897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51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 на устах его печать…».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Стихотворение 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Лермонтова,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стало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обвинительным приговором светской черни 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возвестило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 том, что на поэтический престол взошёл новый, некоронованный король. Работать над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произведением Лермонтов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начал, как только до него дошли слухи о роковом поединке и ранении. 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Первая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редакция датируется 9 февраля (28 января), когда ещё теплилась надежда, что Пушкин выживет. Хотя, предчувствуя трагическую развязку, Михаил Юрьевич заканчивает фразой «И на устах его печать…». </a:t>
            </a:r>
          </a:p>
        </p:txBody>
      </p:sp>
    </p:spTree>
    <p:extLst>
      <p:ext uri="{BB962C8B-B14F-4D97-AF65-F5344CB8AC3E}">
        <p14:creationId xmlns:p14="http://schemas.microsoft.com/office/powerpoint/2010/main" val="1047702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 на устах его печать…».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19"/>
            <a:ext cx="8229600" cy="32403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«Смерть поэта»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дополняется следующими 16 строками 10 февраля, когда становится известно, что Пушкина больше нет. Именно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тогда  стихотворение Лермонтова стало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переписываться десятки тысяч раз, заучиваться наизусть. </a:t>
            </a:r>
          </a:p>
        </p:txBody>
      </p:sp>
      <p:pic>
        <p:nvPicPr>
          <p:cNvPr id="16388" name="Picture 4" descr="http://www.silver.ru/LoadedImages/%D0%BF%D1%83%D1%88%D0%BA%D0%B8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49080"/>
            <a:ext cx="6768752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325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«Поэт в России – больше, чем поэт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Популярность стихотворения достигла такого уровня, что о нём было донесено «величайшим особам». Реакция императора последовала незамедлительно – арест домашний, а затем очередная ссылка в «горячие точки», на Кавказ.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что столь жестокая немилость? За принципиальную человеческую и общественно-политическую позицию. </a:t>
            </a:r>
          </a:p>
        </p:txBody>
      </p:sp>
    </p:spTree>
    <p:extLst>
      <p:ext uri="{BB962C8B-B14F-4D97-AF65-F5344CB8AC3E}">
        <p14:creationId xmlns:p14="http://schemas.microsoft.com/office/powerpoint/2010/main" val="91580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60648"/>
            <a:ext cx="3960440" cy="6460192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Мать умерла рано, Миша рос в разлуке с отцом. </a:t>
            </a:r>
          </a:p>
          <a:p>
            <a:pPr marL="0" lvl="0" indent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Бабушка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делала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всё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единственного, обожаемого внука, не жалея денег на учителей и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гувернёров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 прекрасное домашнее образование: с детства свободно владел французским и немецким языком, хорошо рисовал и лепил, учился музыке (играл на флейте, фортепиано и скрипке). </a:t>
            </a:r>
          </a:p>
        </p:txBody>
      </p:sp>
      <p:pic>
        <p:nvPicPr>
          <p:cNvPr id="4" name="Рисунок 4" descr="tarhani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636913"/>
            <a:ext cx="4896544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53640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Село Тарханы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ензенской губернии. Имение бабушки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 Ю. Лермонтова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 А. Арсеньевой.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20" y="274638"/>
            <a:ext cx="3262360" cy="193022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Жанр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88640"/>
            <a:ext cx="5508104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«Смерть поэта» - одновременно торжественная ода и жесткая сатира. Стихотворение содержит, с одной стороны, восторженные отзывы о личности великого Пушкина.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другой - гневную и нелицеприятную критику в адрес его недоброжелателей, светского общества во главе с императором и ближайшими сановниками, шефом полиции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Бенкендорфом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сонмом критиков и цензоров, не желавших, чтобы живые и искренние, свободолюбивые и мудрые, гуманные и просветительские мысли и идеалы проникали в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общество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 descr="«Погиб поэт» ст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9" y="2420888"/>
            <a:ext cx="3262360" cy="428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258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Воззвание к революции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6516216" cy="59492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Император Николай никогда не забывал о событиях 14 декабря 1825 года, когда пошатнулся трон российских государей. Недаром «Смерть поэта» он оценил однозначно, как воззвание к революции. Одические строки написаны торжественным, «высоким» стилем и содержат соответствующую лексику. Сатирические тоже выдержаны в строгих эстетических канонах. 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Таким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образом, Лермонтов добился удивительно гармоничного единства при жанровом разнообразии. </a:t>
            </a:r>
          </a:p>
        </p:txBody>
      </p:sp>
      <p:pic>
        <p:nvPicPr>
          <p:cNvPr id="19458" name="Picture 2" descr="http://kurs-istorii.ru/wp-content/uploads/2012/07/Nikolai1-285x2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684" y="1916832"/>
            <a:ext cx="3280757" cy="333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312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Композиция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«Смерть поэта» - стихотворение с достаточно сложной и в то же время чёткой, тщательно продуманной и организованной композицией.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содержанию в нём явственно выделяются несколько фрагментов. Каждый логически закончен, отличается своей стилистикой, присущим ему пафосом 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идеей, но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они являются единым целым и подчинены общему смыслу произведения.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1226033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Тема, идея,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проблематика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часть состоит из 33 строчек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энергичных, гневных, подчёркивающих, что смерть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 - целенаправленное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преднамеренное убийство человека, одиноко восставшего против мнения «света».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Смерть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возмездие за попытку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 Пушкина 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быть самим собой, остаться верным своему таланту и кодексу чести. Лермонтов лаконичен и точен. За конкретным бездушным убийцей с «холодным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сердцем» стоит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сама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Судьба.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этом Михаил Юрьевич видит смысл трагедии: «надменные потомки» прославленных подлостью родов не прощают обличительных речей в свой адрес. Они свято чтят традиции самодержавия и крепостничества, ведь они – основа благополучия их прошлого, настоящего и будущего. И каждый, кто осмелится покуситься на них, должен быть уничтожен!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00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Тема, идея, проблематика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50691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Вторая часть стихотворения (23 строчки)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приравнивается к лирическому отступлению. Михаил Юрьевич не сдерживает душевной боли своей, рисуя глубоко личный и дорогой ему образ Пушкина.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насыщены поэтическими фигурами: антитезами, риторическими вопросами, восклицаниями и т. д.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Последняя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 часть (16 строк)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вновь сатира, грозное предупреждение о Высшем, Божественном суде, суде Времени и Истории, который накажет преступников и оправдает невинных. Строки пророческие, ибо так всё 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случилось.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978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392488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Погиб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поэт! — невольник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чести-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Пал, оклеветанный молвой,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свинцом в груди и жаждой мести,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Поникнув гордой головой!..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вынесла душа поэта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Позора мелочных обид,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Восстал он против мнений света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 как прежде... и убит!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Убит!.. к чему теперь рыданья,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Пустых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похвал ненужный хор,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жалкий лепет оправданья?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Судьбы свершился приговор!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вы ль сперва так злобно гнали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свободный, смелый дар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потехи раздували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Чуть затаившийся пожар?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ж? веселитесь... — он мучений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6672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Последних вынести не мог: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Угас, как светоч, дивный гений,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Увял торжественный венок.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убийца хладнокровно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Навел удар... спасенья нет: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Пустое сердце бьется ровно,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руке не дрогнул пистолет.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за диво?..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Издалёка,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Подобный сотням беглецов,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ловлю счастья и чинов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Заброшен к нам по воле рока;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Смеясь, он дерзко презирал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Земли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чужой язык и нравы;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мог щадить он нашей славы;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мог понять в сей миг кровавый,</a:t>
            </a:r>
            <a:b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что́ он руку поднимал!..</a:t>
            </a:r>
          </a:p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</a:t>
            </a:r>
          </a:p>
        </p:txBody>
      </p:sp>
    </p:spTree>
    <p:extLst>
      <p:ext uri="{BB962C8B-B14F-4D97-AF65-F5344CB8AC3E}">
        <p14:creationId xmlns:p14="http://schemas.microsoft.com/office/powerpoint/2010/main" val="1555090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 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он убит — и взят могилой,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тот певец, неведомый, но милый,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Добыча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ревности глухой,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Воспетый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 с такою чудной силой,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Сраженный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как и он, безжалостной рукой.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от мирных нег и дружбы простодушной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Вступил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в этот свет завистливый и душный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сердца вольного и пламенных страстей?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он руку дал клеветникам ничтожным,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поверил он словам и ласкам ложным,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 Он, с юных лет постигнувший людей?..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прежний сняв венок — они венец терновый,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Увитый лаврами, надели на него: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Но иглы тайные сурово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Язвили славное чело;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Отравлены его последние мгновенья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Коварным шёпотом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насмешливых невежд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умер он — с напрасной жаждой мщенья,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досадой тайною обманутых надежд.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Замолкли звуки чудных песен,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Не раздаваться им опять: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Приют певца угрюм и тесен,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устах его печать. —</a:t>
            </a:r>
          </a:p>
          <a:p>
            <a:pPr marL="0" indent="0">
              <a:buNone/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2" descr="http://i1.imageban.ru/out/2014/05/11/37f07d7b4b3b72f91d559fa8f058164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3539" y="2492896"/>
            <a:ext cx="1956377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blank-zayavki-na-avtokran.ru/wp-content/uploads/2015/09/03-09-2015-10-23-11-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0" y="188639"/>
            <a:ext cx="1874396" cy="216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7x7-journal.ru/public/images/%D0%9A%D0%B0%D0%B3%D0%B0%D0%BD%D1%86%D0%BE%D0%B2/%D0%BF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39" y="5079705"/>
            <a:ext cx="1936191" cy="177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716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  вы, надменные потомки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Известной подлостью прославленных отцов,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Пятою рабскою поправшие обломки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Игрою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счастия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обиженных родов!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Вы, жадною толпой стоящие у трона,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Свободы, Гения и Славы палачи!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Таитесь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под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сению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закона,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Пред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вами суд и правда — всё молчи!..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Но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и божий суд, наперсники разврата!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грозный суд: он ждет;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Он не доступен звону злата,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мысли и дела он знает наперед.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Тогда напрасно вы прибегнете к злословью: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Оно вам не поможет вновь,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вы не смоете всей вашей черной кровью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Поэта праведную кровь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(72 строки)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1827 год.  Бабушка привозит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внука в Москву, чтобы продолжить его образование.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628800"/>
            <a:ext cx="4968553" cy="51125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сентября 1828 Лермонтов зачисляется полупансионером в Московский университетский благородный пансион, одно из лучших учебных заведений России.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Получает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гуманитарное образование, которое пополняет самостоятельным чтением.</a:t>
            </a:r>
          </a:p>
        </p:txBody>
      </p:sp>
      <p:pic>
        <p:nvPicPr>
          <p:cNvPr id="3074" name="Picture 2" descr="https://upload.wikimedia.org/wikipedia/commons/thumb/a/a5/%D0%90%D1%80%D1%81%D0%B5%D0%BD%D1%8C%D0%B5%D0%B2%D0%B0_%D0%95._%D0%90.%2C_%D0%B1%D0%B0%D0%B1%D1%83%D1%88%D0%BA%D0%B0_%D0%9C.%D0%AE._%D0%9B%D0%B5%D1%80%D0%BC%D0%BE%D0%BD%D1%82%D0%BE%D0%B2%D0%B0.jpg/250px-%D0%90%D1%80%D1%81%D0%B5%D0%BD%D1%8C%D0%B5%D0%B2%D0%B0_%D0%95._%D0%90.%2C_%D0%B1%D0%B0%D0%B1%D1%83%D1%88%D0%BA%D0%B0_%D0%9C.%D0%AE._%D0%9B%D0%B5%D1%80%D0%BC%D0%BE%D0%BD%D1%82%D0%BE%D0%B2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1747460"/>
            <a:ext cx="3854514" cy="496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13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Поэзия – его призвание…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268760"/>
            <a:ext cx="4824536" cy="5688632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пансионе пишет стихи, очень рано осознав, что поэзия - его призвание. 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 годы испытывает влияние поэзии Байрона и пишет несколько "байронических поэм" ("Черкесы", "Кавказский пленник", "Корсар", "Преступник", "Олег", "Два брата"); 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1829 задумывает поэму "Демон", над которой будет работать почти до конца жизни. </a:t>
            </a:r>
          </a:p>
          <a:p>
            <a:endParaRPr lang="ru-RU" sz="2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http://www.maxblogs.ru/images/13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86620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1830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31-ые годы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вершинный этап юношеского творчества Лермонтова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работает необычайно интенсивно: за два года перепробовал практически все стихотворные жанры: элегия, романс, песня, посвящение, послание и т.д.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 напряжённо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всматривается в свою внутреннюю жизнь, пытаясь выразить словом невыразимые душевные движения. Он касается и общих вопросов бытия, и нравственной жизни личности.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Драма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"Странный человек" - своего рода фокус автобиографических мотивов его лирики этого периода. </a:t>
            </a:r>
          </a:p>
        </p:txBody>
      </p:sp>
    </p:spTree>
    <p:extLst>
      <p:ext uri="{BB962C8B-B14F-4D97-AF65-F5344CB8AC3E}">
        <p14:creationId xmlns:p14="http://schemas.microsoft.com/office/powerpoint/2010/main" val="10690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А. Ахматова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"Ему было подвластно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всё"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505" y="1628800"/>
            <a:ext cx="4932495" cy="50760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Он подражал в стихах Пушкину и Байрону и вдруг начал писать нечто такое, где он никому не подражал, зато всем уже целый век хочется подражать ему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Слово слушается его, как змея заклинателя: от почти площадной эпиграммы до молитвы.</a:t>
            </a:r>
          </a:p>
        </p:txBody>
      </p:sp>
      <p:pic>
        <p:nvPicPr>
          <p:cNvPr id="4098" name="Picture 2" descr="http://liosingsolta.science/pic-gorod-plus.tv/uploads/lermont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031993" cy="449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 А. Ахматова "Ему было подвластно всё"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0888" y="1484784"/>
            <a:ext cx="4895608" cy="53732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Слова, сказанные им 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влюблённости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не имеют себе равных ни в какой из поэзий мира.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Это так неожиданно, так просто и так бездонно: 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речи – значенье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Темно иль ничтожно,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Но им без волненья 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Внимать невозможно.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Если бы он написал только это стихотворение, он был бы уже великим поэтом.</a:t>
            </a:r>
          </a:p>
        </p:txBody>
      </p:sp>
      <p:pic>
        <p:nvPicPr>
          <p:cNvPr id="5122" name="Picture 2" descr="http://www.funlib.ru/cimg/2014/102213/01271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6" y="2060848"/>
            <a:ext cx="38804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94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 А. Ахматова "Ему было подвластно всё"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628800"/>
            <a:ext cx="5544616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уже не говорю о его прозе. Здесь он обогнал самого себя на сто лет и в каждой вещи разрушает миф о том, что проза – достояние лишь зрелого возраста.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даже то, что принято считать недоступным для больших лириков – театр,– ему было подвластно.</a:t>
            </a:r>
          </a:p>
        </p:txBody>
      </p:sp>
      <p:pic>
        <p:nvPicPr>
          <p:cNvPr id="6150" name="Picture 6" descr="http://cs625618.vk.me/v625618557/3b5d2/CX8LEGU_q0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8312"/>
            <a:ext cx="28479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74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 А. Ахматова "Ему было подвластно всё"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4752528" cy="5141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сих пор не только могила, но и место его гибели полны памяти 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нём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Кажется, что над Кавказом витает его дух, перекликаясь с духом другого великого поэта: </a:t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Здесь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Пушкина изгнанье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началось,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Лермонтова кончилось изгнанье...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1964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://www.etovidel.net/appended_files/big/4f27b62b546e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54591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2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1445</Words>
  <Application>Microsoft Office PowerPoint</Application>
  <PresentationFormat>Экран (4:3)</PresentationFormat>
  <Paragraphs>80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ТВОРЧЕСТВО  М. Ю. ЛЕРМОНТОВА</vt:lpstr>
      <vt:lpstr>Презентация PowerPoint</vt:lpstr>
      <vt:lpstr>1827 год.  Бабушка привозит внука в Москву, чтобы продолжить его образование.</vt:lpstr>
      <vt:lpstr>Поэзия – его призвание…</vt:lpstr>
      <vt:lpstr>1830 – 31-ые годы - вершинный этап юношеского творчества Лермонтова</vt:lpstr>
      <vt:lpstr>А. А. Ахматова "Ему было подвластно всё"</vt:lpstr>
      <vt:lpstr>А. А. Ахматова "Ему было подвластно всё"</vt:lpstr>
      <vt:lpstr>А. А. Ахматова "Ему было подвластно всё"</vt:lpstr>
      <vt:lpstr>А. А. Ахматова "Ему было подвластно всё"</vt:lpstr>
      <vt:lpstr> Ссылки на Кавказ</vt:lpstr>
      <vt:lpstr>Картины М. Ю. Лермонтова</vt:lpstr>
      <vt:lpstr>Картины М. Ю. Лермонтова</vt:lpstr>
      <vt:lpstr>Дуэль. Гибель М. Ю. Лермонтова</vt:lpstr>
      <vt:lpstr>Стихотворение  М. Ю. Лермонтова «Смерть поэта»</vt:lpstr>
      <vt:lpstr>Духовный Учитель…</vt:lpstr>
      <vt:lpstr>«Солнце русской поэзии закатилось»</vt:lpstr>
      <vt:lpstr>«И на устах его печать…».  </vt:lpstr>
      <vt:lpstr>«И на устах его печать…».  </vt:lpstr>
      <vt:lpstr>«Поэт в России – больше, чем поэт!»</vt:lpstr>
      <vt:lpstr>Жанр стихотворения</vt:lpstr>
      <vt:lpstr>Воззвание к революции</vt:lpstr>
      <vt:lpstr>Композиция стихотворения</vt:lpstr>
      <vt:lpstr>Тема, идея, проблематика</vt:lpstr>
      <vt:lpstr>Тема, идея, проблематика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 М. Ю. ЛЕРМОНТОВА</dc:title>
  <cp:lastModifiedBy>User</cp:lastModifiedBy>
  <cp:revision>25</cp:revision>
  <dcterms:modified xsi:type="dcterms:W3CDTF">2016-09-19T16:20:06Z</dcterms:modified>
</cp:coreProperties>
</file>