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2" r:id="rId5"/>
    <p:sldId id="271" r:id="rId6"/>
    <p:sldId id="259" r:id="rId7"/>
    <p:sldId id="265" r:id="rId8"/>
    <p:sldId id="266" r:id="rId9"/>
    <p:sldId id="274" r:id="rId10"/>
    <p:sldId id="264" r:id="rId11"/>
    <p:sldId id="267" r:id="rId12"/>
    <p:sldId id="268" r:id="rId13"/>
    <p:sldId id="261" r:id="rId14"/>
    <p:sldId id="269" r:id="rId15"/>
    <p:sldId id="270" r:id="rId16"/>
    <p:sldId id="273" r:id="rId17"/>
    <p:sldId id="272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2AB8C7-E87A-4057-8FCF-DE426EBEF76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5FDDB0-8928-41A8-8B88-029F3075F00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 исламского искусства</a:t>
          </a:r>
          <a:endParaRPr lang="ru-RU" sz="1400" b="1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124DD5-BF98-42C0-AF03-71C38195BA85}" type="parTrans" cxnId="{DF868F8D-CD5F-4387-99F8-B43B25224D4A}">
      <dgm:prSet/>
      <dgm:spPr/>
      <dgm:t>
        <a:bodyPr/>
        <a:lstStyle/>
        <a:p>
          <a:endParaRPr lang="ru-RU"/>
        </a:p>
      </dgm:t>
    </dgm:pt>
    <dgm:pt modelId="{B15ABA18-BAE2-403F-87A9-8E233B6E6DDA}" type="sibTrans" cxnId="{DF868F8D-CD5F-4387-99F8-B43B25224D4A}">
      <dgm:prSet/>
      <dgm:spPr/>
      <dgm:t>
        <a:bodyPr/>
        <a:lstStyle/>
        <a:p>
          <a:endParaRPr lang="ru-RU"/>
        </a:p>
      </dgm:t>
    </dgm:pt>
    <dgm:pt modelId="{8129CA89-C03D-4D23-8B71-198CB643A1F9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искусства иудаизма</a:t>
          </a:r>
          <a:endParaRPr lang="ru-RU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6CFE66-2D0D-432F-994D-8F22477C8D42}" type="parTrans" cxnId="{8EFD5DF3-CECF-4999-B98F-3F1EE0A70D3C}">
      <dgm:prSet/>
      <dgm:spPr/>
      <dgm:t>
        <a:bodyPr/>
        <a:lstStyle/>
        <a:p>
          <a:endParaRPr lang="ru-RU"/>
        </a:p>
      </dgm:t>
    </dgm:pt>
    <dgm:pt modelId="{2AA02AA2-C9C0-4D95-990E-139CDB16514F}" type="sibTrans" cxnId="{8EFD5DF3-CECF-4999-B98F-3F1EE0A70D3C}">
      <dgm:prSet/>
      <dgm:spPr/>
      <dgm:t>
        <a:bodyPr/>
        <a:lstStyle/>
        <a:p>
          <a:endParaRPr lang="ru-RU"/>
        </a:p>
      </dgm:t>
    </dgm:pt>
    <dgm:pt modelId="{D4B02DAE-E443-4D20-8970-B62310D1251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 христианской культуры</a:t>
          </a:r>
          <a:endParaRPr lang="ru-RU" sz="1400" b="1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65500D-60DE-4CE9-95CA-16146FCFB4DB}" type="parTrans" cxnId="{F98C26CE-678A-4EF3-B186-5525D6ABEDDF}">
      <dgm:prSet/>
      <dgm:spPr/>
      <dgm:t>
        <a:bodyPr/>
        <a:lstStyle/>
        <a:p>
          <a:endParaRPr lang="ru-RU"/>
        </a:p>
      </dgm:t>
    </dgm:pt>
    <dgm:pt modelId="{BFC83296-8BA5-4E42-B7EE-3278013DADCA}" type="sibTrans" cxnId="{F98C26CE-678A-4EF3-B186-5525D6ABEDDF}">
      <dgm:prSet/>
      <dgm:spPr/>
      <dgm:t>
        <a:bodyPr/>
        <a:lstStyle/>
        <a:p>
          <a:endParaRPr lang="ru-RU"/>
        </a:p>
      </dgm:t>
    </dgm:pt>
    <dgm:pt modelId="{D91AF028-4313-491B-9206-A10E62C3AE17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искусства буддизма</a:t>
          </a:r>
          <a:endParaRPr lang="ru-RU" sz="1600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2B2A0D-F133-460F-9085-9820B91E34B9}" type="parTrans" cxnId="{7BD5580B-0EA5-467D-AE40-3CB98F86E2F5}">
      <dgm:prSet/>
      <dgm:spPr/>
      <dgm:t>
        <a:bodyPr/>
        <a:lstStyle/>
        <a:p>
          <a:endParaRPr lang="ru-RU"/>
        </a:p>
      </dgm:t>
    </dgm:pt>
    <dgm:pt modelId="{D2B97AB1-3063-484F-A70E-B2AADCCEE4B9}" type="sibTrans" cxnId="{7BD5580B-0EA5-467D-AE40-3CB98F86E2F5}">
      <dgm:prSet/>
      <dgm:spPr/>
      <dgm:t>
        <a:bodyPr/>
        <a:lstStyle/>
        <a:p>
          <a:endParaRPr lang="ru-RU"/>
        </a:p>
      </dgm:t>
    </dgm:pt>
    <dgm:pt modelId="{52F80733-6E81-44B2-89B6-295F39C07B6D}" type="pres">
      <dgm:prSet presAssocID="{B62AB8C7-E87A-4057-8FCF-DE426EBEF76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395676-1D4F-4975-B420-19AC5E975D84}" type="pres">
      <dgm:prSet presAssocID="{345FDDB0-8928-41A8-8B88-029F3075F00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EF592-013B-417C-A97B-E9D1B47F72BF}" type="pres">
      <dgm:prSet presAssocID="{B15ABA18-BAE2-403F-87A9-8E233B6E6DD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B39F7A3-1622-4558-8C70-02023F412A03}" type="pres">
      <dgm:prSet presAssocID="{B15ABA18-BAE2-403F-87A9-8E233B6E6DDA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41B72E61-4CF5-4215-9D6F-2614E935E249}" type="pres">
      <dgm:prSet presAssocID="{8129CA89-C03D-4D23-8B71-198CB643A1F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8C5AA-D0D3-4F30-BCD7-9B25B943316C}" type="pres">
      <dgm:prSet presAssocID="{2AA02AA2-C9C0-4D95-990E-139CDB16514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A2882EA-4A96-4BE4-9545-ABE5C05D5678}" type="pres">
      <dgm:prSet presAssocID="{2AA02AA2-C9C0-4D95-990E-139CDB16514F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FD0E7737-9681-4639-B5CE-568C75FDCCE3}" type="pres">
      <dgm:prSet presAssocID="{D4B02DAE-E443-4D20-8970-B62310D1251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23D1D-64D2-48FE-B6EE-D5B36B50B5D1}" type="pres">
      <dgm:prSet presAssocID="{BFC83296-8BA5-4E42-B7EE-3278013DADCA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B26F0DE-0C7A-4945-B2A4-00A358B17CB2}" type="pres">
      <dgm:prSet presAssocID="{BFC83296-8BA5-4E42-B7EE-3278013DADC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9724905-782B-45E0-B988-B008435053F1}" type="pres">
      <dgm:prSet presAssocID="{D91AF028-4313-491B-9206-A10E62C3AE1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F2B2DD-E3B5-48EB-8A0E-4460A335E28A}" type="pres">
      <dgm:prSet presAssocID="{D2B97AB1-3063-484F-A70E-B2AADCCEE4B9}" presName="sibTrans" presStyleLbl="sibTrans2D1" presStyleIdx="3" presStyleCnt="4"/>
      <dgm:spPr/>
      <dgm:t>
        <a:bodyPr/>
        <a:lstStyle/>
        <a:p>
          <a:endParaRPr lang="ru-RU"/>
        </a:p>
      </dgm:t>
    </dgm:pt>
    <dgm:pt modelId="{C0E5DC84-76F2-4DE6-81D5-6C2CA27AA1DE}" type="pres">
      <dgm:prSet presAssocID="{D2B97AB1-3063-484F-A70E-B2AADCCEE4B9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8EFD5DF3-CECF-4999-B98F-3F1EE0A70D3C}" srcId="{B62AB8C7-E87A-4057-8FCF-DE426EBEF769}" destId="{8129CA89-C03D-4D23-8B71-198CB643A1F9}" srcOrd="1" destOrd="0" parTransId="{DC6CFE66-2D0D-432F-994D-8F22477C8D42}" sibTransId="{2AA02AA2-C9C0-4D95-990E-139CDB16514F}"/>
    <dgm:cxn modelId="{DF868F8D-CD5F-4387-99F8-B43B25224D4A}" srcId="{B62AB8C7-E87A-4057-8FCF-DE426EBEF769}" destId="{345FDDB0-8928-41A8-8B88-029F3075F00E}" srcOrd="0" destOrd="0" parTransId="{10124DD5-BF98-42C0-AF03-71C38195BA85}" sibTransId="{B15ABA18-BAE2-403F-87A9-8E233B6E6DDA}"/>
    <dgm:cxn modelId="{7BD5580B-0EA5-467D-AE40-3CB98F86E2F5}" srcId="{B62AB8C7-E87A-4057-8FCF-DE426EBEF769}" destId="{D91AF028-4313-491B-9206-A10E62C3AE17}" srcOrd="3" destOrd="0" parTransId="{C22B2A0D-F133-460F-9085-9820B91E34B9}" sibTransId="{D2B97AB1-3063-484F-A70E-B2AADCCEE4B9}"/>
    <dgm:cxn modelId="{92FD54C1-98F0-4B76-975C-3E637AB2ED5A}" type="presOf" srcId="{D2B97AB1-3063-484F-A70E-B2AADCCEE4B9}" destId="{C0E5DC84-76F2-4DE6-81D5-6C2CA27AA1DE}" srcOrd="1" destOrd="0" presId="urn:microsoft.com/office/officeart/2005/8/layout/cycle2"/>
    <dgm:cxn modelId="{69183739-7793-42A2-B306-523B74AAC6AB}" type="presOf" srcId="{2AA02AA2-C9C0-4D95-990E-139CDB16514F}" destId="{EBE8C5AA-D0D3-4F30-BCD7-9B25B943316C}" srcOrd="0" destOrd="0" presId="urn:microsoft.com/office/officeart/2005/8/layout/cycle2"/>
    <dgm:cxn modelId="{8DCDD50F-240C-421D-9FBB-4E6F29F4EB21}" type="presOf" srcId="{BFC83296-8BA5-4E42-B7EE-3278013DADCA}" destId="{6B26F0DE-0C7A-4945-B2A4-00A358B17CB2}" srcOrd="1" destOrd="0" presId="urn:microsoft.com/office/officeart/2005/8/layout/cycle2"/>
    <dgm:cxn modelId="{6E2F1A66-5717-4A42-987C-BC406A42E361}" type="presOf" srcId="{B15ABA18-BAE2-403F-87A9-8E233B6E6DDA}" destId="{7DAEF592-013B-417C-A97B-E9D1B47F72BF}" srcOrd="0" destOrd="0" presId="urn:microsoft.com/office/officeart/2005/8/layout/cycle2"/>
    <dgm:cxn modelId="{742C1C56-7E89-447E-A89F-46F06AE45F2C}" type="presOf" srcId="{B62AB8C7-E87A-4057-8FCF-DE426EBEF769}" destId="{52F80733-6E81-44B2-89B6-295F39C07B6D}" srcOrd="0" destOrd="0" presId="urn:microsoft.com/office/officeart/2005/8/layout/cycle2"/>
    <dgm:cxn modelId="{BEA85D2A-E8DD-4FAC-AB55-4F484D4F2232}" type="presOf" srcId="{D2B97AB1-3063-484F-A70E-B2AADCCEE4B9}" destId="{C2F2B2DD-E3B5-48EB-8A0E-4460A335E28A}" srcOrd="0" destOrd="0" presId="urn:microsoft.com/office/officeart/2005/8/layout/cycle2"/>
    <dgm:cxn modelId="{A403C1B0-842A-420E-BF4D-821A92722118}" type="presOf" srcId="{BFC83296-8BA5-4E42-B7EE-3278013DADCA}" destId="{49923D1D-64D2-48FE-B6EE-D5B36B50B5D1}" srcOrd="0" destOrd="0" presId="urn:microsoft.com/office/officeart/2005/8/layout/cycle2"/>
    <dgm:cxn modelId="{AC334324-81C0-47F8-9535-5A1BC50D0874}" type="presOf" srcId="{2AA02AA2-C9C0-4D95-990E-139CDB16514F}" destId="{DA2882EA-4A96-4BE4-9545-ABE5C05D5678}" srcOrd="1" destOrd="0" presId="urn:microsoft.com/office/officeart/2005/8/layout/cycle2"/>
    <dgm:cxn modelId="{8FD8105B-57AB-476C-A702-11528133F2C2}" type="presOf" srcId="{8129CA89-C03D-4D23-8B71-198CB643A1F9}" destId="{41B72E61-4CF5-4215-9D6F-2614E935E249}" srcOrd="0" destOrd="0" presId="urn:microsoft.com/office/officeart/2005/8/layout/cycle2"/>
    <dgm:cxn modelId="{7E979AC2-B58D-4DE1-83C1-DF9639C8A5DA}" type="presOf" srcId="{D4B02DAE-E443-4D20-8970-B62310D1251E}" destId="{FD0E7737-9681-4639-B5CE-568C75FDCCE3}" srcOrd="0" destOrd="0" presId="urn:microsoft.com/office/officeart/2005/8/layout/cycle2"/>
    <dgm:cxn modelId="{6EA74D48-A12B-4082-AF0F-BE66CFCA7923}" type="presOf" srcId="{345FDDB0-8928-41A8-8B88-029F3075F00E}" destId="{DA395676-1D4F-4975-B420-19AC5E975D84}" srcOrd="0" destOrd="0" presId="urn:microsoft.com/office/officeart/2005/8/layout/cycle2"/>
    <dgm:cxn modelId="{A4D0AFC7-561B-49BB-B5BA-D9DEDA1870CE}" type="presOf" srcId="{D91AF028-4313-491B-9206-A10E62C3AE17}" destId="{C9724905-782B-45E0-B988-B008435053F1}" srcOrd="0" destOrd="0" presId="urn:microsoft.com/office/officeart/2005/8/layout/cycle2"/>
    <dgm:cxn modelId="{F98C26CE-678A-4EF3-B186-5525D6ABEDDF}" srcId="{B62AB8C7-E87A-4057-8FCF-DE426EBEF769}" destId="{D4B02DAE-E443-4D20-8970-B62310D1251E}" srcOrd="2" destOrd="0" parTransId="{8565500D-60DE-4CE9-95CA-16146FCFB4DB}" sibTransId="{BFC83296-8BA5-4E42-B7EE-3278013DADCA}"/>
    <dgm:cxn modelId="{0C168581-D439-49FE-AEAA-2C8FD34827C6}" type="presOf" srcId="{B15ABA18-BAE2-403F-87A9-8E233B6E6DDA}" destId="{EB39F7A3-1622-4558-8C70-02023F412A03}" srcOrd="1" destOrd="0" presId="urn:microsoft.com/office/officeart/2005/8/layout/cycle2"/>
    <dgm:cxn modelId="{21F1C6B0-18B0-46BF-B6DF-139D8356D4B0}" type="presParOf" srcId="{52F80733-6E81-44B2-89B6-295F39C07B6D}" destId="{DA395676-1D4F-4975-B420-19AC5E975D84}" srcOrd="0" destOrd="0" presId="urn:microsoft.com/office/officeart/2005/8/layout/cycle2"/>
    <dgm:cxn modelId="{ABBA8C81-1B77-40E4-B3AF-92EE428A34BF}" type="presParOf" srcId="{52F80733-6E81-44B2-89B6-295F39C07B6D}" destId="{7DAEF592-013B-417C-A97B-E9D1B47F72BF}" srcOrd="1" destOrd="0" presId="urn:microsoft.com/office/officeart/2005/8/layout/cycle2"/>
    <dgm:cxn modelId="{E81A54C1-3EEB-460C-B42D-EC67CA096DC7}" type="presParOf" srcId="{7DAEF592-013B-417C-A97B-E9D1B47F72BF}" destId="{EB39F7A3-1622-4558-8C70-02023F412A03}" srcOrd="0" destOrd="0" presId="urn:microsoft.com/office/officeart/2005/8/layout/cycle2"/>
    <dgm:cxn modelId="{1818A4A3-6B45-46C7-94E1-C9DFBA941029}" type="presParOf" srcId="{52F80733-6E81-44B2-89B6-295F39C07B6D}" destId="{41B72E61-4CF5-4215-9D6F-2614E935E249}" srcOrd="2" destOrd="0" presId="urn:microsoft.com/office/officeart/2005/8/layout/cycle2"/>
    <dgm:cxn modelId="{B530B1CC-0C1D-4D74-B244-FA4DB804922D}" type="presParOf" srcId="{52F80733-6E81-44B2-89B6-295F39C07B6D}" destId="{EBE8C5AA-D0D3-4F30-BCD7-9B25B943316C}" srcOrd="3" destOrd="0" presId="urn:microsoft.com/office/officeart/2005/8/layout/cycle2"/>
    <dgm:cxn modelId="{9FE59E69-FBAC-4AD5-BC78-7A0D1AE5648A}" type="presParOf" srcId="{EBE8C5AA-D0D3-4F30-BCD7-9B25B943316C}" destId="{DA2882EA-4A96-4BE4-9545-ABE5C05D5678}" srcOrd="0" destOrd="0" presId="urn:microsoft.com/office/officeart/2005/8/layout/cycle2"/>
    <dgm:cxn modelId="{CED39658-17EF-438A-B24E-DC95B5626BB3}" type="presParOf" srcId="{52F80733-6E81-44B2-89B6-295F39C07B6D}" destId="{FD0E7737-9681-4639-B5CE-568C75FDCCE3}" srcOrd="4" destOrd="0" presId="urn:microsoft.com/office/officeart/2005/8/layout/cycle2"/>
    <dgm:cxn modelId="{7C67F987-3856-44BA-860F-5C143B1EAC18}" type="presParOf" srcId="{52F80733-6E81-44B2-89B6-295F39C07B6D}" destId="{49923D1D-64D2-48FE-B6EE-D5B36B50B5D1}" srcOrd="5" destOrd="0" presId="urn:microsoft.com/office/officeart/2005/8/layout/cycle2"/>
    <dgm:cxn modelId="{0CC48AF3-7815-4100-8050-083A64C4C9BC}" type="presParOf" srcId="{49923D1D-64D2-48FE-B6EE-D5B36B50B5D1}" destId="{6B26F0DE-0C7A-4945-B2A4-00A358B17CB2}" srcOrd="0" destOrd="0" presId="urn:microsoft.com/office/officeart/2005/8/layout/cycle2"/>
    <dgm:cxn modelId="{5DEB1922-7F46-4F39-8A50-BB45063636B5}" type="presParOf" srcId="{52F80733-6E81-44B2-89B6-295F39C07B6D}" destId="{C9724905-782B-45E0-B988-B008435053F1}" srcOrd="6" destOrd="0" presId="urn:microsoft.com/office/officeart/2005/8/layout/cycle2"/>
    <dgm:cxn modelId="{51A074ED-F6E2-4DD7-8FA9-0DCFC79D91D7}" type="presParOf" srcId="{52F80733-6E81-44B2-89B6-295F39C07B6D}" destId="{C2F2B2DD-E3B5-48EB-8A0E-4460A335E28A}" srcOrd="7" destOrd="0" presId="urn:microsoft.com/office/officeart/2005/8/layout/cycle2"/>
    <dgm:cxn modelId="{4C629DED-1CA4-4648-8DC6-C60C6733495F}" type="presParOf" srcId="{C2F2B2DD-E3B5-48EB-8A0E-4460A335E28A}" destId="{C0E5DC84-76F2-4DE6-81D5-6C2CA27AA1D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395676-1D4F-4975-B420-19AC5E975D84}">
      <dsp:nvSpPr>
        <dsp:cNvPr id="0" name=""/>
        <dsp:cNvSpPr/>
      </dsp:nvSpPr>
      <dsp:spPr>
        <a:xfrm>
          <a:off x="3383458" y="1012"/>
          <a:ext cx="1462682" cy="146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 исламского искусства</a:t>
          </a:r>
          <a:endParaRPr lang="ru-RU" sz="1400" b="1" kern="1200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83458" y="1012"/>
        <a:ext cx="1462682" cy="1462682"/>
      </dsp:txXfrm>
    </dsp:sp>
    <dsp:sp modelId="{7DAEF592-013B-417C-A97B-E9D1B47F72BF}">
      <dsp:nvSpPr>
        <dsp:cNvPr id="0" name=""/>
        <dsp:cNvSpPr/>
      </dsp:nvSpPr>
      <dsp:spPr>
        <a:xfrm rot="2700000">
          <a:off x="4689188" y="1254558"/>
          <a:ext cx="389287" cy="493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2700000">
        <a:off x="4689188" y="1254558"/>
        <a:ext cx="389287" cy="493655"/>
      </dsp:txXfrm>
    </dsp:sp>
    <dsp:sp modelId="{41B72E61-4CF5-4215-9D6F-2614E935E249}">
      <dsp:nvSpPr>
        <dsp:cNvPr id="0" name=""/>
        <dsp:cNvSpPr/>
      </dsp:nvSpPr>
      <dsp:spPr>
        <a:xfrm>
          <a:off x="4937104" y="1554658"/>
          <a:ext cx="1462682" cy="146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искусства иудаизма</a:t>
          </a:r>
          <a:endParaRPr lang="ru-RU" sz="1700" kern="1200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37104" y="1554658"/>
        <a:ext cx="1462682" cy="1462682"/>
      </dsp:txXfrm>
    </dsp:sp>
    <dsp:sp modelId="{EBE8C5AA-D0D3-4F30-BCD7-9B25B943316C}">
      <dsp:nvSpPr>
        <dsp:cNvPr id="0" name=""/>
        <dsp:cNvSpPr/>
      </dsp:nvSpPr>
      <dsp:spPr>
        <a:xfrm rot="8100000">
          <a:off x="4704769" y="2808204"/>
          <a:ext cx="389287" cy="493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8100000">
        <a:off x="4704769" y="2808204"/>
        <a:ext cx="389287" cy="493655"/>
      </dsp:txXfrm>
    </dsp:sp>
    <dsp:sp modelId="{FD0E7737-9681-4639-B5CE-568C75FDCCE3}">
      <dsp:nvSpPr>
        <dsp:cNvPr id="0" name=""/>
        <dsp:cNvSpPr/>
      </dsp:nvSpPr>
      <dsp:spPr>
        <a:xfrm>
          <a:off x="3383458" y="3108304"/>
          <a:ext cx="1462682" cy="146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 христианской культуры</a:t>
          </a:r>
          <a:endParaRPr lang="ru-RU" sz="1400" b="1" kern="1200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83458" y="3108304"/>
        <a:ext cx="1462682" cy="1462682"/>
      </dsp:txXfrm>
    </dsp:sp>
    <dsp:sp modelId="{49923D1D-64D2-48FE-B6EE-D5B36B50B5D1}">
      <dsp:nvSpPr>
        <dsp:cNvPr id="0" name=""/>
        <dsp:cNvSpPr/>
      </dsp:nvSpPr>
      <dsp:spPr>
        <a:xfrm rot="13500000">
          <a:off x="3151124" y="2823785"/>
          <a:ext cx="389287" cy="493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3500000">
        <a:off x="3151124" y="2823785"/>
        <a:ext cx="389287" cy="493655"/>
      </dsp:txXfrm>
    </dsp:sp>
    <dsp:sp modelId="{C9724905-782B-45E0-B988-B008435053F1}">
      <dsp:nvSpPr>
        <dsp:cNvPr id="0" name=""/>
        <dsp:cNvSpPr/>
      </dsp:nvSpPr>
      <dsp:spPr>
        <a:xfrm>
          <a:off x="1829812" y="1554658"/>
          <a:ext cx="1462682" cy="146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Знатоки искусства буддизма</a:t>
          </a:r>
          <a:endParaRPr lang="ru-RU" sz="1600" kern="1200" dirty="0">
            <a:solidFill>
              <a:schemeClr val="tx2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29812" y="1554658"/>
        <a:ext cx="1462682" cy="1462682"/>
      </dsp:txXfrm>
    </dsp:sp>
    <dsp:sp modelId="{C2F2B2DD-E3B5-48EB-8A0E-4460A335E28A}">
      <dsp:nvSpPr>
        <dsp:cNvPr id="0" name=""/>
        <dsp:cNvSpPr/>
      </dsp:nvSpPr>
      <dsp:spPr>
        <a:xfrm rot="18900000">
          <a:off x="3135543" y="1270140"/>
          <a:ext cx="389287" cy="493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8900000">
        <a:off x="3135543" y="1270140"/>
        <a:ext cx="389287" cy="493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2B733-261C-4CAC-98D8-6F0D8E015C1A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D4802-126A-4CB4-A721-54160CC8D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7386638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3525" y="3922713"/>
            <a:ext cx="7386638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F036A486-EF3C-4490-8A55-871CB655B5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38B4AC75-6A4E-4F8E-8A8E-F319916E81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3525" y="1598613"/>
            <a:ext cx="36163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263525" y="3922713"/>
            <a:ext cx="7386638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F50D6383-42F7-4CEA-A504-298A0A85A9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3525" y="1598613"/>
            <a:ext cx="36163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63525" y="3922713"/>
            <a:ext cx="36163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8128FB4D-77F7-4596-B50C-5228A5C49C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3525" y="1598613"/>
            <a:ext cx="36163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63525" y="3922713"/>
            <a:ext cx="36163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46A289AB-3F27-4208-8460-0809645BFE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ithology.ru/art/" TargetMode="External"/><Relationship Id="rId2" Type="http://schemas.openxmlformats.org/officeDocument/2006/relationships/hyperlink" Target="http://old.prosv.ru/umk/ork/info.aspx?ob_no=2036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81128"/>
            <a:ext cx="8305800" cy="136815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Подготовил учитель начальных классов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ГБОУ «Лицей 1574»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Фадеева Ольга Владимировна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305800" cy="2808312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Демонстрационные материалы  к проектной работе в 4 классе:</a:t>
            </a:r>
            <a:b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«Искусство в религиозной культуре».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smtClean="0">
                <a:solidFill>
                  <a:schemeClr val="accent3">
                    <a:lumMod val="75000"/>
                  </a:schemeClr>
                </a:solidFill>
              </a:rPr>
              <a:t>ОТЧЕТ  ЗНАТОКОВ  ИСЛАМА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65104"/>
            <a:ext cx="28575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4059936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2857500" cy="2066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219075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219075" y="548679"/>
            <a:ext cx="7477125" cy="1008113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  Искусство </a:t>
            </a:r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религиозной </a:t>
            </a:r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культуре </a:t>
            </a:r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ислама</a:t>
            </a:r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5445125"/>
            <a:ext cx="7386638" cy="10112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   Каллиграфия </a:t>
            </a:r>
            <a:r>
              <a:rPr lang="ru-RU" sz="2800" dirty="0"/>
              <a:t>– искусство чистописания.</a:t>
            </a:r>
          </a:p>
          <a:p>
            <a:pPr algn="r">
              <a:buFontTx/>
              <a:buNone/>
            </a:pP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5064" name="Picture 8" descr="shamail1_b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556792"/>
            <a:ext cx="4392612" cy="3816350"/>
          </a:xfrm>
          <a:noFill/>
          <a:ln/>
        </p:spPr>
      </p:pic>
      <p:pic>
        <p:nvPicPr>
          <p:cNvPr id="45067" name="Picture 11" descr="iskusstvo_kalligrafii-shamail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2060848"/>
            <a:ext cx="3097212" cy="25923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219075" y="227012"/>
            <a:ext cx="7477125" cy="1257771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Искусство </a:t>
            </a:r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религиозной </a:t>
            </a:r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культуре </a:t>
            </a:r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ислама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7386638" cy="17589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   Арабески </a:t>
            </a:r>
            <a:r>
              <a:rPr lang="ru-RU" sz="2800" dirty="0"/>
              <a:t>- </a:t>
            </a:r>
            <a:r>
              <a:rPr lang="ru-RU" sz="2400" dirty="0"/>
              <a:t>сложный орнамент из геометрических фигур и стилизованных листьев, цветов и т.п.</a:t>
            </a:r>
            <a:r>
              <a:rPr lang="ru-RU" sz="2800" dirty="0"/>
              <a:t> </a:t>
            </a:r>
          </a:p>
          <a:p>
            <a:pPr algn="r">
              <a:buFontTx/>
              <a:buNone/>
            </a:pPr>
            <a:endParaRPr lang="ru-RU" sz="2000" dirty="0"/>
          </a:p>
        </p:txBody>
      </p:sp>
      <p:pic>
        <p:nvPicPr>
          <p:cNvPr id="47112" name="Picture 8" descr="15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284538"/>
            <a:ext cx="4248150" cy="2832100"/>
          </a:xfrm>
          <a:noFill/>
          <a:ln/>
        </p:spPr>
      </p:pic>
      <p:pic>
        <p:nvPicPr>
          <p:cNvPr id="47113" name="Picture 9" descr="0_634d9_c5b2d491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4984"/>
            <a:ext cx="3213100" cy="2744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ОТЧЕТ ЗНАТОКОВ ИУДАИЗМА.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2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2828925" cy="18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292" y="1247421"/>
            <a:ext cx="2495550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02" y="3463244"/>
            <a:ext cx="2016224" cy="27725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463244"/>
            <a:ext cx="1692279" cy="2663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436" y="4149080"/>
            <a:ext cx="2495550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919969"/>
            <a:ext cx="2047875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606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084640" cy="1257772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Искусство в религиозной культуре иудаизма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556792"/>
            <a:ext cx="3616325" cy="4497387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dirty="0" err="1"/>
              <a:t>Мено́ра</a:t>
            </a:r>
            <a:r>
              <a:rPr lang="ru-RU" sz="2000" dirty="0"/>
              <a:t> («светильник») </a:t>
            </a:r>
          </a:p>
          <a:p>
            <a:pPr>
              <a:buFontTx/>
              <a:buNone/>
            </a:pPr>
            <a:r>
              <a:rPr lang="ru-RU" sz="2000" dirty="0"/>
              <a:t>золотой </a:t>
            </a:r>
            <a:r>
              <a:rPr lang="ru-RU" sz="2000" dirty="0" err="1"/>
              <a:t>семиствольный</a:t>
            </a:r>
            <a:endParaRPr lang="ru-RU" sz="2000" dirty="0"/>
          </a:p>
          <a:p>
            <a:pPr>
              <a:buFontTx/>
              <a:buNone/>
            </a:pPr>
            <a:r>
              <a:rPr lang="ru-RU" sz="2000" dirty="0"/>
              <a:t>светильник (</a:t>
            </a:r>
            <a:r>
              <a:rPr lang="ru-RU" sz="2000" dirty="0" err="1"/>
              <a:t>семисвечник</a:t>
            </a:r>
            <a:r>
              <a:rPr lang="ru-RU" sz="2000" dirty="0"/>
              <a:t>),</a:t>
            </a:r>
          </a:p>
          <a:p>
            <a:pPr>
              <a:buFontTx/>
              <a:buNone/>
            </a:pPr>
            <a:r>
              <a:rPr lang="ru-RU" sz="2000" dirty="0"/>
              <a:t>который, согласно Библии,</a:t>
            </a:r>
          </a:p>
          <a:p>
            <a:pPr>
              <a:buFontTx/>
              <a:buNone/>
            </a:pPr>
            <a:r>
              <a:rPr lang="ru-RU" sz="2000" dirty="0"/>
              <a:t>находился в Скинии</a:t>
            </a:r>
          </a:p>
          <a:p>
            <a:pPr>
              <a:buFontTx/>
              <a:buNone/>
            </a:pPr>
            <a:r>
              <a:rPr lang="ru-RU" sz="2000" dirty="0"/>
              <a:t>Собрания во время</a:t>
            </a:r>
          </a:p>
          <a:p>
            <a:pPr>
              <a:buFontTx/>
              <a:buNone/>
            </a:pPr>
            <a:r>
              <a:rPr lang="ru-RU" sz="2000" dirty="0"/>
              <a:t>скитания евреев по пустыне,</a:t>
            </a:r>
          </a:p>
          <a:p>
            <a:pPr>
              <a:buFontTx/>
              <a:buNone/>
            </a:pPr>
            <a:r>
              <a:rPr lang="ru-RU" sz="2000" dirty="0"/>
              <a:t>а затем и в Иерусалимском</a:t>
            </a:r>
          </a:p>
          <a:p>
            <a:pPr>
              <a:buFontTx/>
              <a:buNone/>
            </a:pPr>
            <a:r>
              <a:rPr lang="ru-RU" sz="2000" dirty="0"/>
              <a:t>храме, вплоть до</a:t>
            </a:r>
          </a:p>
          <a:p>
            <a:pPr>
              <a:buFontTx/>
              <a:buNone/>
            </a:pPr>
            <a:r>
              <a:rPr lang="ru-RU" sz="2000" dirty="0"/>
              <a:t>разрушения Второго Храма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9160" name="Picture 8" descr="576_B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016" y="1484784"/>
            <a:ext cx="2171700" cy="2171700"/>
          </a:xfrm>
          <a:noFill/>
          <a:ln/>
        </p:spPr>
      </p:pic>
      <p:pic>
        <p:nvPicPr>
          <p:cNvPr id="7" name="Содержимое 6" descr="менора.jp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4283968" y="3789040"/>
            <a:ext cx="3240360" cy="2448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219075" y="227012"/>
            <a:ext cx="7477125" cy="1329779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Искусство </a:t>
            </a:r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религиозной </a:t>
            </a:r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культуре </a:t>
            </a:r>
            <a:r>
              <a:rPr lang="ru-RU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иудаизма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032250" y="1772816"/>
            <a:ext cx="3617913" cy="4323184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dirty="0"/>
              <a:t>Корона Торы – </a:t>
            </a:r>
          </a:p>
          <a:p>
            <a:pPr>
              <a:buFontTx/>
              <a:buNone/>
            </a:pPr>
            <a:r>
              <a:rPr lang="ru-RU" sz="2800" dirty="0"/>
              <a:t>украшение на свитке</a:t>
            </a:r>
          </a:p>
          <a:p>
            <a:pPr>
              <a:buFontTx/>
              <a:buNone/>
            </a:pPr>
            <a:r>
              <a:rPr lang="ru-RU" sz="2800" dirty="0"/>
              <a:t>Торы в виде</a:t>
            </a:r>
          </a:p>
          <a:p>
            <a:pPr>
              <a:buFontTx/>
              <a:buNone/>
            </a:pPr>
            <a:r>
              <a:rPr lang="ru-RU" sz="2800" dirty="0"/>
              <a:t>позолоченной или</a:t>
            </a:r>
          </a:p>
          <a:p>
            <a:pPr>
              <a:buFontTx/>
              <a:buNone/>
            </a:pPr>
            <a:r>
              <a:rPr lang="ru-RU" sz="2800" dirty="0"/>
              <a:t>посеребренной короны</a:t>
            </a:r>
          </a:p>
          <a:p>
            <a:pPr>
              <a:buFontTx/>
              <a:buNone/>
            </a:pPr>
            <a:r>
              <a:rPr lang="ru-RU" sz="2800" dirty="0"/>
              <a:t>с гранатами и</a:t>
            </a:r>
          </a:p>
          <a:p>
            <a:pPr>
              <a:buFontTx/>
              <a:buNone/>
            </a:pPr>
            <a:r>
              <a:rPr lang="ru-RU" sz="2800" dirty="0"/>
              <a:t>колокольчиками. </a:t>
            </a:r>
          </a:p>
        </p:txBody>
      </p:sp>
      <p:pic>
        <p:nvPicPr>
          <p:cNvPr id="51209" name="Picture 9" descr="photo0009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1772816"/>
            <a:ext cx="3096344" cy="3888432"/>
          </a:xfrm>
          <a:noFill/>
          <a:ln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043608" y="1772815"/>
            <a:ext cx="2836242" cy="316835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инанога внутр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231900"/>
            <a:ext cx="6248400" cy="4165600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Наличие во внутреннем убранстве синагоги фресок и напольных мозаик.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457200"/>
            <a:ext cx="8079432" cy="667544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Искусство в религиозной культуре иудаизма.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849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Результаты  проектной   деятельности: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/>
              <a:t> - Знакомство большого количества учащихся  с новыми представлениями и понятиями, связанными с многообразием религиозных культур.</a:t>
            </a:r>
            <a:br>
              <a:rPr lang="ru-RU" sz="2200" dirty="0" smtClean="0"/>
            </a:br>
            <a:r>
              <a:rPr lang="ru-RU" sz="2200" dirty="0" smtClean="0"/>
              <a:t> - Расширение культурологических знаний учащихся.</a:t>
            </a:r>
            <a:br>
              <a:rPr lang="ru-RU" sz="2200" dirty="0" smtClean="0"/>
            </a:br>
            <a:r>
              <a:rPr lang="ru-RU" sz="2200" dirty="0" smtClean="0"/>
              <a:t> - Возможность поработать в малых группах по интересам, тем самым проявив свою творческую составляющую.</a:t>
            </a:r>
            <a:br>
              <a:rPr lang="ru-RU" sz="2200" dirty="0" smtClean="0"/>
            </a:br>
            <a:r>
              <a:rPr lang="ru-RU" sz="2200" dirty="0" smtClean="0"/>
              <a:t> - Вовлечение в деятельность даже самых неактивных участников путем выбора задания  по  интересам и возможностям.</a:t>
            </a:r>
            <a:br>
              <a:rPr lang="ru-RU" sz="2200" dirty="0" smtClean="0"/>
            </a:br>
            <a:r>
              <a:rPr lang="ru-RU" sz="2200" dirty="0" smtClean="0"/>
              <a:t> - Создание предпосылок для дальнейшего обогащения своих знаний по вопросам религиоведения.</a:t>
            </a:r>
            <a:br>
              <a:rPr lang="ru-RU" sz="2200" dirty="0" smtClean="0"/>
            </a:br>
            <a:r>
              <a:rPr lang="ru-RU" sz="2200" dirty="0" smtClean="0"/>
              <a:t> - Опосредованным итогом работы является создание толерантного отношения к представителям различных религиозных исповеданий. </a:t>
            </a:r>
            <a:br>
              <a:rPr lang="ru-RU" sz="2200" dirty="0" smtClean="0"/>
            </a:br>
            <a:r>
              <a:rPr lang="ru-RU" sz="2200" b="1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11216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800" dirty="0" smtClean="0"/>
              <a:t>Основы мировых религиозных культур, 4-5 класс. </a:t>
            </a:r>
            <a:r>
              <a:rPr lang="ru-RU" sz="3800" dirty="0" err="1" smtClean="0"/>
              <a:t>Беглов</a:t>
            </a:r>
            <a:r>
              <a:rPr lang="ru-RU" sz="3800" dirty="0" smtClean="0"/>
              <a:t> А.Л., Саплина Е.В., Токарева Е. С., </a:t>
            </a:r>
            <a:r>
              <a:rPr lang="ru-RU" sz="3800" dirty="0" err="1" smtClean="0"/>
              <a:t>Ярлыкапов</a:t>
            </a:r>
            <a:r>
              <a:rPr lang="ru-RU" sz="3800" dirty="0" smtClean="0"/>
              <a:t> А.А. // Учебное пособие. М., 2010.</a:t>
            </a:r>
          </a:p>
          <a:p>
            <a:pPr lvl="0"/>
            <a:r>
              <a:rPr lang="ru-RU" sz="3800" dirty="0" err="1" smtClean="0"/>
              <a:t>Карпушин</a:t>
            </a:r>
            <a:r>
              <a:rPr lang="ru-RU" sz="3800" dirty="0" smtClean="0"/>
              <a:t> И.И. Искусство и религия: Истоки и грани взаимодействия. [Текст]. – М.: Педагогика, 1991.</a:t>
            </a:r>
          </a:p>
          <a:p>
            <a:pPr lvl="0"/>
            <a:r>
              <a:rPr lang="ru-RU" sz="3800" dirty="0" err="1" smtClean="0"/>
              <a:t>Культурология</a:t>
            </a:r>
            <a:r>
              <a:rPr lang="ru-RU" sz="3800" dirty="0" smtClean="0"/>
              <a:t>. История мировой культуры [Текст]. / Под ред. А.Н. Марковой. – М.Научная литература, 2001.</a:t>
            </a:r>
          </a:p>
          <a:p>
            <a:pPr lvl="0"/>
            <a:r>
              <a:rPr lang="ru-RU" sz="3800" dirty="0" smtClean="0"/>
              <a:t>Митрохин Л. Н. Философские проблемы религиоведения [Текст]. — М., 2008.</a:t>
            </a:r>
          </a:p>
          <a:p>
            <a:pPr lvl="0"/>
            <a:r>
              <a:rPr lang="ru-RU" sz="3800" dirty="0" smtClean="0"/>
              <a:t>Пиотровский М. Б. О мусульманском искусстве [Текст]. — СПб., 2001.</a:t>
            </a:r>
          </a:p>
          <a:p>
            <a:pPr lvl="0"/>
            <a:r>
              <a:rPr lang="ru-RU" sz="3800" dirty="0" smtClean="0"/>
              <a:t>Трубецкой Е. Н. Три очерка о русской иконе [Текст]. — М., 1991. </a:t>
            </a:r>
          </a:p>
          <a:p>
            <a:pPr lvl="0"/>
            <a:r>
              <a:rPr lang="ru-RU" sz="3800" dirty="0" smtClean="0"/>
              <a:t>Религия в истории и культуре. [Текст] — М., 2000. </a:t>
            </a:r>
          </a:p>
          <a:p>
            <a:pPr lvl="0"/>
            <a:r>
              <a:rPr lang="ru-RU" sz="3800" dirty="0" smtClean="0"/>
              <a:t>Религия и искусство //  </a:t>
            </a:r>
            <a:r>
              <a:rPr lang="en-US" sz="3800" dirty="0" smtClean="0"/>
              <a:t>URL</a:t>
            </a:r>
            <a:r>
              <a:rPr lang="ru-RU" sz="3800" dirty="0" smtClean="0"/>
              <a:t>:  </a:t>
            </a:r>
            <a:r>
              <a:rPr lang="ru-RU" sz="3800" u="sng" dirty="0" smtClean="0">
                <a:hlinkClick r:id="rId2"/>
              </a:rPr>
              <a:t>http://old.prosv.ru/umk/ork/info.aspx?ob_no=20366</a:t>
            </a:r>
            <a:endParaRPr lang="ru-RU" sz="3800" dirty="0" smtClean="0"/>
          </a:p>
          <a:p>
            <a:pPr lvl="0"/>
            <a:r>
              <a:rPr lang="ru-RU" sz="3800" dirty="0" smtClean="0"/>
              <a:t>Х. В. Янсон, </a:t>
            </a:r>
            <a:r>
              <a:rPr lang="ru-RU" sz="3800" dirty="0" err="1" smtClean="0"/>
              <a:t>Энтони</a:t>
            </a:r>
            <a:r>
              <a:rPr lang="ru-RU" sz="3800" dirty="0" smtClean="0"/>
              <a:t> Ф. Янсон. Основы истории искусств. [Текст] – СПб., 1996.</a:t>
            </a:r>
          </a:p>
          <a:p>
            <a:pPr lvl="0"/>
            <a:r>
              <a:rPr lang="ru-RU" sz="3800" dirty="0" smtClean="0"/>
              <a:t>Искусство от древности до наших дней. / / </a:t>
            </a:r>
            <a:r>
              <a:rPr lang="en-US" sz="3800" dirty="0" smtClean="0"/>
              <a:t>URL</a:t>
            </a:r>
            <a:r>
              <a:rPr lang="ru-RU" sz="3800" dirty="0" smtClean="0"/>
              <a:t>:  </a:t>
            </a:r>
            <a:r>
              <a:rPr lang="ru-RU" sz="3800" u="sng" dirty="0" smtClean="0">
                <a:hlinkClick r:id="rId3"/>
              </a:rPr>
              <a:t>http://mithology.ru/art/</a:t>
            </a:r>
            <a:r>
              <a:rPr lang="ru-RU" sz="3800" dirty="0" smtClean="0"/>
              <a:t> </a:t>
            </a:r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рекомендуемой литературы.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Деление учащихся класса на группы знатоков религий (выбор групп по интересам).</a:t>
            </a:r>
          </a:p>
          <a:p>
            <a:r>
              <a:rPr lang="ru-RU" dirty="0" smtClean="0"/>
              <a:t>Сбор групп и распределение обязанностей внутри группы.</a:t>
            </a:r>
          </a:p>
          <a:p>
            <a:r>
              <a:rPr lang="ru-RU" dirty="0" smtClean="0"/>
              <a:t>Подготовительная работа (сбор материала, консультации внутри групп, систематизация собранной информации).</a:t>
            </a:r>
          </a:p>
          <a:p>
            <a:r>
              <a:rPr lang="ru-RU" dirty="0" smtClean="0"/>
              <a:t>Отчет знатоков на итоговом занятии.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Время работы над проектом </a:t>
            </a:r>
            <a:r>
              <a:rPr lang="ru-RU" smtClean="0">
                <a:solidFill>
                  <a:schemeClr val="bg2">
                    <a:lumMod val="75000"/>
                  </a:schemeClr>
                </a:solidFill>
              </a:rPr>
              <a:t>– 2- 3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недели.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работы.</a:t>
            </a:r>
            <a:endParaRPr lang="ru-RU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знатоков.</a:t>
            </a:r>
            <a:endParaRPr lang="ru-RU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ЗНАТОКОВ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БУДДИЗМА.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endParaRPr lang="ru-RU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idx="2"/>
          </p:nvPr>
        </p:nvSpPr>
        <p:spPr>
          <a:xfrm>
            <a:off x="467544" y="1916832"/>
            <a:ext cx="8298504" cy="341716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08912" cy="9361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Дацаны – отдельные факультеты буддийских монастырей.</a:t>
            </a:r>
            <a:endParaRPr lang="ru-RU" sz="2800" dirty="0"/>
          </a:p>
        </p:txBody>
      </p:sp>
      <p:pic>
        <p:nvPicPr>
          <p:cNvPr id="1027" name="Picture 3" descr="C:\Users\user\Desktop\даца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1944216" cy="1843211"/>
          </a:xfrm>
          <a:prstGeom prst="rect">
            <a:avLst/>
          </a:prstGeom>
          <a:noFill/>
        </p:spPr>
      </p:pic>
      <p:pic>
        <p:nvPicPr>
          <p:cNvPr id="1028" name="Picture 4" descr="C:\Users\user\Desktop\дацан 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132857"/>
            <a:ext cx="5171728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997432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 sz="quarter"/>
          </p:nvPr>
        </p:nvSpPr>
        <p:spPr>
          <a:noFill/>
          <a:ln/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Искусство </a:t>
            </a:r>
            <a:r>
              <a:rPr lang="ru-RU" sz="3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религиозной </a:t>
            </a:r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культуре    </a:t>
            </a:r>
            <a:r>
              <a:rPr lang="ru-RU" sz="3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буддизма</a:t>
            </a:r>
          </a:p>
        </p:txBody>
      </p:sp>
      <p:pic>
        <p:nvPicPr>
          <p:cNvPr id="53257" name="Picture 9" descr="img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484784"/>
            <a:ext cx="2895600" cy="2171700"/>
          </a:xfrm>
          <a:noFill/>
          <a:ln/>
        </p:spPr>
      </p:pic>
      <p:pic>
        <p:nvPicPr>
          <p:cNvPr id="53258" name="Picture 10" descr="49040495_00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1484784"/>
            <a:ext cx="2208213" cy="2016224"/>
          </a:xfrm>
          <a:noFill/>
          <a:ln/>
        </p:spPr>
      </p:pic>
      <p:pic>
        <p:nvPicPr>
          <p:cNvPr id="53259" name="Picture 11" descr="tibetskie-mandaly-vselennaja-iz-peska_917_s__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064" y="4653136"/>
            <a:ext cx="2192338" cy="1768624"/>
          </a:xfrm>
          <a:noFill/>
          <a:ln/>
        </p:spPr>
      </p:pic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0" y="3716338"/>
            <a:ext cx="4266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mtClean="0"/>
              <a:t>        Скульптуры </a:t>
            </a:r>
            <a:r>
              <a:rPr lang="ru-RU"/>
              <a:t>и изображения Будды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4859338" y="3644900"/>
            <a:ext cx="269900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err="1" smtClean="0"/>
              <a:t>Мандала</a:t>
            </a:r>
            <a:r>
              <a:rPr lang="ru-RU" dirty="0" smtClean="0"/>
              <a:t>- </a:t>
            </a:r>
            <a:endParaRPr lang="ru-RU" dirty="0"/>
          </a:p>
          <a:p>
            <a:r>
              <a:rPr lang="ru-RU" dirty="0"/>
              <a:t>символический вид </a:t>
            </a:r>
          </a:p>
          <a:p>
            <a:r>
              <a:rPr lang="ru-RU" dirty="0"/>
              <a:t>буддийской Вселенной</a:t>
            </a: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3635896" y="4869160"/>
            <a:ext cx="12028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1" name="Содержимое 10" descr="будда 2.JPG"/>
          <p:cNvPicPr>
            <a:picLocks noGrp="1" noChangeAspect="1"/>
          </p:cNvPicPr>
          <p:nvPr>
            <p:ph sz="quarter" idx="3"/>
          </p:nvPr>
        </p:nvPicPr>
        <p:blipFill>
          <a:blip r:embed="rId5" cstate="print"/>
          <a:stretch>
            <a:fillRect/>
          </a:stretch>
        </p:blipFill>
        <p:spPr>
          <a:xfrm>
            <a:off x="1115616" y="4149080"/>
            <a:ext cx="2448272" cy="2173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5246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ОТЧЕТ   ЗНАТОКОВ   ХРИСТИАНСКОГО ИСКУССТВА  (НА  ПРИМЕРЕ ПРАВОСЛАВИЯ).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4" descr="икона Божьей Матер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564904"/>
            <a:ext cx="2808312" cy="2955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К216А-1\Documents\рк1 Мишакова Г.И., Бирюкова Н.А\Иллюстрации\36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348880"/>
            <a:ext cx="2321169" cy="3165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332655"/>
            <a:ext cx="7477125" cy="10373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   Искусство </a:t>
            </a:r>
            <a:r>
              <a:rPr lang="ru-RU" sz="3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 </a:t>
            </a:r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религиозной </a:t>
            </a:r>
            <a:r>
              <a:rPr lang="ru-RU" sz="3600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культуре </a:t>
            </a:r>
            <a:r>
              <a:rPr lang="ru-RU" sz="3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православия</a:t>
            </a:r>
            <a:endParaRPr lang="ru-RU" sz="3600" b="1" i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7386638" cy="16557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/>
              <a:t>    Икона </a:t>
            </a:r>
            <a:r>
              <a:rPr lang="ru-RU" sz="2000" dirty="0"/>
              <a:t>( от греческого слова «образ», «изображение») –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i="1" dirty="0" smtClean="0"/>
              <a:t>     предмет </a:t>
            </a:r>
            <a:r>
              <a:rPr lang="ru-RU" sz="2400" i="1" dirty="0"/>
              <a:t>поклонения - живописное изображение </a:t>
            </a:r>
            <a:r>
              <a:rPr lang="ru-RU" sz="2400" i="1" dirty="0" smtClean="0"/>
              <a:t> Бога</a:t>
            </a:r>
            <a:r>
              <a:rPr lang="ru-RU" sz="2400" i="1" dirty="0"/>
              <a:t>, святого или </a:t>
            </a:r>
            <a:r>
              <a:rPr lang="ru-RU" sz="2400" i="1" dirty="0" smtClean="0"/>
              <a:t>святых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7895" name="AutoShape 7" descr="5440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7897" name="AutoShape 9" descr="544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7899" name="AutoShape 11" descr="544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7901" name="Picture 13" descr="544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2780928"/>
            <a:ext cx="2803525" cy="3168650"/>
          </a:xfrm>
          <a:noFill/>
          <a:ln/>
        </p:spPr>
      </p:pic>
      <p:pic>
        <p:nvPicPr>
          <p:cNvPr id="37903" name="Picture 15" descr="ib23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780928"/>
            <a:ext cx="2224567" cy="3168352"/>
          </a:xfrm>
          <a:prstGeom prst="rect">
            <a:avLst/>
          </a:prstGeom>
          <a:noFill/>
        </p:spPr>
      </p:pic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468313" y="5949280"/>
            <a:ext cx="33115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Икона</a:t>
            </a:r>
          </a:p>
          <a:p>
            <a:pPr algn="ctr"/>
            <a:r>
              <a:rPr lang="ru-RU" dirty="0"/>
              <a:t>Казанской Божьей Матери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6300191" y="3429000"/>
            <a:ext cx="18002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Икона</a:t>
            </a:r>
          </a:p>
          <a:p>
            <a:pPr algn="ctr"/>
            <a:r>
              <a:rPr lang="ru-RU" dirty="0"/>
              <a:t>Владимирской</a:t>
            </a:r>
          </a:p>
          <a:p>
            <a:pPr algn="ctr"/>
            <a:r>
              <a:rPr lang="ru-RU" dirty="0"/>
              <a:t>Божьей Матери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72816"/>
            <a:ext cx="3616325" cy="4464497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 smtClean="0"/>
              <a:t>   ФРЕСКА</a:t>
            </a:r>
            <a:r>
              <a:rPr lang="ru-RU" sz="2800" dirty="0"/>
              <a:t> </a:t>
            </a:r>
            <a:r>
              <a:rPr lang="ru-RU" sz="2000" dirty="0"/>
              <a:t>(стенопись) </a:t>
            </a:r>
            <a:r>
              <a:rPr lang="ru-RU" sz="2000" dirty="0" smtClean="0"/>
              <a:t>-</a:t>
            </a:r>
            <a:r>
              <a:rPr lang="ru-RU" sz="2400" dirty="0" smtClean="0"/>
              <a:t>способ </a:t>
            </a:r>
            <a:r>
              <a:rPr lang="ru-RU" sz="2400" dirty="0"/>
              <a:t>живописи по сырой, особой штукатурке.</a:t>
            </a:r>
            <a:r>
              <a:rPr lang="ru-RU" sz="2800" dirty="0"/>
              <a:t> </a:t>
            </a:r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title"/>
          </p:nvPr>
        </p:nvSpPr>
        <p:spPr>
          <a:xfrm>
            <a:off x="219075" y="227012"/>
            <a:ext cx="7477125" cy="1401787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   Искусство в религиозной        культуре  православия</a:t>
            </a:r>
            <a:endParaRPr lang="ru-RU" b="1" i="1" dirty="0"/>
          </a:p>
        </p:txBody>
      </p:sp>
      <p:pic>
        <p:nvPicPr>
          <p:cNvPr id="41997" name="Picture 13" descr="77bd5fee65d3ec3253a0c96d24e_prev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960" y="1772816"/>
            <a:ext cx="3600450" cy="2698750"/>
          </a:xfrm>
          <a:noFill/>
          <a:ln/>
        </p:spPr>
      </p:pic>
      <p:pic>
        <p:nvPicPr>
          <p:cNvPr id="41998" name="Picture 14" descr="0_45111_c5d7f75b_X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560" y="3501008"/>
            <a:ext cx="3555256" cy="270892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Деревянное храмовое зодчество 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9" descr="храм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6" y="2348880"/>
            <a:ext cx="3240360" cy="3913187"/>
          </a:xfrm>
        </p:spPr>
      </p:pic>
      <p:pic>
        <p:nvPicPr>
          <p:cNvPr id="11" name="Содержимое 10" descr="храм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348880"/>
            <a:ext cx="4188396" cy="38884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в религиозной культуре православия.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Каменное храмовое зодчество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158</TotalTime>
  <Words>364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Демонстрационные материалы  к проектной работе в 4 классе: «Искусство в религиозной культуре».</vt:lpstr>
      <vt:lpstr>Этапы работы.</vt:lpstr>
      <vt:lpstr>Группы знатоков.</vt:lpstr>
      <vt:lpstr>Дацаны – отдельные факультеты буддийских монастырей.</vt:lpstr>
      <vt:lpstr>     Искусство в религиозной культуре    буддизма</vt:lpstr>
      <vt:lpstr>ОТЧЕТ   ЗНАТОКОВ   ХРИСТИАНСКОГО ИСКУССТВА  (НА  ПРИМЕРЕ ПРАВОСЛАВИЯ).</vt:lpstr>
      <vt:lpstr>        Искусство в религиозной культуре  православия</vt:lpstr>
      <vt:lpstr>     Искусство в религиозной        культуре  православия</vt:lpstr>
      <vt:lpstr>Искусство в религиозной культуре православия.</vt:lpstr>
      <vt:lpstr>ОТЧЕТ  ЗНАТОКОВ  ИСЛАМА.</vt:lpstr>
      <vt:lpstr>          Искусство в религиозной        культуре ислама</vt:lpstr>
      <vt:lpstr>       Искусство в религиозной    культуре ислама</vt:lpstr>
      <vt:lpstr>Слайд 13</vt:lpstr>
      <vt:lpstr>Искусство в религиозной культуре иудаизма</vt:lpstr>
      <vt:lpstr>       Искусство в религиозной  культуре иудаизма</vt:lpstr>
      <vt:lpstr>Искусство в религиозной культуре иудаизма.</vt:lpstr>
      <vt:lpstr>Результаты  проектной   деятельности:  - Знакомство большого количества учащихся  с новыми представлениями и понятиями, связанными с многообразием религиозных культур.  - Расширение культурологических знаний учащихся.  - Возможность поработать в малых группах по интересам, тем самым проявив свою творческую составляющую.  - Вовлечение в деятельность даже самых неактивных участников путем выбора задания  по  интересам и возможностям.  - Создание предпосылок для дальнейшего обогащения своих знаний по вопросам религиоведения.  - Опосредованным итогом работы является создание толерантного отношения к представителям различных религиозных исповеданий.    </vt:lpstr>
      <vt:lpstr>Список рекомендуемой литературы.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в религиозной культуре. Презентация к учебному занятию в  4 классе.</dc:title>
  <dc:creator>user</dc:creator>
  <cp:lastModifiedBy>user</cp:lastModifiedBy>
  <cp:revision>47</cp:revision>
  <dcterms:created xsi:type="dcterms:W3CDTF">2016-03-03T16:08:51Z</dcterms:created>
  <dcterms:modified xsi:type="dcterms:W3CDTF">2016-05-18T17:38:34Z</dcterms:modified>
</cp:coreProperties>
</file>