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7" r:id="rId2"/>
    <p:sldId id="256" r:id="rId3"/>
    <p:sldId id="257" r:id="rId4"/>
    <p:sldId id="258" r:id="rId5"/>
    <p:sldId id="259" r:id="rId6"/>
    <p:sldId id="271" r:id="rId7"/>
    <p:sldId id="268" r:id="rId8"/>
    <p:sldId id="277" r:id="rId9"/>
    <p:sldId id="266" r:id="rId10"/>
    <p:sldId id="261" r:id="rId11"/>
    <p:sldId id="260" r:id="rId12"/>
    <p:sldId id="264" r:id="rId13"/>
    <p:sldId id="262" r:id="rId14"/>
    <p:sldId id="263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4" autoAdjust="0"/>
    <p:restoredTop sz="94660"/>
  </p:normalViewPr>
  <p:slideViewPr>
    <p:cSldViewPr>
      <p:cViewPr varScale="1">
        <p:scale>
          <a:sx n="84" d="100"/>
          <a:sy n="84" d="100"/>
        </p:scale>
        <p:origin x="-114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F5F3FE76-2AC0-4A8D-94E8-B6EB26F4F4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1815D9-27C4-4192-90FA-A8B6EBBDDC6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8EBB09-9F34-4908-89AD-A8ECDE045F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27875547-4763-4FF2-B992-E853593653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F05D4C-27D2-44B5-8234-84098C3B6F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9B2C0A-4B70-4625-B58F-5DF8C8F632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E179F628-2FC0-4E88-9083-28EE472439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615BD1-F3EC-43E5-866D-44192C8E19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C39249-88FD-456E-9791-8BAA3D7748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F32FA0-1E0F-4994-9607-BC470B3F9C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E1197-5947-4A74-89DD-1E5E84165B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10AF00E-9EFD-4D9B-AEE4-134852BED27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dic.academic.ru/dic.nsf/ruwiki/30759" TargetMode="External"/><Relationship Id="rId2" Type="http://schemas.openxmlformats.org/officeDocument/2006/relationships/hyperlink" Target="http://dic.academic.ru/dic.nsf/ruwiki/30761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../&#1082;&#1072;&#1088;&#1090;&#1080;&#1085;&#1082;&#1080;/&#1083;&#1080;&#1090;&#1077;&#1088;&#1072;&#1090;&#1091;&#1088;&#1072;/&#1057;&#1077;&#1088;&#1075;&#1080;&#1081;%20&#1056;&#1072;&#1076;&#1086;&#1085;&#1077;&#1078;&#1089;&#1082;&#1080;&#1081;/&#1042;&#1080;&#1076;&#1077;&#1085;&#1080;&#1077;%20&#1086;&#1090;&#1088;&#1086;&#1082;&#1091;%20&#1042;&#1072;&#1088;&#1092;&#1072;&#1083;&#1086;&#1084;&#1077;&#1102;%20-&#1053;&#1077;&#1089;&#1090;&#1077;&#1088;&#1086;&#1074;%20-%201890.jpg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491288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80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Толковый словарик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84213" y="2924175"/>
            <a:ext cx="7775575" cy="2625725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400" smtClean="0">
                <a:solidFill>
                  <a:srgbClr val="0033CC"/>
                </a:solidFill>
              </a:rPr>
              <a:t>Угодник</a:t>
            </a:r>
            <a:r>
              <a:rPr lang="ru-RU" smtClean="0"/>
              <a:t> </a:t>
            </a:r>
            <a:r>
              <a:rPr lang="ru-RU" sz="2400" smtClean="0"/>
              <a:t>– лицо, возведённое в ранг </a:t>
            </a:r>
            <a:r>
              <a:rPr lang="en-US" sz="2400" smtClean="0"/>
              <a:t>“</a:t>
            </a:r>
            <a:r>
              <a:rPr lang="ru-RU" sz="2400" smtClean="0"/>
              <a:t>святых</a:t>
            </a:r>
            <a:r>
              <a:rPr lang="en-US" sz="2400" smtClean="0"/>
              <a:t>”</a:t>
            </a:r>
            <a:r>
              <a:rPr lang="ru-RU" sz="2400" smtClean="0"/>
              <a:t> за совершённые при жизни </a:t>
            </a:r>
            <a:r>
              <a:rPr lang="en-US" sz="2400" smtClean="0"/>
              <a:t>“</a:t>
            </a:r>
            <a:r>
              <a:rPr lang="ru-RU" sz="2400" smtClean="0"/>
              <a:t>особо угодных богу</a:t>
            </a:r>
            <a:r>
              <a:rPr lang="en-US" sz="2400" smtClean="0"/>
              <a:t>” </a:t>
            </a:r>
            <a:r>
              <a:rPr lang="ru-RU" sz="2400" smtClean="0"/>
              <a:t>дел.</a:t>
            </a:r>
          </a:p>
          <a:p>
            <a:pPr eaLnBrk="1" hangingPunct="1"/>
            <a:r>
              <a:rPr lang="ru-RU" sz="2400" smtClean="0">
                <a:solidFill>
                  <a:srgbClr val="0000CC"/>
                </a:solidFill>
              </a:rPr>
              <a:t>Добродетель</a:t>
            </a:r>
            <a:r>
              <a:rPr lang="ru-RU" sz="2400" smtClean="0">
                <a:solidFill>
                  <a:schemeClr val="accent2"/>
                </a:solidFill>
              </a:rPr>
              <a:t> </a:t>
            </a:r>
            <a:r>
              <a:rPr lang="ru-RU" sz="2400" smtClean="0"/>
              <a:t>– положительное нравственное качество, высокая нравственность.</a:t>
            </a:r>
          </a:p>
          <a:p>
            <a:pPr eaLnBrk="1" hangingPunct="1"/>
            <a:r>
              <a:rPr lang="ru-RU" sz="2400" smtClean="0">
                <a:solidFill>
                  <a:srgbClr val="0000CC"/>
                </a:solidFill>
              </a:rPr>
              <a:t>Обет </a:t>
            </a:r>
            <a:r>
              <a:rPr lang="ru-RU" sz="2400" smtClean="0"/>
              <a:t>– торжественное обещание, обязательство.</a:t>
            </a:r>
          </a:p>
          <a:p>
            <a:pPr eaLnBrk="1" hangingPunct="1"/>
            <a:r>
              <a:rPr lang="ru-RU" sz="2400" smtClean="0">
                <a:solidFill>
                  <a:srgbClr val="0000CC"/>
                </a:solidFill>
              </a:rPr>
              <a:t>Отрок</a:t>
            </a:r>
            <a:r>
              <a:rPr lang="ru-RU" sz="2400" smtClean="0"/>
              <a:t> – мальчик-подросток.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250825" y="1484313"/>
            <a:ext cx="6985000" cy="1368425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400" b="1" smtClean="0">
                <a:solidFill>
                  <a:srgbClr val="0033CC"/>
                </a:solidFill>
              </a:rPr>
              <a:t>Житие </a:t>
            </a:r>
            <a:r>
              <a:rPr lang="ru-RU" sz="2400" smtClean="0"/>
              <a:t>– описание жизни святого. Обычно пишется уже после его смерти близко знавшим его человеком, свидетелем чудес.</a:t>
            </a:r>
            <a:endParaRPr lang="ru-RU" smtClean="0"/>
          </a:p>
        </p:txBody>
      </p:sp>
      <p:pic>
        <p:nvPicPr>
          <p:cNvPr id="3077" name="Picture 4" descr="10004095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82807">
            <a:off x="7092950" y="260350"/>
            <a:ext cx="175895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xfrm>
            <a:off x="1692275" y="5661025"/>
            <a:ext cx="6264275" cy="1196975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smtClean="0"/>
              <a:t>“</a:t>
            </a:r>
            <a:r>
              <a:rPr lang="ru-RU" sz="2800" smtClean="0"/>
              <a:t>Труды Преподобного Сергия</a:t>
            </a:r>
            <a:r>
              <a:rPr lang="en-US" sz="2800" smtClean="0"/>
              <a:t>”</a:t>
            </a:r>
            <a:r>
              <a:rPr lang="ru-RU" sz="2800" smtClean="0"/>
              <a:t> </a:t>
            </a:r>
            <a:br>
              <a:rPr lang="ru-RU" sz="2800" smtClean="0"/>
            </a:br>
            <a:r>
              <a:rPr lang="ru-RU" sz="2400" i="1" smtClean="0"/>
              <a:t>Михаил Нестеров</a:t>
            </a:r>
          </a:p>
        </p:txBody>
      </p:sp>
      <p:sp>
        <p:nvSpPr>
          <p:cNvPr id="11267" name="Rectangle 7"/>
          <p:cNvSpPr>
            <a:spLocks noChangeArrowheads="1"/>
          </p:cNvSpPr>
          <p:nvPr/>
        </p:nvSpPr>
        <p:spPr bwMode="auto">
          <a:xfrm>
            <a:off x="5364163" y="293688"/>
            <a:ext cx="3671887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/>
              <a:t>Сергий отличался редким трудолюбием. Своими руками он построил несколько келий, носил воду, рубил дрова, выпекал хлеб, шил одежду, готовил пищу для братии и смиренно выполнял другие работы. Тяжелый труд Преподобный Сергий соединил с молитвой, бдением и постом. </a:t>
            </a:r>
          </a:p>
        </p:txBody>
      </p:sp>
      <p:pic>
        <p:nvPicPr>
          <p:cNvPr id="11268" name="Picture 8" descr="imgB"/>
          <p:cNvPicPr>
            <a:picLocks noChangeAspect="1" noChangeArrowheads="1"/>
          </p:cNvPicPr>
          <p:nvPr/>
        </p:nvPicPr>
        <p:blipFill>
          <a:blip r:embed="rId3" cstate="print">
            <a:lum bright="12000" contrast="6000"/>
          </a:blip>
          <a:srcRect/>
          <a:stretch>
            <a:fillRect/>
          </a:stretch>
        </p:blipFill>
        <p:spPr bwMode="auto">
          <a:xfrm>
            <a:off x="250825" y="404813"/>
            <a:ext cx="4989513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8893175" cy="18002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400" smtClean="0"/>
              <a:t>Сергий «тихими и кроткими словами» мог действовать на самые загрубелые и ожесточённые сердца; очень часто примирял враждующих между собой князей, уговаривая их подчиняться великому князю московскому.</a:t>
            </a:r>
          </a:p>
        </p:txBody>
      </p:sp>
      <p:sp>
        <p:nvSpPr>
          <p:cNvPr id="12291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5006975" y="5013325"/>
            <a:ext cx="4137025" cy="1489075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smtClean="0"/>
              <a:t>“</a:t>
            </a:r>
            <a:r>
              <a:rPr lang="ru-RU" sz="2800" smtClean="0"/>
              <a:t>Преподобный Сергий Радонежский</a:t>
            </a:r>
            <a:r>
              <a:rPr lang="en-US" sz="2800" smtClean="0"/>
              <a:t>”</a:t>
            </a:r>
            <a:r>
              <a:rPr lang="ru-RU" sz="2800" smtClean="0"/>
              <a:t> </a:t>
            </a:r>
          </a:p>
          <a:p>
            <a:pPr eaLnBrk="1" hangingPunct="1"/>
            <a:r>
              <a:rPr lang="ru-RU" sz="2400" i="1" smtClean="0"/>
              <a:t>Михаил Нестеров</a:t>
            </a:r>
          </a:p>
        </p:txBody>
      </p:sp>
      <p:pic>
        <p:nvPicPr>
          <p:cNvPr id="12292" name="Picture 7" descr="005280023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 bwMode="auto">
          <a:xfrm>
            <a:off x="323850" y="1773238"/>
            <a:ext cx="4806950" cy="482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5292725" y="908050"/>
            <a:ext cx="3851275" cy="48244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400" smtClean="0"/>
              <a:t>По версии жития, отправляясь на Куликовскую битву с Мамаем, князь Дмитрий поехал к Сергию, чтобы помолиться с ним и получить от него благословение. </a:t>
            </a:r>
            <a:br>
              <a:rPr lang="ru-RU" sz="2400" smtClean="0"/>
            </a:br>
            <a:r>
              <a:rPr lang="ru-RU" sz="2400" smtClean="0"/>
              <a:t>Сергий предрёк ему победу и спасение от смерти и отпустил в поход двух своих иноков, </a:t>
            </a:r>
            <a:r>
              <a:rPr lang="ru-RU" sz="2400" smtClean="0">
                <a:hlinkClick r:id="rId2" tooltip="Александр Пересвет"/>
              </a:rPr>
              <a:t>Пересвета</a:t>
            </a:r>
            <a:r>
              <a:rPr lang="ru-RU" sz="2400" smtClean="0"/>
              <a:t> и </a:t>
            </a:r>
            <a:r>
              <a:rPr lang="ru-RU" sz="2400" smtClean="0">
                <a:hlinkClick r:id="rId3" tooltip="Родион Ослябя"/>
              </a:rPr>
              <a:t>Ослябю</a:t>
            </a:r>
            <a:r>
              <a:rPr lang="ru-RU" sz="2400" smtClean="0"/>
              <a:t>.</a:t>
            </a:r>
            <a:r>
              <a:rPr lang="ru-RU" sz="4000" smtClean="0"/>
              <a:t> </a:t>
            </a:r>
          </a:p>
        </p:txBody>
      </p:sp>
      <p:pic>
        <p:nvPicPr>
          <p:cNvPr id="13315" name="Picture 6" descr="sergy6"/>
          <p:cNvPicPr>
            <a:picLocks noChangeAspect="1" noChangeArrowheads="1"/>
          </p:cNvPicPr>
          <p:nvPr/>
        </p:nvPicPr>
        <p:blipFill>
          <a:blip r:embed="rId4" cstate="print">
            <a:lum bright="6000" contrast="6000"/>
          </a:blip>
          <a:srcRect/>
          <a:stretch>
            <a:fillRect/>
          </a:stretch>
        </p:blipFill>
        <p:spPr bwMode="auto">
          <a:xfrm>
            <a:off x="179388" y="476250"/>
            <a:ext cx="5070475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5"/>
          <p:cNvSpPr>
            <a:spLocks noGrp="1" noChangeArrowheads="1"/>
          </p:cNvSpPr>
          <p:nvPr>
            <p:ph type="title"/>
          </p:nvPr>
        </p:nvSpPr>
        <p:spPr>
          <a:xfrm>
            <a:off x="323850" y="333375"/>
            <a:ext cx="4103688" cy="6264275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400" smtClean="0"/>
              <a:t>Незадолго до смерти, Сергий Радонежский завещал своим инокам «иметь чистоту душевную и телесную и любовь нелицемерную», «смирением украшать себя», «единомыслие друг с другом хранить», «ни во что ставить честь и славу жизни этой, но вместо этого от Бога воздаяния ожидать, небесных вечных благ наслаждения».</a:t>
            </a:r>
          </a:p>
        </p:txBody>
      </p:sp>
      <p:pic>
        <p:nvPicPr>
          <p:cNvPr id="14339" name="Picture 6" descr="Преподобный Сергий Радонежский"/>
          <p:cNvPicPr>
            <a:picLocks noChangeAspect="1" noChangeArrowheads="1"/>
          </p:cNvPicPr>
          <p:nvPr/>
        </p:nvPicPr>
        <p:blipFill>
          <a:blip r:embed="rId2" cstate="print">
            <a:lum bright="24000" contrast="18000"/>
          </a:blip>
          <a:srcRect/>
          <a:stretch>
            <a:fillRect/>
          </a:stretch>
        </p:blipFill>
        <p:spPr bwMode="auto">
          <a:xfrm>
            <a:off x="4932363" y="333375"/>
            <a:ext cx="3487737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5076825" y="4508500"/>
            <a:ext cx="381635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800" smtClean="0"/>
              <a:t>Памятник Сергию Радонежскому </a:t>
            </a:r>
            <a:r>
              <a:rPr lang="en-US" sz="2800" smtClean="0"/>
              <a:t/>
            </a:r>
            <a:br>
              <a:rPr lang="en-US" sz="2800" smtClean="0"/>
            </a:br>
            <a:r>
              <a:rPr lang="ru-RU" sz="2800" smtClean="0"/>
              <a:t>в Сергиевом Посаде</a:t>
            </a:r>
          </a:p>
        </p:txBody>
      </p:sp>
      <p:pic>
        <p:nvPicPr>
          <p:cNvPr id="15363" name="Picture 5" descr="IMG_2198"/>
          <p:cNvPicPr>
            <a:picLocks noChangeAspect="1" noChangeArrowheads="1"/>
          </p:cNvPicPr>
          <p:nvPr/>
        </p:nvPicPr>
        <p:blipFill>
          <a:blip r:embed="rId2" cstate="print">
            <a:lum bright="12000" contrast="12000"/>
          </a:blip>
          <a:srcRect/>
          <a:stretch>
            <a:fillRect/>
          </a:stretch>
        </p:blipFill>
        <p:spPr bwMode="auto">
          <a:xfrm>
            <a:off x="755650" y="260350"/>
            <a:ext cx="4173538" cy="62658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httphotkovo"/>
          <p:cNvPicPr>
            <a:picLocks noChangeAspect="1" noChangeArrowheads="1"/>
          </p:cNvPicPr>
          <p:nvPr/>
        </p:nvPicPr>
        <p:blipFill>
          <a:blip r:embed="rId2" cstate="print">
            <a:lum contrast="18000"/>
          </a:blip>
          <a:srcRect/>
          <a:stretch>
            <a:fillRect/>
          </a:stretch>
        </p:blipFill>
        <p:spPr bwMode="auto">
          <a:xfrm>
            <a:off x="971550" y="115888"/>
            <a:ext cx="7343775" cy="104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8" descr="fouresses6344274272058"/>
          <p:cNvPicPr>
            <a:picLocks noChangeAspect="1" noChangeArrowheads="1"/>
          </p:cNvPicPr>
          <p:nvPr/>
        </p:nvPicPr>
        <p:blipFill>
          <a:blip r:embed="rId3" cstate="print">
            <a:lum contrast="6000"/>
          </a:blip>
          <a:srcRect/>
          <a:stretch>
            <a:fillRect/>
          </a:stretch>
        </p:blipFill>
        <p:spPr bwMode="auto">
          <a:xfrm>
            <a:off x="900113" y="1268413"/>
            <a:ext cx="7488237" cy="4859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4362450"/>
            <a:ext cx="4824413" cy="249555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sz="2800" smtClean="0"/>
              <a:t>Написано в 1418 году, спустя 26 лет после кончины Святого Сергия, его учеником премудрым Епифанием.</a:t>
            </a:r>
          </a:p>
          <a:p>
            <a:pPr marL="0" indent="0" algn="ctr" eaLnBrk="1" hangingPunct="1">
              <a:buFontTx/>
              <a:buNone/>
            </a:pPr>
            <a:endParaRPr lang="ru-RU" sz="2800" smtClean="0"/>
          </a:p>
        </p:txBody>
      </p:sp>
      <p:pic>
        <p:nvPicPr>
          <p:cNvPr id="4099" name="Picture 8" descr="mess050pic9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4104">
            <a:off x="5003800" y="333375"/>
            <a:ext cx="3656013" cy="5945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100" name="Picture 9" descr="227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411122">
            <a:off x="1187450" y="404813"/>
            <a:ext cx="2655888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5516563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smtClean="0"/>
              <a:t>“</a:t>
            </a:r>
            <a:r>
              <a:rPr lang="ru-RU" sz="2800" smtClean="0"/>
              <a:t>Святое видение отроку Варфоламею</a:t>
            </a:r>
            <a:r>
              <a:rPr lang="en-US" sz="2800" smtClean="0"/>
              <a:t>”</a:t>
            </a:r>
            <a:r>
              <a:rPr lang="ru-RU" sz="3200" smtClean="0"/>
              <a:t> </a:t>
            </a:r>
            <a:br>
              <a:rPr lang="ru-RU" sz="3200" smtClean="0"/>
            </a:br>
            <a:r>
              <a:rPr lang="ru-RU" sz="2400" i="1" smtClean="0">
                <a:latin typeface="Arial Black" pitchFamily="34" charset="0"/>
              </a:rPr>
              <a:t>Михаил Несторов</a:t>
            </a:r>
          </a:p>
        </p:txBody>
      </p:sp>
      <p:sp>
        <p:nvSpPr>
          <p:cNvPr id="5123" name="Rectangle 6"/>
          <p:cNvSpPr>
            <a:spLocks noChangeArrowheads="1"/>
          </p:cNvSpPr>
          <p:nvPr/>
        </p:nvSpPr>
        <p:spPr bwMode="auto">
          <a:xfrm>
            <a:off x="-3140075" y="3246438"/>
            <a:ext cx="2076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tx2"/>
                </a:solidFill>
                <a:hlinkClick r:id="rId2" action="ppaction://hlinkfile"/>
              </a:rPr>
              <a:t>C:\Documents and</a:t>
            </a:r>
            <a:endParaRPr lang="ru-RU">
              <a:solidFill>
                <a:schemeClr val="tx2"/>
              </a:solidFill>
            </a:endParaRPr>
          </a:p>
        </p:txBody>
      </p:sp>
      <p:pic>
        <p:nvPicPr>
          <p:cNvPr id="5124" name="Picture 7" descr="Видение отроку Варфаломею -Нестеров - 1890"/>
          <p:cNvPicPr>
            <a:picLocks noChangeAspect="1" noChangeArrowheads="1"/>
          </p:cNvPicPr>
          <p:nvPr/>
        </p:nvPicPr>
        <p:blipFill>
          <a:blip r:embed="rId3" cstate="print">
            <a:lum bright="6000" contrast="6000"/>
          </a:blip>
          <a:srcRect/>
          <a:stretch>
            <a:fillRect/>
          </a:stretch>
        </p:blipFill>
        <p:spPr bwMode="auto">
          <a:xfrm>
            <a:off x="1116013" y="188913"/>
            <a:ext cx="6767512" cy="52117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>
          <a:xfrm>
            <a:off x="755650" y="5661025"/>
            <a:ext cx="7726363" cy="1196975"/>
          </a:xfrm>
        </p:spPr>
        <p:txBody>
          <a:bodyPr/>
          <a:lstStyle/>
          <a:p>
            <a:pPr eaLnBrk="1" hangingPunct="1"/>
            <a:r>
              <a:rPr lang="en-US" sz="2800" smtClean="0"/>
              <a:t>“</a:t>
            </a:r>
            <a:r>
              <a:rPr lang="ru-RU" sz="2800" smtClean="0"/>
              <a:t>Юность Преподобного Сергия</a:t>
            </a:r>
            <a:r>
              <a:rPr lang="en-US" sz="2800" smtClean="0"/>
              <a:t>”</a:t>
            </a:r>
            <a:r>
              <a:rPr lang="ru-RU" sz="2800" smtClean="0"/>
              <a:t/>
            </a:r>
            <a:br>
              <a:rPr lang="ru-RU" sz="2800" smtClean="0"/>
            </a:br>
            <a:r>
              <a:rPr lang="ru-RU" sz="3200" smtClean="0"/>
              <a:t> </a:t>
            </a:r>
            <a:r>
              <a:rPr lang="ru-RU" sz="2400" i="1" smtClean="0">
                <a:latin typeface="Arial Black" pitchFamily="34" charset="0"/>
              </a:rPr>
              <a:t>Михаил Несторов</a:t>
            </a:r>
          </a:p>
        </p:txBody>
      </p:sp>
      <p:sp>
        <p:nvSpPr>
          <p:cNvPr id="6147" name="Rectangle 6"/>
          <p:cNvSpPr>
            <a:spLocks noChangeArrowheads="1"/>
          </p:cNvSpPr>
          <p:nvPr/>
        </p:nvSpPr>
        <p:spPr bwMode="auto">
          <a:xfrm>
            <a:off x="5292725" y="1268413"/>
            <a:ext cx="360045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/>
              <a:t>После смерти родителей несколько лет погруженный в молчание, в полном одиночестве жил он в лесу, усердно молясь, трудясь, постясь и скудно питаясь. </a:t>
            </a:r>
          </a:p>
        </p:txBody>
      </p:sp>
      <p:pic>
        <p:nvPicPr>
          <p:cNvPr id="6148" name="Picture 7" descr="Нестеров Юность преподобного Сергия, 1892-1897"/>
          <p:cNvPicPr>
            <a:picLocks noChangeAspect="1" noChangeArrowheads="1"/>
          </p:cNvPicPr>
          <p:nvPr/>
        </p:nvPicPr>
        <p:blipFill>
          <a:blip r:embed="rId2" cstate="print">
            <a:lum bright="6000" contrast="6000"/>
          </a:blip>
          <a:srcRect/>
          <a:stretch>
            <a:fillRect/>
          </a:stretch>
        </p:blipFill>
        <p:spPr bwMode="auto">
          <a:xfrm>
            <a:off x="468313" y="549275"/>
            <a:ext cx="4562475" cy="4967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2800" smtClean="0"/>
              <a:t>О жизни Преподобного Сергия существует множество легенд.</a:t>
            </a:r>
          </a:p>
        </p:txBody>
      </p:sp>
      <p:pic>
        <p:nvPicPr>
          <p:cNvPr id="7171" name="Picture 8" descr="Сергий Радонежский и медвед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484313"/>
            <a:ext cx="2706687" cy="28082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172" name="Picture 10" descr="image (6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3446463"/>
            <a:ext cx="3168650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Rectangle 11"/>
          <p:cNvSpPr>
            <a:spLocks noChangeArrowheads="1"/>
          </p:cNvSpPr>
          <p:nvPr/>
        </p:nvSpPr>
        <p:spPr bwMode="auto">
          <a:xfrm>
            <a:off x="2771775" y="1989138"/>
            <a:ext cx="3816350" cy="9144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hlinkClick r:id="rId4" action="ppaction://hlinksldjump"/>
              </a:rPr>
              <a:t>Легенда о медведе</a:t>
            </a:r>
            <a:endParaRPr lang="ru-RU" sz="2400"/>
          </a:p>
        </p:txBody>
      </p:sp>
      <p:sp>
        <p:nvSpPr>
          <p:cNvPr id="7174" name="Rectangle 12"/>
          <p:cNvSpPr>
            <a:spLocks noChangeArrowheads="1"/>
          </p:cNvSpPr>
          <p:nvPr/>
        </p:nvSpPr>
        <p:spPr bwMode="auto">
          <a:xfrm>
            <a:off x="539750" y="4652963"/>
            <a:ext cx="4968875" cy="9144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hlinkClick r:id="rId5" action="ppaction://hlinksldjump"/>
              </a:rPr>
              <a:t>Легенда о Богородских </a:t>
            </a:r>
            <a:r>
              <a:rPr lang="ru-RU" sz="2400">
                <a:hlinkClick r:id="" action="ppaction://noaction"/>
              </a:rPr>
              <a:t>игрушках</a:t>
            </a:r>
            <a:endParaRPr lang="ru-RU" sz="2400"/>
          </a:p>
        </p:txBody>
      </p:sp>
      <p:sp>
        <p:nvSpPr>
          <p:cNvPr id="7175" name="AutoShape 16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21388"/>
            <a:ext cx="611187" cy="611187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>
          <a:xfrm>
            <a:off x="107950" y="0"/>
            <a:ext cx="4932363" cy="5976938"/>
          </a:xfrm>
        </p:spPr>
        <p:txBody>
          <a:bodyPr>
            <a:normAutofit/>
          </a:bodyPr>
          <a:lstStyle/>
          <a:p>
            <a:pPr algn="l" eaLnBrk="1" hangingPunct="1"/>
            <a:r>
              <a:rPr lang="ru-RU" sz="2400" smtClean="0">
                <a:solidFill>
                  <a:schemeClr val="tx1"/>
                </a:solidFill>
              </a:rPr>
              <a:t>Однажды Преподобный Сергий увидел перед своей хижиной большого медведя. Испугавшись в первый момент, Преподобный понял, что зверь не столько свиреп, сколько голоден. Вынес он краюху хлеба и положил на пень перед медведем. Съев угощение, медведь удалился в лес. С тех пор зверь стал часто приходить к жилищу, ожидая угощения. </a:t>
            </a:r>
            <a:br>
              <a:rPr lang="ru-RU" sz="2400" smtClean="0">
                <a:solidFill>
                  <a:schemeClr val="tx1"/>
                </a:solidFill>
              </a:rPr>
            </a:br>
            <a:r>
              <a:rPr lang="ru-RU" sz="2400" smtClean="0">
                <a:solidFill>
                  <a:schemeClr val="tx1"/>
                </a:solidFill>
              </a:rPr>
              <a:t>А Преподобный благодарил Бога, что послал ему лютого зверя на утешение.</a:t>
            </a:r>
          </a:p>
        </p:txBody>
      </p:sp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468313" y="3860800"/>
            <a:ext cx="132603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600"/>
              <a:t>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</a:t>
            </a:r>
            <a:r>
              <a:rPr lang="ru-RU"/>
              <a:t> </a:t>
            </a:r>
            <a:endParaRPr lang="ru-RU" sz="900" b="1"/>
          </a:p>
          <a:p>
            <a:pPr eaLnBrk="0" hangingPunct="0"/>
            <a:endParaRPr lang="ru-RU"/>
          </a:p>
        </p:txBody>
      </p:sp>
      <p:pic>
        <p:nvPicPr>
          <p:cNvPr id="8196" name="Picture 8" descr="Сергий Радонежский и медвед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1989138"/>
            <a:ext cx="4162425" cy="43195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197" name="AutoShape 13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179388" y="6092825"/>
            <a:ext cx="647700" cy="566738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60350"/>
            <a:ext cx="8785225" cy="14398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Легенда о том, как зародился промысел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Богородской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игрушки, рассказывает, что первую деревянную игрушку сделал сам Преподобный Сергий. Будто бы он в свободное от молитв и трудов время вырезал из липы птичек, коньков и дарил "на благословенье" детям.</a:t>
            </a:r>
          </a:p>
        </p:txBody>
      </p:sp>
      <p:sp>
        <p:nvSpPr>
          <p:cNvPr id="9222" name="Rectangle 9"/>
          <p:cNvSpPr>
            <a:spLocks noGrp="1" noChangeArrowheads="1"/>
          </p:cNvSpPr>
          <p:nvPr>
            <p:ph idx="1"/>
          </p:nvPr>
        </p:nvSpPr>
        <p:spPr>
          <a:xfrm>
            <a:off x="8893175" y="6524625"/>
            <a:ext cx="165100" cy="204788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endParaRPr lang="ru-RU" sz="800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4" descr="image (6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989138"/>
            <a:ext cx="4681538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8" name="Picture 8" descr="50293572_pt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738" y="3141663"/>
            <a:ext cx="4995862" cy="3616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88913"/>
            <a:ext cx="8459788" cy="1470025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800" smtClean="0"/>
              <a:t>Сергий стал основателем Троице-Сергиева монастыря (лавры). </a:t>
            </a:r>
            <a:br>
              <a:rPr lang="ru-RU" sz="2800" smtClean="0"/>
            </a:br>
            <a:r>
              <a:rPr lang="ru-RU" sz="2800" smtClean="0"/>
              <a:t>Слава Сергия дошла даже до Царьграда.</a:t>
            </a:r>
          </a:p>
        </p:txBody>
      </p:sp>
      <p:sp>
        <p:nvSpPr>
          <p:cNvPr id="1024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68313" y="5949950"/>
            <a:ext cx="8424862" cy="671513"/>
          </a:xfrm>
        </p:spPr>
        <p:txBody>
          <a:bodyPr/>
          <a:lstStyle/>
          <a:p>
            <a:pPr eaLnBrk="1" hangingPunct="1"/>
            <a:r>
              <a:rPr lang="en-US" sz="2800" smtClean="0"/>
              <a:t>“</a:t>
            </a:r>
            <a:r>
              <a:rPr lang="ru-RU" sz="2800" smtClean="0"/>
              <a:t>Сергий Строитель</a:t>
            </a:r>
            <a:r>
              <a:rPr lang="en-US" sz="2800" smtClean="0"/>
              <a:t>” </a:t>
            </a:r>
            <a:r>
              <a:rPr lang="ru-RU" sz="2800" smtClean="0"/>
              <a:t>  </a:t>
            </a:r>
            <a:r>
              <a:rPr lang="ru-RU" sz="2400" i="1" smtClean="0"/>
              <a:t>Николай Рерих</a:t>
            </a:r>
          </a:p>
        </p:txBody>
      </p:sp>
      <p:pic>
        <p:nvPicPr>
          <p:cNvPr id="10244" name="Picture 4" descr="Сергий Строитель - Николай Рерирх - 1940"/>
          <p:cNvPicPr>
            <a:picLocks noChangeAspect="1" noChangeArrowheads="1"/>
          </p:cNvPicPr>
          <p:nvPr/>
        </p:nvPicPr>
        <p:blipFill>
          <a:blip r:embed="rId2" cstate="print">
            <a:lum contrast="18000"/>
          </a:blip>
          <a:srcRect/>
          <a:stretch>
            <a:fillRect/>
          </a:stretch>
        </p:blipFill>
        <p:spPr bwMode="auto">
          <a:xfrm>
            <a:off x="1476375" y="1736725"/>
            <a:ext cx="6551613" cy="408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740</TotalTime>
  <Words>430</Words>
  <Application>Microsoft Office PowerPoint</Application>
  <PresentationFormat>Экран (4:3)</PresentationFormat>
  <Paragraphs>27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Arial Black</vt:lpstr>
      <vt:lpstr>Трек</vt:lpstr>
      <vt:lpstr>Толковый словарик</vt:lpstr>
      <vt:lpstr>Слайд 2</vt:lpstr>
      <vt:lpstr>Слайд 3</vt:lpstr>
      <vt:lpstr>“Святое видение отроку Варфоламею”  Михаил Несторов</vt:lpstr>
      <vt:lpstr>“Юность Преподобного Сергия”  Михаил Несторов</vt:lpstr>
      <vt:lpstr>О жизни Преподобного Сергия существует множество легенд.</vt:lpstr>
      <vt:lpstr>Однажды Преподобный Сергий увидел перед своей хижиной большого медведя. Испугавшись в первый момент, Преподобный понял, что зверь не столько свиреп, сколько голоден. Вынес он краюху хлеба и положил на пень перед медведем. Съев угощение, медведь удалился в лес. С тех пор зверь стал часто приходить к жилищу, ожидая угощения.  А Преподобный благодарил Бога, что послал ему лютого зверя на утешение.</vt:lpstr>
      <vt:lpstr>Легенда о том, как зародился промысел Богородской игрушки, рассказывает, что первую деревянную игрушку сделал сам Преподобный Сергий. Будто бы он в свободное от молитв и трудов время вырезал из липы птичек, коньков и дарил "на благословенье" детям.</vt:lpstr>
      <vt:lpstr>Сергий стал основателем Троице-Сергиева монастыря (лавры).  Слава Сергия дошла даже до Царьграда.</vt:lpstr>
      <vt:lpstr>“Труды Преподобного Сергия”  Михаил Нестеров</vt:lpstr>
      <vt:lpstr>Сергий «тихими и кроткими словами» мог действовать на самые загрубелые и ожесточённые сердца; очень часто примирял враждующих между собой князей, уговаривая их подчиняться великому князю московскому.</vt:lpstr>
      <vt:lpstr>По версии жития, отправляясь на Куликовскую битву с Мамаем, князь Дмитрий поехал к Сергию, чтобы помолиться с ним и получить от него благословение.  Сергий предрёк ему победу и спасение от смерти и отпустил в поход двух своих иноков, Пересвета и Ослябю. </vt:lpstr>
      <vt:lpstr>Незадолго до смерти, Сергий Радонежский завещал своим инокам «иметь чистоту душевную и телесную и любовь нелицемерную», «смирением украшать себя», «единомыслие друг с другом хранить», «ни во что ставить честь и славу жизни этой, но вместо этого от Бога воздаяния ожидать, небесных вечных благ наслаждения».</vt:lpstr>
      <vt:lpstr>Памятник Сергию Радонежскому  в Сергиевом Посаде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777</cp:lastModifiedBy>
  <cp:revision>14</cp:revision>
  <dcterms:created xsi:type="dcterms:W3CDTF">2010-09-12T10:30:25Z</dcterms:created>
  <dcterms:modified xsi:type="dcterms:W3CDTF">2016-09-20T17:36:41Z</dcterms:modified>
</cp:coreProperties>
</file>