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7EF-5BBF-490D-A292-607C195EF7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D8C53-5374-41B0-8CE3-A7F51D6BDA3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7EF-5BBF-490D-A292-607C195EF7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D8C53-5374-41B0-8CE3-A7F51D6BD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7EF-5BBF-490D-A292-607C195EF7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D8C53-5374-41B0-8CE3-A7F51D6BD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7EF-5BBF-490D-A292-607C195EF7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D8C53-5374-41B0-8CE3-A7F51D6BD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7EF-5BBF-490D-A292-607C195EF7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F9D8C53-5374-41B0-8CE3-A7F51D6BDA3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7EF-5BBF-490D-A292-607C195EF7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D8C53-5374-41B0-8CE3-A7F51D6BD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7EF-5BBF-490D-A292-607C195EF7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D8C53-5374-41B0-8CE3-A7F51D6BD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7EF-5BBF-490D-A292-607C195EF7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D8C53-5374-41B0-8CE3-A7F51D6BD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7EF-5BBF-490D-A292-607C195EF7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D8C53-5374-41B0-8CE3-A7F51D6BD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7EF-5BBF-490D-A292-607C195EF7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D8C53-5374-41B0-8CE3-A7F51D6BD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27EF-5BBF-490D-A292-607C195EF7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D8C53-5374-41B0-8CE3-A7F51D6BD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BEC27EF-5BBF-490D-A292-607C195EF746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F9D8C53-5374-41B0-8CE3-A7F51D6BDA3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5%D0%BB%D1%8C%D1%82%D1%81%D0%BA%D0%B8%D0%B5_%D1%8F%D0%B7%D1%8B%D0%BA%D0%B8" TargetMode="External"/><Relationship Id="rId7" Type="http://schemas.openxmlformats.org/officeDocument/2006/relationships/hyperlink" Target="https://ru.wikipedia.org/wiki/%D0%90%D0%B2%D1%82%D0%BE%D1%80-%D0%B8%D1%81%D0%BF%D0%BE%D0%BB%D0%BD%D0%B8%D1%82%D0%B5%D0%BB%D1%8C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%D0%90%D0%B2%D1%82%D0%BE%D1%80%D1%81%D0%BA%D0%B0%D1%8F_%D0%BF%D0%B5%D1%81%D0%BD%D1%8F" TargetMode="External"/><Relationship Id="rId5" Type="http://schemas.openxmlformats.org/officeDocument/2006/relationships/hyperlink" Target="https://ru.wikipedia.org/wiki/%D0%A1%D1%80%D0%B5%D0%B4%D0%BD%D0%B8%D0%B5_%D0%B2%D0%B5%D0%BA%D0%B0" TargetMode="External"/><Relationship Id="rId4" Type="http://schemas.openxmlformats.org/officeDocument/2006/relationships/hyperlink" Target="https://ru.wikipedia.org/wiki/%D0%91%D0%B0%D1%80%D0%B4_(%D0%A1%D1%80%D0%B5%D0%B4%D0%BD%D0%B5%D0%B2%D0%B5%D0%BA%D0%BE%D0%B2%D1%8C%D0%B5)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Авторская песня: прошлое и настоящее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400" dirty="0" smtClean="0"/>
              <a:t>«творчество бардов»</a:t>
            </a:r>
          </a:p>
          <a:p>
            <a:endParaRPr lang="ru-RU" dirty="0"/>
          </a:p>
          <a:p>
            <a:pPr marL="342900" lvl="0" indent="-342900" algn="r" fontAlgn="base">
              <a:lnSpc>
                <a:spcPct val="80000"/>
              </a:lnSpc>
              <a:spcAft>
                <a:spcPct val="0"/>
              </a:spcAft>
              <a:buClrTx/>
              <a:buSzTx/>
            </a:pPr>
            <a:r>
              <a:rPr lang="ru-RU" altLang="ru-RU" sz="1600" b="1" kern="0" dirty="0" smtClean="0">
                <a:solidFill>
                  <a:srgbClr val="FFFFFF"/>
                </a:solidFill>
                <a:latin typeface="Arial"/>
              </a:rPr>
              <a:t>МОУ СОШ поселка Спутник</a:t>
            </a:r>
          </a:p>
          <a:p>
            <a:pPr marL="342900" lvl="0" indent="-342900" algn="r" fontAlgn="base">
              <a:lnSpc>
                <a:spcPct val="80000"/>
              </a:lnSpc>
              <a:spcAft>
                <a:spcPct val="0"/>
              </a:spcAft>
              <a:buClrTx/>
              <a:buSzTx/>
            </a:pPr>
            <a:r>
              <a:rPr lang="ru-RU" altLang="ru-RU" sz="1600" b="1" kern="0" dirty="0" smtClean="0">
                <a:solidFill>
                  <a:srgbClr val="FFFFFF"/>
                </a:solidFill>
                <a:latin typeface="Arial"/>
              </a:rPr>
              <a:t>Учитель </a:t>
            </a:r>
            <a:r>
              <a:rPr lang="ru-RU" altLang="ru-RU" sz="1600" b="1" kern="0" dirty="0">
                <a:solidFill>
                  <a:srgbClr val="FFFFFF"/>
                </a:solidFill>
                <a:latin typeface="Arial"/>
              </a:rPr>
              <a:t>музыки: </a:t>
            </a:r>
          </a:p>
          <a:p>
            <a:pPr marL="342900" lvl="0" indent="-342900" algn="r" fontAlgn="base">
              <a:lnSpc>
                <a:spcPct val="80000"/>
              </a:lnSpc>
              <a:spcAft>
                <a:spcPct val="0"/>
              </a:spcAft>
              <a:buClrTx/>
              <a:buSzTx/>
            </a:pPr>
            <a:r>
              <a:rPr lang="ru-RU" altLang="ru-RU" sz="1600" b="1" kern="0" dirty="0" smtClean="0">
                <a:solidFill>
                  <a:srgbClr val="FFFFFF"/>
                </a:solidFill>
                <a:latin typeface="Arial"/>
              </a:rPr>
              <a:t>Абрамович Татьяна Викторовна</a:t>
            </a:r>
            <a:endParaRPr lang="ru-RU" altLang="ru-RU" sz="1600" b="1" kern="0" dirty="0">
              <a:solidFill>
                <a:srgbClr val="FFFFFF"/>
              </a:solidFill>
              <a:latin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306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Pictures\okudzsha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572000" cy="619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55976" y="116632"/>
            <a:ext cx="4680520" cy="5904656"/>
          </a:xfrm>
        </p:spPr>
        <p:txBody>
          <a:bodyPr>
            <a:normAutofit fontScale="90000"/>
          </a:bodyPr>
          <a:lstStyle/>
          <a:p>
            <a:pPr indent="450215" algn="just">
              <a:spcAft>
                <a:spcPts val="0"/>
              </a:spcAft>
            </a:pPr>
            <a:r>
              <a:rPr lang="ru-RU" sz="3200" dirty="0" smtClean="0">
                <a:effectLst/>
                <a:latin typeface="+mn-lt"/>
                <a:ea typeface="Times New Roman"/>
                <a:cs typeface="Times New Roman"/>
              </a:rPr>
              <a:t/>
            </a:r>
            <a:br>
              <a:rPr lang="ru-RU" sz="3200" dirty="0" smtClean="0">
                <a:effectLst/>
                <a:latin typeface="+mn-lt"/>
                <a:ea typeface="Times New Roman"/>
                <a:cs typeface="Times New Roman"/>
              </a:rPr>
            </a:br>
            <a:r>
              <a:rPr lang="ru-RU" sz="3200" dirty="0">
                <a:effectLst/>
                <a:latin typeface="+mn-lt"/>
                <a:ea typeface="Times New Roman"/>
                <a:cs typeface="Times New Roman"/>
              </a:rPr>
              <a:t/>
            </a:r>
            <a:br>
              <a:rPr lang="ru-RU" sz="3200" dirty="0">
                <a:effectLst/>
                <a:latin typeface="+mn-lt"/>
                <a:ea typeface="Times New Roman"/>
                <a:cs typeface="Times New Roman"/>
              </a:rPr>
            </a:br>
            <a:r>
              <a:rPr lang="ru-RU" sz="3200" dirty="0" smtClean="0">
                <a:effectLst/>
                <a:latin typeface="+mn-lt"/>
                <a:ea typeface="Times New Roman"/>
                <a:cs typeface="Times New Roman"/>
              </a:rPr>
              <a:t/>
            </a:r>
            <a:br>
              <a:rPr lang="ru-RU" sz="3200" dirty="0" smtClean="0">
                <a:effectLst/>
                <a:latin typeface="+mn-lt"/>
                <a:ea typeface="Times New Roman"/>
                <a:cs typeface="Times New Roman"/>
              </a:rPr>
            </a:br>
            <a:r>
              <a:rPr lang="ru-RU" sz="3200" dirty="0">
                <a:effectLst/>
                <a:latin typeface="+mn-lt"/>
                <a:ea typeface="Times New Roman"/>
                <a:cs typeface="Times New Roman"/>
              </a:rPr>
              <a:t/>
            </a:r>
            <a:br>
              <a:rPr lang="ru-RU" sz="3200" dirty="0">
                <a:effectLst/>
                <a:latin typeface="+mn-lt"/>
                <a:ea typeface="Times New Roman"/>
                <a:cs typeface="Times New Roman"/>
              </a:rPr>
            </a:br>
            <a:r>
              <a:rPr lang="ru-RU" sz="3200" dirty="0" smtClean="0">
                <a:effectLst/>
                <a:latin typeface="+mn-lt"/>
                <a:ea typeface="Times New Roman"/>
                <a:cs typeface="Times New Roman"/>
              </a:rPr>
              <a:t/>
            </a:r>
            <a:br>
              <a:rPr lang="ru-RU" sz="3200" dirty="0" smtClean="0">
                <a:effectLst/>
                <a:latin typeface="+mn-lt"/>
                <a:ea typeface="Times New Roman"/>
                <a:cs typeface="Times New Roman"/>
              </a:rPr>
            </a:br>
            <a:r>
              <a:rPr lang="ru-RU" sz="3200" dirty="0">
                <a:effectLst/>
                <a:latin typeface="+mn-lt"/>
                <a:ea typeface="Times New Roman"/>
                <a:cs typeface="Times New Roman"/>
              </a:rPr>
              <a:t/>
            </a:r>
            <a:br>
              <a:rPr lang="ru-RU" sz="3200" dirty="0">
                <a:effectLst/>
                <a:latin typeface="+mn-lt"/>
                <a:ea typeface="Times New Roman"/>
                <a:cs typeface="Times New Roman"/>
              </a:rPr>
            </a:br>
            <a:r>
              <a:rPr lang="ru-RU" sz="3200" dirty="0" smtClean="0">
                <a:effectLst/>
                <a:latin typeface="+mn-lt"/>
                <a:ea typeface="Times New Roman"/>
                <a:cs typeface="Times New Roman"/>
              </a:rPr>
              <a:t/>
            </a:r>
            <a:br>
              <a:rPr lang="ru-RU" sz="3200" dirty="0" smtClean="0">
                <a:effectLst/>
                <a:latin typeface="+mn-lt"/>
                <a:ea typeface="Times New Roman"/>
                <a:cs typeface="Times New Roman"/>
              </a:rPr>
            </a:br>
            <a:r>
              <a:rPr lang="ru-RU" sz="3200" dirty="0">
                <a:effectLst/>
                <a:latin typeface="+mn-lt"/>
                <a:ea typeface="Times New Roman"/>
                <a:cs typeface="Times New Roman"/>
              </a:rPr>
              <a:t/>
            </a:r>
            <a:br>
              <a:rPr lang="ru-RU" sz="3200" dirty="0">
                <a:effectLst/>
                <a:latin typeface="+mn-lt"/>
                <a:ea typeface="Times New Roman"/>
                <a:cs typeface="Times New Roman"/>
              </a:rPr>
            </a:br>
            <a:r>
              <a:rPr lang="ru-RU" sz="3200" dirty="0" smtClean="0">
                <a:effectLst/>
                <a:latin typeface="+mn-lt"/>
                <a:ea typeface="Times New Roman"/>
                <a:cs typeface="Times New Roman"/>
              </a:rPr>
              <a:t>«</a:t>
            </a:r>
            <a:r>
              <a:rPr lang="ru-RU" sz="3200" dirty="0">
                <a:effectLst/>
                <a:latin typeface="+mn-lt"/>
                <a:ea typeface="Times New Roman"/>
                <a:cs typeface="Times New Roman"/>
              </a:rPr>
              <a:t>Возьмемся за руки друзья, Возьмемся за руки друзья, Чтоб не пропасть поодиночке</a:t>
            </a:r>
            <a:r>
              <a:rPr lang="ru-RU" sz="3200" dirty="0" smtClean="0">
                <a:effectLst/>
                <a:latin typeface="+mn-lt"/>
                <a:ea typeface="Times New Roman"/>
                <a:cs typeface="Times New Roman"/>
              </a:rPr>
              <a:t>!»</a:t>
            </a:r>
            <a:br>
              <a:rPr lang="ru-RU" sz="3200" dirty="0" smtClean="0">
                <a:effectLst/>
                <a:latin typeface="+mn-lt"/>
                <a:ea typeface="Times New Roman"/>
                <a:cs typeface="Times New Roman"/>
              </a:rPr>
            </a:br>
            <a:r>
              <a:rPr lang="ru-RU" sz="3200" dirty="0">
                <a:effectLst/>
                <a:latin typeface="+mn-lt"/>
                <a:ea typeface="Times New Roman"/>
                <a:cs typeface="Times New Roman"/>
              </a:rPr>
              <a:t/>
            </a:r>
            <a:br>
              <a:rPr lang="ru-RU" sz="3200" dirty="0">
                <a:effectLst/>
                <a:latin typeface="+mn-lt"/>
                <a:ea typeface="Times New Roman"/>
                <a:cs typeface="Times New Roman"/>
              </a:rPr>
            </a:br>
            <a:r>
              <a:rPr lang="ru-RU" sz="3200" dirty="0" smtClean="0">
                <a:effectLst/>
                <a:latin typeface="+mn-lt"/>
                <a:ea typeface="Times New Roman"/>
                <a:cs typeface="Times New Roman"/>
              </a:rPr>
              <a:t/>
            </a:r>
            <a:br>
              <a:rPr lang="ru-RU" sz="3200" dirty="0" smtClean="0">
                <a:effectLst/>
                <a:latin typeface="+mn-lt"/>
                <a:ea typeface="Times New Roman"/>
                <a:cs typeface="Times New Roman"/>
              </a:rPr>
            </a:br>
            <a:r>
              <a:rPr lang="ru-RU" sz="3200" dirty="0" smtClean="0">
                <a:effectLst/>
                <a:latin typeface="+mn-lt"/>
                <a:ea typeface="Times New Roman"/>
                <a:cs typeface="Times New Roman"/>
              </a:rPr>
              <a:t/>
            </a:r>
            <a:br>
              <a:rPr lang="ru-RU" sz="3200" dirty="0" smtClean="0">
                <a:effectLst/>
                <a:latin typeface="+mn-lt"/>
                <a:ea typeface="Times New Roman"/>
                <a:cs typeface="Times New Roman"/>
              </a:rPr>
            </a:br>
            <a:r>
              <a:rPr lang="ru-RU" sz="3200" dirty="0">
                <a:effectLst/>
                <a:latin typeface="+mn-lt"/>
                <a:ea typeface="Times New Roman"/>
                <a:cs typeface="Times New Roman"/>
              </a:rPr>
              <a:t/>
            </a:r>
            <a:br>
              <a:rPr lang="ru-RU" sz="3200" dirty="0">
                <a:effectLst/>
                <a:latin typeface="+mn-lt"/>
                <a:ea typeface="Times New Roman"/>
                <a:cs typeface="Times New Roman"/>
              </a:rPr>
            </a:br>
            <a:r>
              <a:rPr lang="ru-RU" altLang="ru-RU" sz="3200" kern="0" dirty="0" smtClean="0">
                <a:ln>
                  <a:noFill/>
                </a:ln>
                <a:solidFill>
                  <a:srgbClr val="FFFFFF"/>
                </a:solidFill>
                <a:effectLst/>
                <a:latin typeface="+mn-lt"/>
              </a:rPr>
              <a:t>Булат </a:t>
            </a:r>
            <a:br>
              <a:rPr lang="ru-RU" altLang="ru-RU" sz="3200" kern="0" dirty="0" smtClean="0">
                <a:ln>
                  <a:noFill/>
                </a:ln>
                <a:solidFill>
                  <a:srgbClr val="FFFFFF"/>
                </a:solidFill>
                <a:effectLst/>
                <a:latin typeface="+mn-lt"/>
              </a:rPr>
            </a:br>
            <a:r>
              <a:rPr lang="ru-RU" altLang="ru-RU" sz="3200" kern="0" dirty="0" smtClean="0">
                <a:ln>
                  <a:noFill/>
                </a:ln>
                <a:solidFill>
                  <a:srgbClr val="FFFFFF"/>
                </a:solidFill>
                <a:effectLst/>
                <a:latin typeface="+mn-lt"/>
              </a:rPr>
              <a:t>Окуджава</a:t>
            </a:r>
            <a:r>
              <a:rPr lang="ru-RU" sz="3200" dirty="0" smtClean="0">
                <a:effectLst/>
                <a:latin typeface="+mn-lt"/>
                <a:ea typeface="Times New Roman"/>
                <a:cs typeface="Times New Roman"/>
              </a:rPr>
              <a:t/>
            </a:r>
            <a:br>
              <a:rPr lang="ru-RU" sz="3200" dirty="0" smtClean="0">
                <a:effectLst/>
                <a:latin typeface="+mn-lt"/>
                <a:ea typeface="Times New Roman"/>
                <a:cs typeface="Times New Roman"/>
              </a:rPr>
            </a:br>
            <a:r>
              <a:rPr lang="ru-RU" sz="3200" dirty="0">
                <a:effectLst/>
                <a:latin typeface="+mn-lt"/>
                <a:ea typeface="Times New Roman"/>
                <a:cs typeface="Times New Roman"/>
              </a:rPr>
              <a:t/>
            </a:r>
            <a:br>
              <a:rPr lang="ru-RU" sz="3200" dirty="0">
                <a:effectLst/>
                <a:latin typeface="+mn-lt"/>
                <a:ea typeface="Times New Roman"/>
                <a:cs typeface="Times New Roman"/>
              </a:rPr>
            </a:br>
            <a:r>
              <a:rPr lang="ru-RU" sz="3200" dirty="0" smtClean="0">
                <a:effectLst/>
                <a:latin typeface="+mn-lt"/>
                <a:ea typeface="Times New Roman"/>
                <a:cs typeface="Times New Roman"/>
              </a:rPr>
              <a:t/>
            </a:r>
            <a:br>
              <a:rPr lang="ru-RU" sz="3200" dirty="0" smtClean="0">
                <a:effectLst/>
                <a:latin typeface="+mn-lt"/>
                <a:ea typeface="Times New Roman"/>
                <a:cs typeface="Times New Roman"/>
              </a:rPr>
            </a:br>
            <a:r>
              <a:rPr lang="ru-RU" sz="3200" dirty="0">
                <a:effectLst/>
                <a:latin typeface="+mn-lt"/>
                <a:ea typeface="Calibri"/>
                <a:cs typeface="Times New Roman"/>
              </a:rPr>
              <a:t/>
            </a:r>
            <a:br>
              <a:rPr lang="ru-RU" sz="3200" dirty="0">
                <a:effectLst/>
                <a:latin typeface="+mn-lt"/>
                <a:ea typeface="Calibri"/>
                <a:cs typeface="Times New Roman"/>
              </a:rPr>
            </a:br>
            <a:endParaRPr lang="ru-RU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343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тьяна\Pictures\_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8640"/>
            <a:ext cx="3665984" cy="620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5194920" cy="6858000"/>
          </a:xfrm>
        </p:spPr>
        <p:txBody>
          <a:bodyPr>
            <a:noAutofit/>
          </a:bodyPr>
          <a:lstStyle/>
          <a:p>
            <a:r>
              <a:rPr lang="ru-RU" sz="2400" b="0" dirty="0">
                <a:solidFill>
                  <a:srgbClr val="333333"/>
                </a:solidFill>
                <a:effectLst/>
                <a:latin typeface="+mn-lt"/>
              </a:rPr>
              <a:t>Я не знаю, где встретиться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b="0" dirty="0">
                <a:solidFill>
                  <a:srgbClr val="333333"/>
                </a:solidFill>
                <a:effectLst/>
                <a:latin typeface="+mn-lt"/>
              </a:rPr>
              <a:t>Нам придется с тобой.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b="0" dirty="0">
                <a:solidFill>
                  <a:srgbClr val="333333"/>
                </a:solidFill>
                <a:effectLst/>
                <a:latin typeface="+mn-lt"/>
              </a:rPr>
              <a:t>Глобус крутится-вертится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b="0" dirty="0">
                <a:solidFill>
                  <a:srgbClr val="333333"/>
                </a:solidFill>
                <a:effectLst/>
                <a:latin typeface="+mn-lt"/>
              </a:rPr>
              <a:t>Словно шар голубой.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b="0" dirty="0">
                <a:solidFill>
                  <a:srgbClr val="333333"/>
                </a:solidFill>
                <a:effectLst/>
                <a:latin typeface="+mn-lt"/>
              </a:rPr>
              <a:t>И мелькают города и страны,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b="0" dirty="0">
                <a:solidFill>
                  <a:srgbClr val="333333"/>
                </a:solidFill>
                <a:effectLst/>
                <a:latin typeface="+mn-lt"/>
              </a:rPr>
              <a:t>Параллели и меридианы,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b="0" dirty="0">
                <a:solidFill>
                  <a:srgbClr val="333333"/>
                </a:solidFill>
                <a:effectLst/>
                <a:latin typeface="+mn-lt"/>
              </a:rPr>
              <a:t>Только тех еще пунктиров нету,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b="0" dirty="0">
                <a:solidFill>
                  <a:srgbClr val="333333"/>
                </a:solidFill>
                <a:effectLst/>
                <a:latin typeface="+mn-lt"/>
              </a:rPr>
              <a:t>По которым нам бродить по свету.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b="0" dirty="0">
                <a:solidFill>
                  <a:srgbClr val="333333"/>
                </a:solidFill>
                <a:effectLst/>
                <a:latin typeface="+mn-lt"/>
              </a:rPr>
              <a:t>Знаю, есть неизвестная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b="0" dirty="0">
                <a:solidFill>
                  <a:srgbClr val="333333"/>
                </a:solidFill>
                <a:effectLst/>
                <a:latin typeface="+mn-lt"/>
              </a:rPr>
              <a:t>Широта из широт,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b="0" dirty="0">
                <a:solidFill>
                  <a:srgbClr val="333333"/>
                </a:solidFill>
                <a:effectLst/>
                <a:latin typeface="+mn-lt"/>
              </a:rPr>
              <a:t>Где нас дружба чудесная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b="0" dirty="0">
                <a:solidFill>
                  <a:srgbClr val="333333"/>
                </a:solidFill>
                <a:effectLst/>
                <a:latin typeface="+mn-lt"/>
              </a:rPr>
              <a:t>Непременно сведет.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b="0" dirty="0">
                <a:solidFill>
                  <a:srgbClr val="333333"/>
                </a:solidFill>
                <a:effectLst/>
                <a:latin typeface="+mn-lt"/>
              </a:rPr>
              <a:t>И тогда узнаем мы, как смело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b="0" dirty="0">
                <a:solidFill>
                  <a:srgbClr val="333333"/>
                </a:solidFill>
                <a:effectLst/>
                <a:latin typeface="+mn-lt"/>
              </a:rPr>
              <a:t>Каждый брался за большое дело.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b="0" dirty="0">
                <a:solidFill>
                  <a:srgbClr val="333333"/>
                </a:solidFill>
                <a:effectLst/>
                <a:latin typeface="+mn-lt"/>
              </a:rPr>
              <a:t>И места, в которых мы бывали,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b="0" dirty="0">
                <a:solidFill>
                  <a:srgbClr val="333333"/>
                </a:solidFill>
                <a:effectLst/>
                <a:latin typeface="+mn-lt"/>
              </a:rPr>
              <a:t>Люди в картах мира отмечали</a:t>
            </a:r>
            <a:r>
              <a:rPr lang="ru-RU" sz="2400" b="0" dirty="0" smtClean="0">
                <a:solidFill>
                  <a:srgbClr val="333333"/>
                </a:solidFill>
                <a:effectLst/>
                <a:latin typeface="+mn-lt"/>
              </a:rPr>
              <a:t>.</a:t>
            </a:r>
            <a:br>
              <a:rPr lang="ru-RU" sz="2400" b="0" dirty="0" smtClean="0">
                <a:solidFill>
                  <a:srgbClr val="333333"/>
                </a:solidFill>
                <a:effectLst/>
                <a:latin typeface="+mn-lt"/>
              </a:rPr>
            </a:br>
            <a:r>
              <a:rPr lang="ru-RU" sz="2400" b="0" dirty="0" smtClean="0">
                <a:solidFill>
                  <a:srgbClr val="333333"/>
                </a:solidFill>
                <a:effectLst/>
                <a:latin typeface="+mn-lt"/>
              </a:rPr>
              <a:t>М. Светлов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285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3928" y="1371600"/>
            <a:ext cx="4727702" cy="1828800"/>
          </a:xfrm>
        </p:spPr>
        <p:txBody>
          <a:bodyPr>
            <a:normAutofit fontScale="90000"/>
          </a:bodyPr>
          <a:lstStyle/>
          <a:p>
            <a:r>
              <a:rPr lang="ru-RU" altLang="ru-RU" sz="3600" kern="0" dirty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</a:rPr>
              <a:t>В средние века, в эпоху расцвета городов, по дорогам странствовали </a:t>
            </a:r>
            <a:r>
              <a:rPr lang="ru-RU" altLang="ru-RU" sz="4000" kern="0" dirty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</a:rPr>
              <a:t>Ваганты 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3337662"/>
          </a:xfrm>
        </p:spPr>
        <p:txBody>
          <a:bodyPr>
            <a:no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2000" dirty="0">
                <a:solidFill>
                  <a:srgbClr val="FFFFFF"/>
                </a:solidFill>
              </a:rPr>
              <a:t>Среди них были студенты, монахи, философы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2000" dirty="0">
                <a:solidFill>
                  <a:srgbClr val="FFFFFF"/>
                </a:solidFill>
              </a:rPr>
              <a:t>– актеры и певцы, рассказчики и акробаты.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2000" dirty="0">
                <a:solidFill>
                  <a:srgbClr val="FFFFFF"/>
                </a:solidFill>
              </a:rPr>
              <a:t>Ваганты большую часть жизни проводили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2000" dirty="0">
                <a:solidFill>
                  <a:srgbClr val="FFFFFF"/>
                </a:solidFill>
              </a:rPr>
              <a:t>в поисках знаний в университетах.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2000" dirty="0">
                <a:solidFill>
                  <a:srgbClr val="FFFFFF"/>
                </a:solidFill>
              </a:rPr>
              <a:t>Большинство писали свои стихи на латыни.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2000" dirty="0">
                <a:solidFill>
                  <a:srgbClr val="FFFFFF"/>
                </a:solidFill>
              </a:rPr>
              <a:t>В своем творчестве они опирались не только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2000" dirty="0">
                <a:solidFill>
                  <a:srgbClr val="FFFFFF"/>
                </a:solidFill>
              </a:rPr>
              <a:t>на традиции церковных и речевых жанров,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2000" dirty="0">
                <a:solidFill>
                  <a:srgbClr val="FFFFFF"/>
                </a:solidFill>
              </a:rPr>
              <a:t> но и опыт народной лирики. До нашего времени дошли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2000" dirty="0">
                <a:solidFill>
                  <a:srgbClr val="FFFFFF"/>
                </a:solidFill>
              </a:rPr>
              <a:t>многочисленные стихи и песни неизвестных поэтов и музыкантов</a:t>
            </a:r>
            <a:endParaRPr lang="ru-RU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975100" cy="309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166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тьяна\Pictures\img_fgD6b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88640"/>
            <a:ext cx="367240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4" y="764704"/>
            <a:ext cx="4906886" cy="5112568"/>
          </a:xfrm>
        </p:spPr>
        <p:txBody>
          <a:bodyPr>
            <a:noAutofit/>
          </a:bodyPr>
          <a:lstStyle/>
          <a:p>
            <a:pPr algn="l"/>
            <a:r>
              <a:rPr lang="ru-RU" sz="3200" dirty="0">
                <a:solidFill>
                  <a:srgbClr val="252525"/>
                </a:solidFill>
                <a:effectLst/>
                <a:latin typeface="+mn-lt"/>
              </a:rPr>
              <a:t>Бард</a:t>
            </a:r>
            <a:r>
              <a:rPr lang="ru-RU" sz="3200" b="0" dirty="0">
                <a:solidFill>
                  <a:srgbClr val="252525"/>
                </a:solidFill>
                <a:effectLst/>
                <a:latin typeface="+mn-lt"/>
              </a:rPr>
              <a:t> (от </a:t>
            </a:r>
            <a:r>
              <a:rPr lang="ru-RU" sz="3200" b="0" dirty="0">
                <a:solidFill>
                  <a:srgbClr val="0B0080"/>
                </a:solidFill>
                <a:effectLst/>
                <a:latin typeface="+mn-lt"/>
                <a:hlinkClick r:id="rId3" tooltip="Кельтские языки"/>
              </a:rPr>
              <a:t>кельт.</a:t>
            </a:r>
            <a:r>
              <a:rPr lang="ru-RU" sz="3200" b="0" dirty="0">
                <a:solidFill>
                  <a:srgbClr val="252525"/>
                </a:solidFill>
                <a:effectLst/>
                <a:latin typeface="+mn-lt"/>
              </a:rPr>
              <a:t> </a:t>
            </a:r>
            <a:r>
              <a:rPr lang="ru-RU" sz="3200" b="0" i="1" dirty="0">
                <a:solidFill>
                  <a:srgbClr val="252525"/>
                </a:solidFill>
                <a:effectLst/>
                <a:latin typeface="+mn-lt"/>
              </a:rPr>
              <a:t>*</a:t>
            </a:r>
            <a:r>
              <a:rPr lang="ru-RU" sz="3200" b="0" i="1" dirty="0" err="1">
                <a:solidFill>
                  <a:srgbClr val="252525"/>
                </a:solidFill>
                <a:effectLst/>
                <a:latin typeface="+mn-lt"/>
              </a:rPr>
              <a:t>bardos</a:t>
            </a:r>
            <a:r>
              <a:rPr lang="ru-RU" sz="3200" b="0" dirty="0">
                <a:solidFill>
                  <a:srgbClr val="252525"/>
                </a:solidFill>
                <a:effectLst/>
                <a:latin typeface="+mn-lt"/>
              </a:rPr>
              <a:t>) — певец или поэт; как правило, одиночный исполнитель песен собственного сочинения.</a:t>
            </a:r>
            <a:br>
              <a:rPr lang="ru-RU" sz="3200" b="0" dirty="0">
                <a:solidFill>
                  <a:srgbClr val="252525"/>
                </a:solidFill>
                <a:effectLst/>
                <a:latin typeface="+mn-lt"/>
              </a:rPr>
            </a:br>
            <a:r>
              <a:rPr lang="ru-RU" sz="3200" b="0" dirty="0" smtClean="0">
                <a:solidFill>
                  <a:srgbClr val="252525"/>
                </a:solidFill>
                <a:effectLst/>
                <a:latin typeface="+mn-lt"/>
              </a:rPr>
              <a:t/>
            </a:r>
            <a:br>
              <a:rPr lang="ru-RU" sz="3200" b="0" dirty="0" smtClean="0">
                <a:solidFill>
                  <a:srgbClr val="252525"/>
                </a:solidFill>
                <a:effectLst/>
                <a:latin typeface="+mn-lt"/>
              </a:rPr>
            </a:br>
            <a:r>
              <a:rPr lang="ru-RU" sz="3200" b="0" dirty="0" smtClean="0">
                <a:solidFill>
                  <a:srgbClr val="0B0080"/>
                </a:solidFill>
                <a:effectLst/>
                <a:latin typeface="+mn-lt"/>
                <a:hlinkClick r:id="rId4" tooltip="Бард (Средневековье)"/>
              </a:rPr>
              <a:t>Бард</a:t>
            </a:r>
            <a:r>
              <a:rPr lang="ru-RU" sz="3200" b="0" dirty="0">
                <a:solidFill>
                  <a:srgbClr val="252525"/>
                </a:solidFill>
                <a:effectLst/>
                <a:latin typeface="+mn-lt"/>
              </a:rPr>
              <a:t> — поэт и певец в </a:t>
            </a:r>
            <a:r>
              <a:rPr lang="ru-RU" sz="3200" b="0" u="sng" dirty="0">
                <a:solidFill>
                  <a:srgbClr val="0B0080"/>
                </a:solidFill>
                <a:effectLst/>
                <a:latin typeface="+mn-lt"/>
                <a:hlinkClick r:id="rId5" tooltip="Средние века"/>
              </a:rPr>
              <a:t>Средние века</a:t>
            </a:r>
            <a:r>
              <a:rPr lang="ru-RU" sz="3200" b="0" dirty="0">
                <a:solidFill>
                  <a:srgbClr val="252525"/>
                </a:solidFill>
                <a:effectLst/>
                <a:latin typeface="+mn-lt"/>
              </a:rPr>
              <a:t>.</a:t>
            </a:r>
            <a:br>
              <a:rPr lang="ru-RU" sz="3200" b="0" dirty="0">
                <a:solidFill>
                  <a:srgbClr val="252525"/>
                </a:solidFill>
                <a:effectLst/>
                <a:latin typeface="+mn-lt"/>
              </a:rPr>
            </a:br>
            <a:r>
              <a:rPr lang="ru-RU" sz="3200" b="0" dirty="0">
                <a:solidFill>
                  <a:srgbClr val="252525"/>
                </a:solidFill>
                <a:effectLst/>
                <a:latin typeface="+mn-lt"/>
              </a:rPr>
              <a:t>Бард — представитель </a:t>
            </a:r>
            <a:r>
              <a:rPr lang="ru-RU" sz="3200" b="0" dirty="0">
                <a:solidFill>
                  <a:srgbClr val="0B0080"/>
                </a:solidFill>
                <a:effectLst/>
                <a:latin typeface="+mn-lt"/>
                <a:hlinkClick r:id="rId6" tooltip="Авторская песня"/>
              </a:rPr>
              <a:t>авторской песни</a:t>
            </a:r>
            <a:r>
              <a:rPr lang="ru-RU" sz="3200" b="0" dirty="0">
                <a:solidFill>
                  <a:srgbClr val="252525"/>
                </a:solidFill>
                <a:effectLst/>
                <a:latin typeface="+mn-lt"/>
              </a:rPr>
              <a:t>; в более широком смысле — </a:t>
            </a:r>
            <a:r>
              <a:rPr lang="ru-RU" sz="3200" b="0" dirty="0">
                <a:solidFill>
                  <a:srgbClr val="0B0080"/>
                </a:solidFill>
                <a:effectLst/>
                <a:latin typeface="+mn-lt"/>
                <a:hlinkClick r:id="rId7" tooltip="Автор-исполнитель"/>
              </a:rPr>
              <a:t>автор-исполнитель</a:t>
            </a:r>
            <a:r>
              <a:rPr lang="ru-RU" sz="3200" b="0" dirty="0">
                <a:solidFill>
                  <a:srgbClr val="252525"/>
                </a:solidFill>
                <a:effectLst/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3866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тьяна\Pictures\Guslyaryi-za-igro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7776864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93096"/>
            <a:ext cx="8229600" cy="2304256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altLang="ru-RU" sz="2000" dirty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ea typeface="+mn-ea"/>
                <a:cs typeface="+mn-cs"/>
              </a:rPr>
              <a:t>Русь славилась авторами- исполнителями еще с давних времен, </a:t>
            </a:r>
            <a:br>
              <a:rPr lang="ru-RU" altLang="ru-RU" sz="2000" dirty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ea typeface="+mn-ea"/>
                <a:cs typeface="+mn-cs"/>
              </a:rPr>
            </a:br>
            <a:r>
              <a:rPr lang="ru-RU" altLang="ru-RU" sz="2000" dirty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ea typeface="+mn-ea"/>
                <a:cs typeface="+mn-cs"/>
              </a:rPr>
              <a:t> по городам и деревням ходили необычные люди с гуслями в руках.</a:t>
            </a:r>
            <a:br>
              <a:rPr lang="ru-RU" altLang="ru-RU" sz="2000" dirty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ea typeface="+mn-ea"/>
                <a:cs typeface="+mn-cs"/>
              </a:rPr>
            </a:br>
            <a:r>
              <a:rPr lang="ru-RU" altLang="ru-RU" sz="2000" dirty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ea typeface="+mn-ea"/>
                <a:cs typeface="+mn-cs"/>
              </a:rPr>
              <a:t> Люди их очень любили, и, завидев их, </a:t>
            </a:r>
            <a:br>
              <a:rPr lang="ru-RU" altLang="ru-RU" sz="2000" dirty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ea typeface="+mn-ea"/>
                <a:cs typeface="+mn-cs"/>
              </a:rPr>
            </a:br>
            <a:r>
              <a:rPr lang="ru-RU" altLang="ru-RU" sz="2000" dirty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ea typeface="+mn-ea"/>
                <a:cs typeface="+mn-cs"/>
              </a:rPr>
              <a:t>бросали все свои дела и внимали им с глубокой сердечностью. </a:t>
            </a:r>
            <a:br>
              <a:rPr lang="ru-RU" altLang="ru-RU" sz="2000" dirty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ea typeface="+mn-ea"/>
                <a:cs typeface="+mn-cs"/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89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784600" y="274638"/>
            <a:ext cx="4902200" cy="5746650"/>
          </a:xfrm>
        </p:spPr>
        <p:txBody>
          <a:bodyPr>
            <a:normAutofit/>
          </a:bodyPr>
          <a:lstStyle/>
          <a:p>
            <a:r>
              <a:rPr lang="ru-RU" altLang="ru-RU" sz="3600" kern="0" dirty="0">
                <a:ln>
                  <a:noFill/>
                </a:ln>
                <a:solidFill>
                  <a:srgbClr val="002060"/>
                </a:solidFill>
                <a:effectLst/>
              </a:rPr>
              <a:t>БАЯНЫ</a:t>
            </a:r>
            <a:r>
              <a:rPr lang="ru-RU" altLang="ru-RU" sz="3600" b="0" kern="0" dirty="0">
                <a:ln>
                  <a:noFill/>
                </a:ln>
                <a:solidFill>
                  <a:srgbClr val="002060"/>
                </a:solidFill>
                <a:effectLst/>
              </a:rPr>
              <a:t>, так звали на Руси этих певцов, несли людям правду жизни, песни их были сердечно красивы, правдивы, чисты.</a:t>
            </a:r>
            <a:r>
              <a:rPr lang="ru-RU" altLang="ru-RU" sz="4000" b="0" kern="0" dirty="0">
                <a:ln>
                  <a:noFill/>
                </a:ln>
                <a:solidFill>
                  <a:srgbClr val="002060"/>
                </a:solidFill>
                <a:effectLst/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04664"/>
            <a:ext cx="3460750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088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C:\Users\Татьяна\Pictures\800x_4_we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690" y="3669942"/>
            <a:ext cx="3135405" cy="307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Татьяна\Pictures\5775e4e0a166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312368" cy="3954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Татьяна\Pictures\8700_1_ma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172" y="188641"/>
            <a:ext cx="2866993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Татьяна\Pictures\foto217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0781" y="188640"/>
            <a:ext cx="2374900" cy="28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Татьяна\Pictures\medium_acb05a313b1597a13743249c4b18a26b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83" y="3905618"/>
            <a:ext cx="4111935" cy="2741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Татьяна\Pictures\vysockiy_21043117_orig_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191" y="3140968"/>
            <a:ext cx="2334490" cy="2547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014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75</TotalTime>
  <Words>141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Авторская песня: прошлое и настоящее</vt:lpstr>
      <vt:lpstr>        «Возьмемся за руки друзья, Возьмемся за руки друзья, Чтоб не пропасть поодиночке!»     Булат  Окуджава    </vt:lpstr>
      <vt:lpstr>Я не знаю, где встретиться Нам придется с тобой. Глобус крутится-вертится Словно шар голубой. И мелькают города и страны, Параллели и меридианы, Только тех еще пунктиров нету, По которым нам бродить по свету.  Знаю, есть неизвестная Широта из широт, Где нас дружба чудесная Непременно сведет. И тогда узнаем мы, как смело Каждый брался за большое дело. И места, в которых мы бывали, Люди в картах мира отмечали. М. Светлов </vt:lpstr>
      <vt:lpstr>В средние века, в эпоху расцвета городов, по дорогам странствовали Ваганты </vt:lpstr>
      <vt:lpstr>Бард (от кельт. *bardos) — певец или поэт; как правило, одиночный исполнитель песен собственного сочинения.  Бард — поэт и певец в Средние века. Бард — представитель авторской песни; в более широком смысле — автор-исполнитель.</vt:lpstr>
      <vt:lpstr>Русь славилась авторами- исполнителями еще с давних времен,   по городам и деревням ходили необычные люди с гуслями в руках.  Люди их очень любили, и, завидев их,  бросали все свои дела и внимали им с глубокой сердечностью.  </vt:lpstr>
      <vt:lpstr>БАЯНЫ, так звали на Руси этих певцов, несли людям правду жизни, песни их были сердечно красивы, правдивы, чисты.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Авторская песня: прошлое и настоящее</dc:title>
  <dc:creator>Татьяна</dc:creator>
  <cp:lastModifiedBy>Татьяна</cp:lastModifiedBy>
  <cp:revision>9</cp:revision>
  <dcterms:created xsi:type="dcterms:W3CDTF">2016-09-21T13:55:04Z</dcterms:created>
  <dcterms:modified xsi:type="dcterms:W3CDTF">2016-09-21T15:10:11Z</dcterms:modified>
</cp:coreProperties>
</file>