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7" r:id="rId4"/>
    <p:sldId id="270" r:id="rId5"/>
    <p:sldId id="260" r:id="rId6"/>
    <p:sldId id="27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CE8756F-9B15-417A-91EA-400AFCCF44B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AAA0F76-355D-4464-9269-322175DAC3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0364" y="2852936"/>
            <a:ext cx="8363272" cy="17070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Роль </a:t>
            </a:r>
            <a:br>
              <a:rPr lang="ru-RU" sz="3600" dirty="0" smtClean="0"/>
            </a:br>
            <a:r>
              <a:rPr lang="ru-RU" sz="3600" dirty="0" smtClean="0"/>
              <a:t>Школьного спортивного клуба </a:t>
            </a:r>
            <a:br>
              <a:rPr lang="ru-RU" sz="3600" dirty="0" smtClean="0"/>
            </a:br>
            <a:r>
              <a:rPr lang="ru-RU" sz="3600" dirty="0" smtClean="0"/>
              <a:t>в патриотическом воспитании подрастающего поколения</a:t>
            </a:r>
            <a:br>
              <a:rPr lang="ru-RU" sz="3600" dirty="0" smtClean="0"/>
            </a:br>
            <a:r>
              <a:rPr lang="ru-RU" sz="3600" dirty="0" smtClean="0"/>
              <a:t>Семейные спортивные праздники </a:t>
            </a:r>
            <a:br>
              <a:rPr lang="ru-RU" sz="36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104566"/>
            <a:ext cx="6400800" cy="1752600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3000" dirty="0" smtClean="0">
                <a:solidFill>
                  <a:schemeClr val="tx2"/>
                </a:solidFill>
              </a:rPr>
              <a:t>Автор: </a:t>
            </a:r>
          </a:p>
          <a:p>
            <a:r>
              <a:rPr lang="ru-RU" sz="3000" dirty="0" smtClean="0">
                <a:solidFill>
                  <a:schemeClr val="tx2"/>
                </a:solidFill>
              </a:rPr>
              <a:t>Руководитель спортивного клуба «Старт» </a:t>
            </a:r>
          </a:p>
          <a:p>
            <a:r>
              <a:rPr lang="ru-RU" sz="3000" dirty="0" smtClean="0">
                <a:solidFill>
                  <a:schemeClr val="tx2"/>
                </a:solidFill>
              </a:rPr>
              <a:t>ГБОУ Школы №1021 г. Москвы,</a:t>
            </a:r>
          </a:p>
          <a:p>
            <a:r>
              <a:rPr lang="ru-RU" sz="3000" dirty="0" smtClean="0">
                <a:solidFill>
                  <a:schemeClr val="tx2"/>
                </a:solidFill>
              </a:rPr>
              <a:t> учитель физкультуры </a:t>
            </a:r>
          </a:p>
          <a:p>
            <a:r>
              <a:rPr lang="ru-RU" sz="3000" dirty="0" smtClean="0">
                <a:solidFill>
                  <a:schemeClr val="tx2"/>
                </a:solidFill>
              </a:rPr>
              <a:t>Ростовцева МВ.</a:t>
            </a:r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7954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40780"/>
            <a:ext cx="5981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Спортивная</a:t>
            </a:r>
            <a:r>
              <a:rPr lang="ru-RU" sz="3600" dirty="0" smtClean="0"/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программа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429" y="919104"/>
            <a:ext cx="1269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Этапы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803896"/>
              </p:ext>
            </p:extLst>
          </p:nvPr>
        </p:nvGraphicFramePr>
        <p:xfrm>
          <a:off x="101414" y="1890245"/>
          <a:ext cx="4470586" cy="3545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923"/>
                <a:gridCol w="2335219"/>
                <a:gridCol w="515234"/>
                <a:gridCol w="381915"/>
                <a:gridCol w="835295"/>
              </a:tblGrid>
              <a:tr h="5979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№п/п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этапа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       Время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Подпись судьи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Морозко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Красная шапочка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Конёк-Горбунок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70C0"/>
                          </a:solidFill>
                          <a:effectLst/>
                        </a:rPr>
                        <a:t>Теремок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Репка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Золушка 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92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Колобок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1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</a:rPr>
                        <a:t>         </a:t>
                      </a:r>
                      <a:r>
                        <a:rPr lang="ru-RU" sz="1600" dirty="0" smtClean="0">
                          <a:solidFill>
                            <a:srgbClr val="0070C0"/>
                          </a:solidFill>
                          <a:effectLst/>
                        </a:rPr>
                        <a:t>Сумма </a:t>
                      </a: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</a:rPr>
                        <a:t>времени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</a:rPr>
                        <a:t>Место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35542" y="1098805"/>
            <a:ext cx="242983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Маршрутный лист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endParaRPr kumimoji="0" lang="ru-RU" alt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F:\день матери 30.11.13\IMG_62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35077" y="351385"/>
            <a:ext cx="3037742" cy="2438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ДЕНЬ СЕМЬИ 18.05.2013\IMG_13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6368" y="2127727"/>
            <a:ext cx="3505396" cy="233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ДЕНЬ СЕМЬИ 18.05.2013\IMG_11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5309" y="4221130"/>
            <a:ext cx="3695273" cy="2463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95535" y="6307322"/>
            <a:ext cx="426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Эстафеты объединены одной темой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8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59" y="176500"/>
            <a:ext cx="5957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Конкурсная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программы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31529" y="3504677"/>
            <a:ext cx="2917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Конкурс стихов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6334780"/>
            <a:ext cx="2972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Конкурс для пап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F:\День  матери\спортивная семья 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9170" y="155760"/>
            <a:ext cx="2699792" cy="3608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День матери\IMG_0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96165"/>
            <a:ext cx="4392488" cy="2928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День города 2006\P10103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7155">
            <a:off x="5431897" y="3966736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День города 2006\P10103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4559">
            <a:off x="467545" y="3764501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981" y="6308114"/>
            <a:ext cx="3914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Конкурс болельщиков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445699"/>
            <a:ext cx="31037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Конкурс для мам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16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:\День  матери\спортивная семья 0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4639">
            <a:off x="5150647" y="789467"/>
            <a:ext cx="3812402" cy="2852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8749" y="92058"/>
            <a:ext cx="7468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Развлекательная программа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 rot="21108756">
            <a:off x="2048096" y="3359500"/>
            <a:ext cx="2303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Аниматоры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14118">
            <a:off x="5078307" y="3293374"/>
            <a:ext cx="1882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Артисты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1092243">
            <a:off x="5076086" y="6165304"/>
            <a:ext cx="976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Шоу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722757">
            <a:off x="312648" y="3481767"/>
            <a:ext cx="153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Клоуны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F:\день матери 30.11.13\IMG_67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25357">
            <a:off x="5287982" y="3740838"/>
            <a:ext cx="3537732" cy="2823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ДЕНЬ СЕМЬИ 18.05.2013\IMG_14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71131">
            <a:off x="589593" y="3844735"/>
            <a:ext cx="4193240" cy="27954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379834">
            <a:off x="1759517" y="6234314"/>
            <a:ext cx="1853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rgbClr val="0070C0"/>
                </a:solidFill>
              </a:rPr>
              <a:t>Флешмоб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3077" name="Picture 5" descr="F:\День матери\IMG_00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64458">
            <a:off x="320855" y="767084"/>
            <a:ext cx="4251145" cy="2834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9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4397"/>
            <a:ext cx="8055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Подведение итогов. Награждение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 descr="F:\день матери 30.11.13\IMG_678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99605">
            <a:off x="304437" y="1033119"/>
            <a:ext cx="4182149" cy="30457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ДЕНЬ СЕМЬИ 18.05.2013\IMG_14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1642">
            <a:off x="4669439" y="1255816"/>
            <a:ext cx="4297298" cy="28648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день матери 21.11.15 фото\DSC_06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03748"/>
            <a:ext cx="4070442" cy="2706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День матери\IMG_01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015" y="4002651"/>
            <a:ext cx="4008148" cy="2672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66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F:\день матери 21.11.15 фото\DSC_07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972017">
            <a:off x="3328721" y="3125200"/>
            <a:ext cx="5624410" cy="3101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06826" y="631721"/>
            <a:ext cx="17235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2003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4655" y="4509120"/>
            <a:ext cx="17235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2015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194" name="Picture 2" descr="F:\физфото\File00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5900">
            <a:off x="159800" y="357665"/>
            <a:ext cx="5102225" cy="325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30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98" y="813429"/>
            <a:ext cx="3835209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84648" y="1052736"/>
            <a:ext cx="48281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Патриотическое воспитание</a:t>
            </a:r>
            <a:r>
              <a:rPr lang="ru-RU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 ‑ это процесс </a:t>
            </a:r>
            <a:r>
              <a:rPr lang="ru-RU" sz="24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взаимодействия взрослых (родителей) </a:t>
            </a:r>
            <a:r>
              <a:rPr lang="ru-RU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ребенка</a:t>
            </a:r>
            <a:r>
              <a:rPr lang="ru-RU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, </a:t>
            </a:r>
            <a:endParaRPr lang="ru-RU" sz="2400" dirty="0" smtClean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направленный </a:t>
            </a:r>
            <a:r>
              <a:rPr lang="ru-RU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на развитие </a:t>
            </a:r>
            <a:r>
              <a:rPr lang="ru-RU" sz="24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патриотических чувств</a:t>
            </a:r>
            <a:r>
              <a:rPr lang="ru-RU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, формирование </a:t>
            </a:r>
            <a:r>
              <a:rPr lang="ru-RU" sz="24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патриотических убеждений </a:t>
            </a:r>
            <a:r>
              <a:rPr lang="ru-RU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и устойчивых </a:t>
            </a:r>
            <a:r>
              <a:rPr lang="ru-RU" sz="24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норм патриотического</a:t>
            </a:r>
            <a:r>
              <a:rPr lang="ru-RU" sz="2400" dirty="0">
                <a:solidFill>
                  <a:srgbClr val="0070C0"/>
                </a:solidFill>
                <a:cs typeface="Times New Roman" panose="02020603050405020304" pitchFamily="18" charset="0"/>
              </a:rPr>
              <a:t> поведения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41796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89" y="397300"/>
            <a:ext cx="8753422" cy="6063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98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5148064" y="3429000"/>
            <a:ext cx="1033272" cy="11430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37962" y="404664"/>
            <a:ext cx="8626525" cy="573325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/>
              <a:t>«Любовь к Родине начинается с любви к своей семье, своему дому, </a:t>
            </a:r>
            <a:r>
              <a:rPr lang="ru-RU" sz="2400" i="1" dirty="0" smtClean="0"/>
              <a:t>своей </a:t>
            </a:r>
            <a:r>
              <a:rPr lang="ru-RU" sz="2400" i="1" dirty="0"/>
              <a:t>школе. Она постепенно растет. С возрастом она становится  </a:t>
            </a:r>
            <a:r>
              <a:rPr lang="ru-RU" sz="2400" i="1" dirty="0" smtClean="0"/>
              <a:t>также  </a:t>
            </a:r>
            <a:r>
              <a:rPr lang="ru-RU" sz="2400" i="1" dirty="0"/>
              <a:t>любовью к своему городу, к своему селу, к родной природе, к своим </a:t>
            </a:r>
            <a:r>
              <a:rPr lang="ru-RU" sz="2400" i="1" dirty="0" smtClean="0"/>
              <a:t>землякам</a:t>
            </a:r>
            <a:r>
              <a:rPr lang="ru-RU" sz="2400" i="1" dirty="0"/>
              <a:t>. </a:t>
            </a:r>
            <a:r>
              <a:rPr lang="ru-RU" sz="2400" i="1" dirty="0" smtClean="0"/>
              <a:t>А  </a:t>
            </a:r>
            <a:r>
              <a:rPr lang="ru-RU" sz="2400" i="1" dirty="0"/>
              <a:t>созрев, </a:t>
            </a:r>
            <a:r>
              <a:rPr lang="ru-RU" sz="2400" i="1" dirty="0" smtClean="0"/>
              <a:t>становится сознательной </a:t>
            </a:r>
            <a:r>
              <a:rPr lang="ru-RU" sz="2400" i="1" dirty="0"/>
              <a:t>и крепкой до самой </a:t>
            </a:r>
            <a:r>
              <a:rPr lang="ru-RU" sz="2400" i="1" dirty="0" smtClean="0"/>
              <a:t>смерти</a:t>
            </a:r>
            <a:r>
              <a:rPr lang="ru-RU" sz="2400" i="1" dirty="0"/>
              <a:t>, любовью к своей стране и её народу. Нельзя перескочить  </a:t>
            </a:r>
          </a:p>
          <a:p>
            <a:r>
              <a:rPr lang="ru-RU" sz="2400" i="1" dirty="0"/>
              <a:t>через какое- либо звено этого процесса и очень трудно скрепить  вновь </a:t>
            </a:r>
            <a:r>
              <a:rPr lang="ru-RU" sz="2400" i="1" dirty="0" smtClean="0"/>
              <a:t> всю </a:t>
            </a:r>
            <a:r>
              <a:rPr lang="ru-RU" sz="2400" i="1" dirty="0"/>
              <a:t>цепь, когда что-нибудь в ней выпало или, больше того, отсутствовало </a:t>
            </a:r>
          </a:p>
          <a:p>
            <a:r>
              <a:rPr lang="ru-RU" sz="2400" i="1" dirty="0"/>
              <a:t>с самого начала»  </a:t>
            </a:r>
          </a:p>
          <a:p>
            <a:r>
              <a:rPr lang="ru-RU" sz="2400" i="1" dirty="0"/>
              <a:t>                                        </a:t>
            </a:r>
            <a:r>
              <a:rPr lang="ru-RU" sz="2400" i="1" dirty="0" smtClean="0"/>
              <a:t>Академик </a:t>
            </a:r>
            <a:r>
              <a:rPr lang="ru-RU" sz="2400" i="1" dirty="0" err="1"/>
              <a:t>Д.С.Лихачев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9094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84" y="1052736"/>
            <a:ext cx="4231681" cy="3346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39185" y="163885"/>
            <a:ext cx="455329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Одно из самых сильных и благородных человеческих чувств – любовь к своей родине. 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Первые уроки патриотизма ребенок получает в семье. Родители передают ему свое восприятие жизни: свою любовь к природе, к народной песне, к людям, которые делают жизнь лучше и интереснее. На долгие годы дети запоминают свои прогулки с родителями в ближайший лес, в поле, на озеро, полные ярких впечатлений и переживаний. Эти прогулки и зажигают в душе ребенка первую искру большой любви к родной природе. Семейные праздничные вечера, шествие со взрослыми по нарядной площади на праздничный салют , участие в спортивных соревнованиях– все это вызывает у детей те особые, светлые чувства, которые запечатлеваются на всю жизнь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74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6087__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142875"/>
            <a:ext cx="97536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4543"/>
            <a:ext cx="6771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Организационный комитет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88041"/>
            <a:ext cx="2098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Родители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2283" y="6297120"/>
            <a:ext cx="4241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Члены Совета клуба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82765" y="4581128"/>
            <a:ext cx="35125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Обучающиеся 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старших классов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0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73" y="330787"/>
            <a:ext cx="586731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1. Положение о проведении спортивного праздника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2377" y="1043444"/>
            <a:ext cx="415209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2. Сценарий спортивного праздника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73" y="1967552"/>
            <a:ext cx="524855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3. Программа торжественной части праздника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2377" y="3776138"/>
            <a:ext cx="455284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5. План оформления места проведения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2377" y="4741798"/>
            <a:ext cx="475803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6. Спортивный инвентарь и оборудование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2377" y="5589240"/>
            <a:ext cx="331693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7. Музыкальное оформление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3843" y="2872275"/>
            <a:ext cx="488627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4. Программа спортивной части праздника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31878">
            <a:off x="4766623" y="3713402"/>
            <a:ext cx="4204368" cy="27954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62841">
            <a:off x="5891154" y="532067"/>
            <a:ext cx="3156809" cy="2966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0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1180"/>
            <a:ext cx="724268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Предварительный конкурс</a:t>
            </a:r>
          </a:p>
          <a:p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1023"/>
            <a:ext cx="23022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Рисунки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Фотографии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Презентации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Стихи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42462"/>
            <a:ext cx="1625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Форма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3429000"/>
            <a:ext cx="1207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Тема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1412" y="4077072"/>
            <a:ext cx="53447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Я выбираю спорт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Я, мама и спорт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Мама, папа, я-спортивная семья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Всей семьей на старт ГТО</a:t>
            </a:r>
            <a:endParaRPr lang="ru-RU" sz="2800" i="1" dirty="0">
              <a:solidFill>
                <a:srgbClr val="0070C0"/>
              </a:solidFill>
            </a:endParaRPr>
          </a:p>
        </p:txBody>
      </p:sp>
      <p:pic>
        <p:nvPicPr>
          <p:cNvPr id="10242" name="Picture 2" descr="F:\мама я и спорт  фото2013\букин Захар 1 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2339">
            <a:off x="2828368" y="1017862"/>
            <a:ext cx="3386017" cy="2193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мама я и спорт  фото2013\IMG_45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16033">
            <a:off x="206578" y="3840940"/>
            <a:ext cx="3365880" cy="2524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:\мама я и спорт  фото2013\Денис Мялкин 2 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8674" y="1234849"/>
            <a:ext cx="2405356" cy="3156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8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485" y="260648"/>
            <a:ext cx="5761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Торжественная часть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805" y="2594315"/>
            <a:ext cx="7176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Выступления почетных гостей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35" y="1242115"/>
            <a:ext cx="3514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Парад участников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847" y="1790753"/>
            <a:ext cx="79699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Подъём флагов России,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  г. Москвы, района Восточный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028" y="3029016"/>
            <a:ext cx="607249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Выступление обучающихся: 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стихи, танцы, спортивные </a:t>
            </a:r>
            <a:r>
              <a:rPr lang="ru-RU" sz="2800" dirty="0">
                <a:solidFill>
                  <a:srgbClr val="0070C0"/>
                </a:solidFill>
              </a:rPr>
              <a:t>номера </a:t>
            </a:r>
          </a:p>
          <a:p>
            <a:endParaRPr lang="ru-RU" sz="2800" dirty="0">
              <a:solidFill>
                <a:srgbClr val="0070C0"/>
              </a:solidFill>
            </a:endParaRPr>
          </a:p>
          <a:p>
            <a:endParaRPr lang="ru-RU" sz="2800" dirty="0" smtClean="0">
              <a:solidFill>
                <a:srgbClr val="0070C0"/>
              </a:solidFill>
            </a:endParaRPr>
          </a:p>
        </p:txBody>
      </p:sp>
      <p:pic>
        <p:nvPicPr>
          <p:cNvPr id="5122" name="Picture 2" descr="F:\День  матери\спортивная семья 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4680">
            <a:off x="5852576" y="334952"/>
            <a:ext cx="3197941" cy="2392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день матери 30.11.13\IMG_62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85" y="4075331"/>
            <a:ext cx="4148982" cy="276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день матери 30.11.13\IMG_6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4349" y="4075331"/>
            <a:ext cx="4148981" cy="276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53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281</TotalTime>
  <Words>413</Words>
  <Application>Microsoft Office PowerPoint</Application>
  <PresentationFormat>Экран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            Роль  Школьного спортивного клуба  в патриотическом воспитании подрастающего поколения Семейные спортивные праздники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1021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 -</dc:title>
  <dc:creator>User</dc:creator>
  <cp:lastModifiedBy>User</cp:lastModifiedBy>
  <cp:revision>50</cp:revision>
  <dcterms:created xsi:type="dcterms:W3CDTF">2016-05-08T19:15:06Z</dcterms:created>
  <dcterms:modified xsi:type="dcterms:W3CDTF">2016-09-20T21:02:33Z</dcterms:modified>
</cp:coreProperties>
</file>