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BBCEC4-5D6F-4F37-914A-F81F6C979E01}" type="datetimeFigureOut">
              <a:rPr lang="ru-RU" smtClean="0"/>
              <a:pPr/>
              <a:t>21.09.2016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778D4D-AECA-41C1-B214-CAC79EA79E57}" type="slidenum">
              <a:rPr lang="ru-RU" smtClean="0"/>
              <a:pPr/>
              <a:t>‹#›</a:t>
            </a:fld>
            <a:endParaRPr lang="ru-RU"/>
          </a:p>
        </p:txBody>
      </p:sp>
    </p:spTree>
    <p:extLst>
      <p:ext uri="{BB962C8B-B14F-4D97-AF65-F5344CB8AC3E}">
        <p14:creationId xmlns:p14="http://schemas.microsoft.com/office/powerpoint/2010/main" val="393078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C778D4D-AECA-41C1-B214-CAC79EA79E57}" type="slidenum">
              <a:rPr lang="ru-RU" smtClean="0"/>
              <a:pPr/>
              <a:t>5</a:t>
            </a:fld>
            <a:endParaRPr lang="ru-RU"/>
          </a:p>
        </p:txBody>
      </p:sp>
    </p:spTree>
    <p:extLst>
      <p:ext uri="{BB962C8B-B14F-4D97-AF65-F5344CB8AC3E}">
        <p14:creationId xmlns:p14="http://schemas.microsoft.com/office/powerpoint/2010/main" val="1403369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EAF463A-BC7C-46EE-9F1E-7F377CCA4891}" type="datetimeFigureOut">
              <a:rPr lang="en-US" smtClean="0"/>
              <a:pPr/>
              <a:t>9/21/2016</a:t>
            </a:fld>
            <a:endParaRPr lang="en-US"/>
          </a:p>
        </p:txBody>
      </p:sp>
      <p:sp>
        <p:nvSpPr>
          <p:cNvPr id="17" name="Нижний колонтитул 16"/>
          <p:cNvSpPr>
            <a:spLocks noGrp="1"/>
          </p:cNvSpPr>
          <p:nvPr>
            <p:ph type="ftr" sz="quarter" idx="11"/>
          </p:nvPr>
        </p:nvSpPr>
        <p:spPr/>
        <p:txBody>
          <a:bodyPr/>
          <a:lstStyle/>
          <a:p>
            <a:endParaRPr lang="en-US"/>
          </a:p>
        </p:txBody>
      </p:sp>
      <p:sp>
        <p:nvSpPr>
          <p:cNvPr id="29" name="Номер слайда 28"/>
          <p:cNvSpPr>
            <a:spLocks noGrp="1"/>
          </p:cNvSpPr>
          <p:nvPr>
            <p:ph type="sldNum" sz="quarter" idx="12"/>
          </p:nvPr>
        </p:nvSpPr>
        <p:spPr/>
        <p:txBody>
          <a:bodyPr/>
          <a:lstStyle/>
          <a:p>
            <a:fld id="{A483448D-3A78-4528-A469-B745A65DA480}" type="slidenum">
              <a:rPr lang="en-US" smtClean="0"/>
              <a:pPr/>
              <a:t>‹#›</a:t>
            </a:fld>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9/21/2016</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9/21/2016</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9/21/2016</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9/21/2016</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a:xfrm>
            <a:off x="7924800" y="6416675"/>
            <a:ext cx="762000" cy="365125"/>
          </a:xfrm>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9/21/2016</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9/21/2016</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9/21/2016</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9/21/2016</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9/21/2016</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9/21/2016</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EAF463A-BC7C-46EE-9F1E-7F377CCA4891}" type="datetimeFigureOut">
              <a:rPr lang="en-US" smtClean="0"/>
              <a:pPr/>
              <a:t>9/21/2016</a:t>
            </a:fld>
            <a:endParaRPr lang="en-US"/>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dissolve/>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ru.wikipedia.org/wiki/%D0%A4%D0%B0%D0%B9%D0%BB:GasTurbine.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Users\Анастасия\Pictures\лерок\ui-5488197db65fa4.03791306.jpeg"/>
          <p:cNvPicPr>
            <a:picLocks noChangeAspect="1" noChangeArrowheads="1"/>
          </p:cNvPicPr>
          <p:nvPr/>
        </p:nvPicPr>
        <p:blipFill>
          <a:blip r:embed="rId2"/>
          <a:srcRect/>
          <a:stretch>
            <a:fillRect/>
          </a:stretch>
        </p:blipFill>
        <p:spPr bwMode="auto">
          <a:xfrm>
            <a:off x="0" y="-1"/>
            <a:ext cx="9144000" cy="6911163"/>
          </a:xfrm>
          <a:prstGeom prst="rect">
            <a:avLst/>
          </a:prstGeom>
          <a:noFill/>
        </p:spPr>
      </p:pic>
      <p:sp>
        <p:nvSpPr>
          <p:cNvPr id="4" name="Прямоугольник 3"/>
          <p:cNvSpPr/>
          <p:nvPr/>
        </p:nvSpPr>
        <p:spPr>
          <a:xfrm>
            <a:off x="838200" y="1600200"/>
            <a:ext cx="7620000" cy="28194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ctrTitle"/>
          </p:nvPr>
        </p:nvSpPr>
        <p:spPr>
          <a:xfrm>
            <a:off x="533400" y="2438400"/>
            <a:ext cx="8229600" cy="1828800"/>
          </a:xfrm>
        </p:spPr>
        <p:txBody>
          <a:bodyPr>
            <a:noAutofit/>
          </a:bodyPr>
          <a:lstStyle/>
          <a:p>
            <a:r>
              <a:rPr lang="de-DE" sz="5400" b="0" dirty="0" smtClean="0">
                <a:solidFill>
                  <a:srgbClr val="FF0000"/>
                </a:solidFill>
              </a:rPr>
              <a:t>Präsentation zum Thema :thermische Motoren.</a:t>
            </a:r>
            <a:endParaRPr lang="ru-RU" sz="5400" dirty="0">
              <a:solidFill>
                <a:srgbClr val="FF0000"/>
              </a:solidFill>
            </a:endParaRPr>
          </a:p>
        </p:txBody>
      </p:sp>
      <p:sp>
        <p:nvSpPr>
          <p:cNvPr id="3" name="TextBox 2"/>
          <p:cNvSpPr txBox="1"/>
          <p:nvPr/>
        </p:nvSpPr>
        <p:spPr>
          <a:xfrm>
            <a:off x="3962400" y="4952999"/>
            <a:ext cx="4495800" cy="923330"/>
          </a:xfrm>
          <a:prstGeom prst="rect">
            <a:avLst/>
          </a:prstGeom>
          <a:noFill/>
        </p:spPr>
        <p:txBody>
          <a:bodyPr wrap="square" rtlCol="0">
            <a:spAutoFit/>
          </a:bodyPr>
          <a:lstStyle/>
          <a:p>
            <a:r>
              <a:rPr lang="ru-RU" dirty="0" smtClean="0"/>
              <a:t>Выполнил: студент гр. Э-42 Басистов Павел</a:t>
            </a:r>
          </a:p>
          <a:p>
            <a:r>
              <a:rPr lang="ru-RU" dirty="0" smtClean="0"/>
              <a:t>Руководитель: преподаватель немецкого языка Калашникова С.В.</a:t>
            </a:r>
            <a:endParaRPr lang="ru-RU" dirty="0"/>
          </a:p>
        </p:txBody>
      </p:sp>
      <p:sp>
        <p:nvSpPr>
          <p:cNvPr id="5" name="TextBox 4"/>
          <p:cNvSpPr txBox="1"/>
          <p:nvPr/>
        </p:nvSpPr>
        <p:spPr>
          <a:xfrm>
            <a:off x="1143000" y="457200"/>
            <a:ext cx="7315200" cy="369332"/>
          </a:xfrm>
          <a:prstGeom prst="rect">
            <a:avLst/>
          </a:prstGeom>
          <a:noFill/>
        </p:spPr>
        <p:txBody>
          <a:bodyPr wrap="square" rtlCol="0">
            <a:spAutoFit/>
          </a:bodyPr>
          <a:lstStyle/>
          <a:p>
            <a:r>
              <a:rPr lang="ru-RU" dirty="0" smtClean="0"/>
              <a:t>ГАПОУ СО «</a:t>
            </a:r>
            <a:r>
              <a:rPr lang="ru-RU" dirty="0" err="1" smtClean="0"/>
              <a:t>Балашовский</a:t>
            </a:r>
            <a:r>
              <a:rPr lang="ru-RU" dirty="0" smtClean="0"/>
              <a:t> техникум механизации сельского хозяйства»</a:t>
            </a:r>
            <a:endParaRPr lang="ru-RU"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D:\Users\Анастасия\Pictures\лерок\ui-5488197db65fa4.03791306.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Содержимое 4"/>
          <p:cNvSpPr>
            <a:spLocks noGrp="1"/>
          </p:cNvSpPr>
          <p:nvPr>
            <p:ph idx="1"/>
          </p:nvPr>
        </p:nvSpPr>
        <p:spPr/>
        <p:txBody>
          <a:bodyPr/>
          <a:lstStyle/>
          <a:p>
            <a:r>
              <a:rPr lang="en-US" dirty="0">
                <a:solidFill>
                  <a:srgbClr val="FFFF00"/>
                </a:solidFill>
              </a:rPr>
              <a:t>https://yandex.ru/images/search?text=%</a:t>
            </a:r>
            <a:r>
              <a:rPr lang="en-US" dirty="0">
                <a:solidFill>
                  <a:srgbClr val="FFFF00"/>
                </a:solidFill>
              </a:rPr>
              <a:t>D0%B4%D0%B2%D0%B8%D0%B3%D0%B0%D1%82%D0%B5%D0%BB%D0%B8h</a:t>
            </a:r>
            <a:endParaRPr lang="ru-RU" dirty="0">
              <a:solidFill>
                <a:srgbClr val="FFFF00"/>
              </a:solidFill>
            </a:endParaRPr>
          </a:p>
          <a:p>
            <a:r>
              <a:rPr lang="en-US" dirty="0" smtClean="0">
                <a:solidFill>
                  <a:srgbClr val="FFFF00"/>
                </a:solidFill>
              </a:rPr>
              <a:t>ttp://ppt4web.ru/fizika/teplovye-dvigateli1.html</a:t>
            </a:r>
            <a:endParaRPr lang="ru-RU" dirty="0">
              <a:solidFill>
                <a:srgbClr val="FFFF00"/>
              </a:solidFill>
            </a:endParaRPr>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D:\Users\Анастасия\Pictures\лерок\ui-5488197db65fa4.03791306.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685800" y="533400"/>
            <a:ext cx="7620000" cy="51816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p:txBody>
          <a:bodyPr/>
          <a:lstStyle/>
          <a:p>
            <a:r>
              <a:rPr lang="en-US" dirty="0" err="1" smtClean="0">
                <a:solidFill>
                  <a:srgbClr val="FF0000"/>
                </a:solidFill>
              </a:rPr>
              <a:t>Thermischer</a:t>
            </a:r>
            <a:r>
              <a:rPr lang="ru-RU" dirty="0" smtClean="0">
                <a:solidFill>
                  <a:srgbClr val="FF0000"/>
                </a:solidFill>
              </a:rPr>
              <a:t> </a:t>
            </a:r>
            <a:r>
              <a:rPr lang="en-US" dirty="0" smtClean="0">
                <a:solidFill>
                  <a:srgbClr val="FF0000"/>
                </a:solidFill>
              </a:rPr>
              <a:t> Motor</a:t>
            </a:r>
            <a:endParaRPr lang="ru-RU" dirty="0">
              <a:solidFill>
                <a:srgbClr val="FF0000"/>
              </a:solidFill>
            </a:endParaRPr>
          </a:p>
        </p:txBody>
      </p:sp>
      <p:sp>
        <p:nvSpPr>
          <p:cNvPr id="3" name="Содержимое 2"/>
          <p:cNvSpPr>
            <a:spLocks noGrp="1"/>
          </p:cNvSpPr>
          <p:nvPr>
            <p:ph idx="1"/>
          </p:nvPr>
        </p:nvSpPr>
        <p:spPr>
          <a:xfrm>
            <a:off x="609600" y="1524000"/>
            <a:ext cx="8077200" cy="4785360"/>
          </a:xfrm>
        </p:spPr>
        <p:txBody>
          <a:bodyPr/>
          <a:lstStyle/>
          <a:p>
            <a:r>
              <a:rPr lang="de-DE" b="1" dirty="0" err="1" smtClean="0">
                <a:solidFill>
                  <a:schemeClr val="bg1"/>
                </a:solidFill>
              </a:rPr>
              <a:t>Wärmes</a:t>
            </a:r>
            <a:r>
              <a:rPr lang="de-DE" b="1" dirty="0" smtClean="0">
                <a:solidFill>
                  <a:schemeClr val="bg1"/>
                </a:solidFill>
              </a:rPr>
              <a:t>  Motor - Gerät, das die innere Energie der Stoffe in mechanische Energie verwandelt.</a:t>
            </a:r>
            <a:endParaRPr lang="ru-RU" b="1" dirty="0" smtClean="0">
              <a:solidFill>
                <a:schemeClr val="bg1"/>
              </a:solidFill>
            </a:endParaRPr>
          </a:p>
          <a:p>
            <a:r>
              <a:rPr lang="en-US" b="1" dirty="0" err="1" smtClean="0">
                <a:solidFill>
                  <a:schemeClr val="bg1"/>
                </a:solidFill>
              </a:rPr>
              <a:t>Arten</a:t>
            </a:r>
            <a:r>
              <a:rPr lang="en-US" b="1" dirty="0" smtClean="0">
                <a:solidFill>
                  <a:schemeClr val="bg1"/>
                </a:solidFill>
              </a:rPr>
              <a:t> von </a:t>
            </a:r>
            <a:r>
              <a:rPr lang="en-US" b="1" dirty="0" err="1" smtClean="0">
                <a:solidFill>
                  <a:schemeClr val="bg1"/>
                </a:solidFill>
              </a:rPr>
              <a:t>thermischen</a:t>
            </a:r>
            <a:r>
              <a:rPr lang="en-US" b="1" dirty="0" smtClean="0">
                <a:solidFill>
                  <a:schemeClr val="bg1"/>
                </a:solidFill>
              </a:rPr>
              <a:t> </a:t>
            </a:r>
            <a:r>
              <a:rPr lang="en-US" b="1" dirty="0" err="1" smtClean="0">
                <a:solidFill>
                  <a:schemeClr val="bg1"/>
                </a:solidFill>
              </a:rPr>
              <a:t>Motoren</a:t>
            </a:r>
            <a:r>
              <a:rPr lang="ru-RU" b="1" dirty="0" smtClean="0">
                <a:solidFill>
                  <a:schemeClr val="bg1"/>
                </a:solidFill>
              </a:rPr>
              <a:t> :</a:t>
            </a:r>
          </a:p>
          <a:p>
            <a:r>
              <a:rPr lang="en-US" b="1" dirty="0" err="1" smtClean="0">
                <a:solidFill>
                  <a:schemeClr val="bg1"/>
                </a:solidFill>
              </a:rPr>
              <a:t>Dampfmaschine</a:t>
            </a:r>
            <a:endParaRPr lang="ru-RU" b="1" dirty="0" smtClean="0">
              <a:solidFill>
                <a:schemeClr val="bg1"/>
              </a:solidFill>
            </a:endParaRPr>
          </a:p>
          <a:p>
            <a:r>
              <a:rPr lang="en-US" b="1" dirty="0" smtClean="0">
                <a:solidFill>
                  <a:schemeClr val="bg1"/>
                </a:solidFill>
              </a:rPr>
              <a:t>Damp turbine</a:t>
            </a:r>
            <a:endParaRPr lang="ru-RU" b="1" dirty="0" smtClean="0">
              <a:solidFill>
                <a:schemeClr val="bg1"/>
              </a:solidFill>
            </a:endParaRPr>
          </a:p>
          <a:p>
            <a:r>
              <a:rPr lang="en-US" b="1" dirty="0" err="1" smtClean="0">
                <a:solidFill>
                  <a:schemeClr val="bg1"/>
                </a:solidFill>
              </a:rPr>
              <a:t>Gasturbine</a:t>
            </a:r>
            <a:endParaRPr lang="en-US" b="1" dirty="0" smtClean="0">
              <a:solidFill>
                <a:schemeClr val="bg1"/>
              </a:solidFill>
            </a:endParaRPr>
          </a:p>
          <a:p>
            <a:r>
              <a:rPr lang="en-US" b="1" dirty="0" err="1" smtClean="0">
                <a:solidFill>
                  <a:schemeClr val="bg1"/>
                </a:solidFill>
              </a:rPr>
              <a:t>Verbrennungsmotor</a:t>
            </a:r>
            <a:endParaRPr lang="ru-RU" b="1" dirty="0" smtClean="0">
              <a:solidFill>
                <a:schemeClr val="bg1"/>
              </a:solidFill>
            </a:endParaRPr>
          </a:p>
          <a:p>
            <a:endParaRPr lang="en-US" dirty="0" smtClean="0"/>
          </a:p>
          <a:p>
            <a:pPr>
              <a:buNone/>
            </a:pPr>
            <a:endParaRPr lang="ru-RU"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Users\Анастасия\Pictures\лерок\ui-5488197db65fa4.03791306.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4" name="Picture 7" descr="Уатт"/>
          <p:cNvPicPr>
            <a:picLocks noGrp="1" noChangeAspect="1" noChangeArrowheads="1"/>
          </p:cNvPicPr>
          <p:nvPr>
            <p:ph idx="1"/>
          </p:nvPr>
        </p:nvPicPr>
        <p:blipFill>
          <a:blip r:embed="rId3"/>
          <a:srcRect/>
          <a:stretch>
            <a:fillRect/>
          </a:stretch>
        </p:blipFill>
        <p:spPr>
          <a:xfrm>
            <a:off x="1371600" y="228600"/>
            <a:ext cx="6096000" cy="6477000"/>
          </a:xfr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D:\Users\Анастасия\Pictures\лерок\ui-5488197db65fa4.03791306.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457200" y="457200"/>
            <a:ext cx="8382000" cy="51816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Содержимое 2"/>
          <p:cNvSpPr>
            <a:spLocks noGrp="1"/>
          </p:cNvSpPr>
          <p:nvPr>
            <p:ph idx="1"/>
          </p:nvPr>
        </p:nvSpPr>
        <p:spPr>
          <a:xfrm>
            <a:off x="457200" y="1524000"/>
            <a:ext cx="8229600" cy="4709160"/>
          </a:xfrm>
        </p:spPr>
        <p:txBody>
          <a:bodyPr/>
          <a:lstStyle/>
          <a:p>
            <a:r>
              <a:rPr lang="ru-RU" b="1" dirty="0" smtClean="0">
                <a:solidFill>
                  <a:srgbClr val="FF0000"/>
                </a:solidFill>
              </a:rPr>
              <a:t>                                         </a:t>
            </a:r>
            <a:r>
              <a:rPr lang="de-DE" dirty="0" smtClean="0">
                <a:solidFill>
                  <a:schemeClr val="bg1"/>
                </a:solidFill>
              </a:rPr>
              <a:t>WATT (Watt) James </a:t>
            </a:r>
            <a:r>
              <a:rPr lang="ru-RU" dirty="0" smtClean="0">
                <a:solidFill>
                  <a:schemeClr val="bg1"/>
                </a:solidFill>
              </a:rPr>
              <a:t>                               </a:t>
            </a:r>
            <a:r>
              <a:rPr lang="de-DE" dirty="0" smtClean="0">
                <a:solidFill>
                  <a:schemeClr val="bg1"/>
                </a:solidFill>
              </a:rPr>
              <a:t>(1736-1819), englischer Erfinder.</a:t>
            </a:r>
            <a:r>
              <a:rPr lang="ru-RU" dirty="0" smtClean="0">
                <a:solidFill>
                  <a:schemeClr val="bg1"/>
                </a:solidFill>
              </a:rPr>
              <a:t> </a:t>
            </a:r>
          </a:p>
          <a:p>
            <a:r>
              <a:rPr lang="de-DE" dirty="0" smtClean="0">
                <a:solidFill>
                  <a:schemeClr val="bg1"/>
                </a:solidFill>
              </a:rPr>
              <a:t>Er hat (1774-84) Dampfmaschine mit dem doppeltwirkenden Zylinder erfunden.</a:t>
            </a:r>
            <a:endParaRPr lang="ru-RU" dirty="0" smtClean="0">
              <a:solidFill>
                <a:schemeClr val="bg1"/>
              </a:solidFill>
            </a:endParaRPr>
          </a:p>
          <a:p>
            <a:r>
              <a:rPr lang="de-DE" dirty="0" smtClean="0">
                <a:solidFill>
                  <a:schemeClr val="bg1"/>
                </a:solidFill>
              </a:rPr>
              <a:t>Der Beginn der Ära der Dampfmaschinen war die Anwendung der  Maschinen von Watt</a:t>
            </a:r>
            <a:endParaRPr lang="ru-RU" dirty="0">
              <a:solidFill>
                <a:schemeClr val="bg1"/>
              </a:solidFill>
            </a:endParaRPr>
          </a:p>
        </p:txBody>
      </p:sp>
      <p:sp>
        <p:nvSpPr>
          <p:cNvPr id="2" name="Заголовок 1"/>
          <p:cNvSpPr>
            <a:spLocks noGrp="1"/>
          </p:cNvSpPr>
          <p:nvPr>
            <p:ph type="title"/>
          </p:nvPr>
        </p:nvSpPr>
        <p:spPr/>
        <p:txBody>
          <a:bodyPr/>
          <a:lstStyle/>
          <a:p>
            <a:r>
              <a:rPr lang="en-US" dirty="0" smtClean="0">
                <a:solidFill>
                  <a:srgbClr val="FF0000"/>
                </a:solidFill>
              </a:rPr>
              <a:t>James Watt</a:t>
            </a:r>
            <a:endParaRPr lang="ru-RU"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D:\Users\Анастасия\Pictures\лерок\ui-5488197db65fa4.03791306.jpe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en-US" dirty="0" err="1" smtClean="0">
                <a:solidFill>
                  <a:srgbClr val="FFFF00"/>
                </a:solidFill>
              </a:rPr>
              <a:t>Dampfturbine</a:t>
            </a:r>
            <a:endParaRPr lang="ru-RU" dirty="0">
              <a:solidFill>
                <a:srgbClr val="FFFF00"/>
              </a:solidFill>
            </a:endParaRPr>
          </a:p>
        </p:txBody>
      </p:sp>
      <p:sp>
        <p:nvSpPr>
          <p:cNvPr id="5" name="Прямоугольник 4"/>
          <p:cNvSpPr/>
          <p:nvPr/>
        </p:nvSpPr>
        <p:spPr>
          <a:xfrm>
            <a:off x="533400" y="304800"/>
            <a:ext cx="8153400" cy="61722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Содержимое 2"/>
          <p:cNvSpPr>
            <a:spLocks noGrp="1"/>
          </p:cNvSpPr>
          <p:nvPr>
            <p:ph idx="1"/>
          </p:nvPr>
        </p:nvSpPr>
        <p:spPr>
          <a:xfrm>
            <a:off x="457200" y="609600"/>
            <a:ext cx="8229600" cy="6477000"/>
          </a:xfrm>
        </p:spPr>
        <p:txBody>
          <a:bodyPr>
            <a:normAutofit fontScale="62500" lnSpcReduction="20000"/>
          </a:bodyPr>
          <a:lstStyle/>
          <a:p>
            <a:r>
              <a:rPr lang="de-DE" dirty="0" smtClean="0">
                <a:solidFill>
                  <a:srgbClr val="FFC000"/>
                </a:solidFill>
              </a:rPr>
              <a:t/>
            </a:r>
            <a:br>
              <a:rPr lang="de-DE" dirty="0" smtClean="0">
                <a:solidFill>
                  <a:srgbClr val="FFC000"/>
                </a:solidFill>
              </a:rPr>
            </a:br>
            <a:r>
              <a:rPr lang="ru-RU" dirty="0" smtClean="0">
                <a:solidFill>
                  <a:schemeClr val="bg1"/>
                </a:solidFill>
              </a:rPr>
              <a:t>1.</a:t>
            </a:r>
            <a:r>
              <a:rPr lang="de-DE" sz="3400" dirty="0" smtClean="0">
                <a:solidFill>
                  <a:schemeClr val="bg1"/>
                </a:solidFill>
              </a:rPr>
              <a:t>Erst im Jahr 1883 wurde der Schwede Gustav Laval viele Schwierigkeiten überwunden waren </a:t>
            </a:r>
            <a:br>
              <a:rPr lang="de-DE" sz="3400" dirty="0" smtClean="0">
                <a:solidFill>
                  <a:schemeClr val="bg1"/>
                </a:solidFill>
              </a:rPr>
            </a:br>
            <a:r>
              <a:rPr lang="de-DE" sz="3400" dirty="0" smtClean="0">
                <a:solidFill>
                  <a:schemeClr val="bg1"/>
                </a:solidFill>
              </a:rPr>
              <a:t>und die erste funktionierende Dampfturbine. Vor wenigen</a:t>
            </a:r>
            <a:br>
              <a:rPr lang="de-DE" sz="3400" dirty="0" smtClean="0">
                <a:solidFill>
                  <a:schemeClr val="bg1"/>
                </a:solidFill>
              </a:rPr>
            </a:br>
            <a:r>
              <a:rPr lang="de-DE" sz="3400" dirty="0" smtClean="0">
                <a:solidFill>
                  <a:schemeClr val="bg1"/>
                </a:solidFill>
              </a:rPr>
              <a:t>Jahren Laval erhielt einen Patent auf einen Separator für Milch. Um ihn in die Tat umzusetzen, brauchte man sehr High-Speed-Antrieb. Keiner von</a:t>
            </a:r>
            <a:br>
              <a:rPr lang="de-DE" sz="3400" dirty="0" smtClean="0">
                <a:solidFill>
                  <a:schemeClr val="bg1"/>
                </a:solidFill>
              </a:rPr>
            </a:br>
            <a:r>
              <a:rPr lang="de-DE" sz="3400" dirty="0" smtClean="0">
                <a:solidFill>
                  <a:schemeClr val="bg1"/>
                </a:solidFill>
              </a:rPr>
              <a:t>damaligen Motoren kann der gestellte Aufgabe erfüllen. La</a:t>
            </a:r>
            <a:br>
              <a:rPr lang="de-DE" sz="3400" dirty="0" smtClean="0">
                <a:solidFill>
                  <a:schemeClr val="bg1"/>
                </a:solidFill>
              </a:rPr>
            </a:br>
            <a:r>
              <a:rPr lang="de-DE" sz="3400" dirty="0" err="1" smtClean="0">
                <a:solidFill>
                  <a:schemeClr val="bg1"/>
                </a:solidFill>
              </a:rPr>
              <a:t>val</a:t>
            </a:r>
            <a:r>
              <a:rPr lang="de-DE" sz="3400" dirty="0" smtClean="0">
                <a:solidFill>
                  <a:schemeClr val="bg1"/>
                </a:solidFill>
              </a:rPr>
              <a:t> sorgte dafür, dass nur die Dampfturbine ihm die notwendige</a:t>
            </a:r>
            <a:br>
              <a:rPr lang="de-DE" sz="3400" dirty="0" smtClean="0">
                <a:solidFill>
                  <a:schemeClr val="bg1"/>
                </a:solidFill>
              </a:rPr>
            </a:br>
            <a:r>
              <a:rPr lang="de-DE" sz="3400" dirty="0" smtClean="0">
                <a:solidFill>
                  <a:schemeClr val="bg1"/>
                </a:solidFill>
              </a:rPr>
              <a:t>die Geschwindigkeit des Drehens </a:t>
            </a:r>
            <a:r>
              <a:rPr lang="de-DE" sz="3400" dirty="0" err="1" smtClean="0">
                <a:solidFill>
                  <a:schemeClr val="bg1"/>
                </a:solidFill>
              </a:rPr>
              <a:t>geleisten</a:t>
            </a:r>
            <a:r>
              <a:rPr lang="de-DE" sz="3400" dirty="0" smtClean="0">
                <a:solidFill>
                  <a:schemeClr val="bg1"/>
                </a:solidFill>
              </a:rPr>
              <a:t> kann. Er begann es an Ihrem Entwurf machen  und schließlich</a:t>
            </a:r>
            <a:br>
              <a:rPr lang="de-DE" sz="3400" dirty="0" smtClean="0">
                <a:solidFill>
                  <a:schemeClr val="bg1"/>
                </a:solidFill>
              </a:rPr>
            </a:br>
            <a:r>
              <a:rPr lang="de-DE" sz="3400" dirty="0" smtClean="0">
                <a:solidFill>
                  <a:schemeClr val="bg1"/>
                </a:solidFill>
              </a:rPr>
              <a:t>bekam, was er wollte. Turbine von  Laval war ein leichtes Rad, auf</a:t>
            </a:r>
            <a:br>
              <a:rPr lang="de-DE" sz="3400" dirty="0" smtClean="0">
                <a:solidFill>
                  <a:schemeClr val="bg1"/>
                </a:solidFill>
              </a:rPr>
            </a:br>
            <a:r>
              <a:rPr lang="de-DE" sz="3400" dirty="0" smtClean="0">
                <a:solidFill>
                  <a:schemeClr val="bg1"/>
                </a:solidFill>
              </a:rPr>
              <a:t>Schulterblatt durch einige der gestellten Düsen unter einem Spitzen Winkel</a:t>
            </a:r>
            <a:br>
              <a:rPr lang="de-DE" sz="3400" dirty="0" smtClean="0">
                <a:solidFill>
                  <a:schemeClr val="bg1"/>
                </a:solidFill>
              </a:rPr>
            </a:br>
            <a:r>
              <a:rPr lang="de-DE" sz="3400" dirty="0" smtClean="0">
                <a:solidFill>
                  <a:schemeClr val="bg1"/>
                </a:solidFill>
              </a:rPr>
              <a:t> Paare. Im Jahre 1889 Laval erheblich perfektioniert seine Erfindung</a:t>
            </a:r>
            <a:br>
              <a:rPr lang="de-DE" sz="3400" dirty="0" smtClean="0">
                <a:solidFill>
                  <a:schemeClr val="bg1"/>
                </a:solidFill>
              </a:rPr>
            </a:br>
            <a:r>
              <a:rPr lang="de-DE" sz="3400" dirty="0" smtClean="0">
                <a:solidFill>
                  <a:schemeClr val="bg1"/>
                </a:solidFill>
              </a:rPr>
              <a:t>durch die konischen Düsen als </a:t>
            </a:r>
            <a:r>
              <a:rPr lang="de-DE" sz="3400" dirty="0" err="1" smtClean="0">
                <a:solidFill>
                  <a:schemeClr val="bg1"/>
                </a:solidFill>
              </a:rPr>
              <a:t>Verweiter</a:t>
            </a:r>
            <a:r>
              <a:rPr lang="de-DE" sz="3400" dirty="0" smtClean="0">
                <a:solidFill>
                  <a:schemeClr val="bg1"/>
                </a:solidFill>
              </a:rPr>
              <a:t>. Es ist deutlich</a:t>
            </a:r>
            <a:br>
              <a:rPr lang="de-DE" sz="3400" dirty="0" smtClean="0">
                <a:solidFill>
                  <a:schemeClr val="bg1"/>
                </a:solidFill>
              </a:rPr>
            </a:br>
            <a:r>
              <a:rPr lang="de-DE" sz="3400" dirty="0" smtClean="0">
                <a:solidFill>
                  <a:schemeClr val="bg1"/>
                </a:solidFill>
              </a:rPr>
              <a:t>erhöht die Effizienz der Turbinen und verwandelte sie in einen vielseitigen Motor</a:t>
            </a:r>
            <a:endParaRPr lang="ru-RU" sz="3400"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Users\Анастасия\Pictures\лерок\steamturbine-1170x50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1026" name="Picture 2" descr="D:\Users\Анастасия\Pictures\лерок\49200_html_m278ec0c0.jpg"/>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bwMode="auto">
          <a:xfrm>
            <a:off x="5361708" y="3657600"/>
            <a:ext cx="3782291" cy="3200400"/>
          </a:xfrm>
          <a:prstGeom prst="rect">
            <a:avLst/>
          </a:prstGeom>
          <a:noFill/>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D:\Users\Анастасия\Pictures\лерок\ui-5488197db65fa4.03791306.jpeg"/>
          <p:cNvPicPr>
            <a:picLocks noChangeAspect="1" noChangeArrowheads="1"/>
          </p:cNvPicPr>
          <p:nvPr/>
        </p:nvPicPr>
        <p:blipFill>
          <a:blip r:embed="rId2"/>
          <a:srcRect/>
          <a:stretch>
            <a:fillRect/>
          </a:stretch>
        </p:blipFill>
        <p:spPr bwMode="auto">
          <a:xfrm>
            <a:off x="0" y="1"/>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en-US" dirty="0" err="1" smtClean="0">
                <a:solidFill>
                  <a:srgbClr val="FFFF00"/>
                </a:solidFill>
              </a:rPr>
              <a:t>Gasturbine</a:t>
            </a:r>
            <a:r>
              <a:rPr lang="en-US" b="0" dirty="0" smtClean="0"/>
              <a:t/>
            </a:r>
            <a:br>
              <a:rPr lang="en-US" b="0" dirty="0" smtClean="0"/>
            </a:br>
            <a:endParaRPr lang="ru-RU" dirty="0"/>
          </a:p>
        </p:txBody>
      </p:sp>
      <p:sp>
        <p:nvSpPr>
          <p:cNvPr id="3" name="Содержимое 2"/>
          <p:cNvSpPr>
            <a:spLocks noGrp="1"/>
          </p:cNvSpPr>
          <p:nvPr>
            <p:ph idx="1"/>
          </p:nvPr>
        </p:nvSpPr>
        <p:spPr/>
        <p:txBody>
          <a:bodyPr>
            <a:normAutofit lnSpcReduction="10000"/>
          </a:bodyPr>
          <a:lstStyle/>
          <a:p>
            <a:r>
              <a:rPr lang="de-DE" b="1" dirty="0" smtClean="0">
                <a:solidFill>
                  <a:srgbClr val="FFFF00"/>
                </a:solidFill>
              </a:rPr>
              <a:t>Die Gasturbine ist eine Wärmekraftmaschine Durchlaufmischer wandelt die Energie des Gases in mechanische Arbeit auf der Welle der Gasturbine. Im Gegensatz zum Hubkolbenmotor, </a:t>
            </a:r>
            <a:r>
              <a:rPr lang="de-DE" b="1" smtClean="0">
                <a:solidFill>
                  <a:srgbClr val="FFFF00"/>
                </a:solidFill>
              </a:rPr>
              <a:t>in Motor </a:t>
            </a:r>
            <a:r>
              <a:rPr lang="de-DE" b="1" dirty="0" smtClean="0">
                <a:solidFill>
                  <a:srgbClr val="FFFF00"/>
                </a:solidFill>
              </a:rPr>
              <a:t>Prozesse, die in der Strömung bewegenden Gas. Die Qualität der Gasturbine zeichnet sich durch Effizienz Wirkungsgrad, d.h. das Verhältnis der Arbeit, die abgenommenen von der Welle, zur Verfügung stehenden Energie des Gases vor der Turbine</a:t>
            </a:r>
            <a:endParaRPr lang="ru-RU" b="1" dirty="0">
              <a:solidFill>
                <a:srgbClr val="FFFF00"/>
              </a:solidFill>
            </a:endParaRP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5" descr="400px-GasTurbine">
            <a:hlinkClick r:id="rId2"/>
          </p:cNvPr>
          <p:cNvPicPr>
            <a:picLocks noGrp="1" noChangeAspect="1" noChangeArrowheads="1"/>
          </p:cNvPicPr>
          <p:nvPr>
            <p:ph idx="1"/>
          </p:nvPr>
        </p:nvPicPr>
        <p:blipFill>
          <a:blip r:embed="rId3"/>
          <a:srcRect/>
          <a:stretch>
            <a:fillRect/>
          </a:stretch>
        </p:blipFill>
        <p:spPr bwMode="auto">
          <a:xfrm>
            <a:off x="0" y="0"/>
            <a:ext cx="9144000" cy="6858000"/>
          </a:xfrm>
          <a:prstGeom prst="rect">
            <a:avLst/>
          </a:prstGeom>
          <a:noFill/>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D:\Users\Анастасия\Pictures\лерок\ui-5488197db65fa4.03791306.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en-US" b="0" dirty="0" err="1" smtClean="0">
                <a:solidFill>
                  <a:srgbClr val="FF0000"/>
                </a:solidFill>
              </a:rPr>
              <a:t>Verbrennungsmotor</a:t>
            </a:r>
            <a:endParaRPr lang="ru-RU" dirty="0">
              <a:solidFill>
                <a:srgbClr val="FF0000"/>
              </a:solidFill>
            </a:endParaRPr>
          </a:p>
        </p:txBody>
      </p:sp>
      <p:pic>
        <p:nvPicPr>
          <p:cNvPr id="2050" name="Picture 2" descr="D:\Users\Анастасия\Pictures\лерок\6.jpg"/>
          <p:cNvPicPr>
            <a:picLocks noGrp="1" noChangeAspect="1" noChangeArrowheads="1"/>
          </p:cNvPicPr>
          <p:nvPr>
            <p:ph idx="1"/>
          </p:nvPr>
        </p:nvPicPr>
        <p:blipFill>
          <a:blip r:embed="rId3"/>
          <a:srcRect/>
          <a:stretch>
            <a:fillRect/>
          </a:stretch>
        </p:blipFill>
        <p:spPr bwMode="auto">
          <a:xfrm>
            <a:off x="1143000" y="1382714"/>
            <a:ext cx="6792381" cy="5094286"/>
          </a:xfrm>
          <a:prstGeom prst="rect">
            <a:avLst/>
          </a:prstGeom>
          <a:noFill/>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233</TotalTime>
  <Words>179</Words>
  <Application>Microsoft Office PowerPoint</Application>
  <PresentationFormat>Экран (4:3)</PresentationFormat>
  <Paragraphs>23</Paragraphs>
  <Slides>10</Slides>
  <Notes>1</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10</vt:i4>
      </vt:variant>
    </vt:vector>
  </HeadingPairs>
  <TitlesOfParts>
    <vt:vector size="19" baseType="lpstr">
      <vt:lpstr>Arial</vt:lpstr>
      <vt:lpstr>Book Antiqua</vt:lpstr>
      <vt:lpstr>Calibri</vt:lpstr>
      <vt:lpstr>Lucida Sans</vt:lpstr>
      <vt:lpstr>Times New Roman</vt:lpstr>
      <vt:lpstr>Wingdings</vt:lpstr>
      <vt:lpstr>Wingdings 2</vt:lpstr>
      <vt:lpstr>Wingdings 3</vt:lpstr>
      <vt:lpstr>Апекс</vt:lpstr>
      <vt:lpstr>Präsentation zum Thema :thermische Motoren.</vt:lpstr>
      <vt:lpstr>Thermischer  Motor</vt:lpstr>
      <vt:lpstr>Презентация PowerPoint</vt:lpstr>
      <vt:lpstr>James Watt</vt:lpstr>
      <vt:lpstr>Dampfturbine</vt:lpstr>
      <vt:lpstr>Презентация PowerPoint</vt:lpstr>
      <vt:lpstr>Gasturbine </vt:lpstr>
      <vt:lpstr>Презентация PowerPoint</vt:lpstr>
      <vt:lpstr>Verbrennungsmotor</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Präsentation zum Thema :thermische Motoren.</dc:title>
  <dc:creator>Анастасия</dc:creator>
  <cp:lastModifiedBy>Светлана</cp:lastModifiedBy>
  <cp:revision>19</cp:revision>
  <dcterms:created xsi:type="dcterms:W3CDTF">2016-03-31T18:24:30Z</dcterms:created>
  <dcterms:modified xsi:type="dcterms:W3CDTF">2016-09-21T08:46:51Z</dcterms:modified>
</cp:coreProperties>
</file>