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20" r:id="rId3"/>
    <p:sldMasterId id="2147483732" r:id="rId4"/>
  </p:sldMasterIdLst>
  <p:sldIdLst>
    <p:sldId id="265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9" r:id="rId13"/>
    <p:sldId id="290" r:id="rId14"/>
    <p:sldId id="266" r:id="rId15"/>
    <p:sldId id="260" r:id="rId16"/>
    <p:sldId id="274" r:id="rId17"/>
    <p:sldId id="276" r:id="rId18"/>
    <p:sldId id="26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FF0000"/>
    <a:srgbClr val="3DB3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DDC9-98FE-48E2-900E-A99CC649AA19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CAE68-0A23-44F4-9D48-F39589520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889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4699C-2795-46CF-AD1B-77E6F3AB6543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0CC09-0609-4549-BB4F-82FCD758B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72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36440-F6D5-406A-8A3C-69983685C347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0897D-40C9-4A52-89A6-7F06FE8DD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87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3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944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583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549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716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311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525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005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296D9-C227-4649-9684-453984CD705B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E4DF7-503A-4F3C-9F90-B13FD434A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682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49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02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526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329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541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0670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397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7168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614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5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1F87E-A3DF-45C4-BCFE-B1F5B282E5D4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C459F-0B52-4BD7-9060-4D7BEF63E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202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0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723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6881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184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7478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801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165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523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491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0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C2012-62D9-41C2-A5E8-1F15FC7D5196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53545-069B-4D81-86DD-A10580249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462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330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62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3952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691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15.08.2016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7B679-335D-4A53-9D60-A15FF92247AF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95BD7-FCD3-4ED6-B0EB-211301C7B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04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FC91D-1674-4E2A-A498-1735E1C4180A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FFAB3-6955-4554-9D95-D2497C762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52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9BB6D-C687-4014-920F-9885034E7DDA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DDA48-C68B-440B-9957-CE5ED5B6B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69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B7C8D-1DE1-41F4-8820-CEB867331000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6B834-AF9A-4449-8E68-9F8F9C020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5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29AD0-2983-4381-B9C1-19873C46346C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31FB4-862D-4EBC-814E-D93F13CCA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276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7C71F8-B77E-4783-84DC-99EA9BE95CBF}" type="datetimeFigureOut">
              <a:rPr lang="ru-RU"/>
              <a:pPr>
                <a:defRPr/>
              </a:pPr>
              <a:t>15.08.2016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D70625-A2B0-4A70-B884-55A80FE66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15.08.2016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91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15.08.2016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08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15.08.2016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771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382000" cy="1676400"/>
          </a:xfrm>
        </p:spPr>
        <p:txBody>
          <a:bodyPr/>
          <a:lstStyle/>
          <a:p>
            <a:pPr eaLnBrk="1" hangingPunct="1"/>
            <a:r>
              <a:rPr lang="ru-RU" sz="3600" b="1">
                <a:latin typeface="Arial" charset="0"/>
              </a:rPr>
              <a:t>Слитное и раздельное написание </a:t>
            </a:r>
            <a:r>
              <a:rPr lang="ru-RU" sz="3600" b="1" i="1">
                <a:latin typeface="Arial" charset="0"/>
              </a:rPr>
              <a:t>не</a:t>
            </a:r>
            <a:r>
              <a:rPr lang="ru-RU" sz="3600" b="1">
                <a:latin typeface="Arial" charset="0"/>
              </a:rPr>
              <a:t> с именами существительными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667000"/>
            <a:ext cx="8229600" cy="2743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/>
              <a:t> РУССКИЙ ЯЗЫК, </a:t>
            </a:r>
            <a:r>
              <a:rPr lang="ru-RU">
                <a:latin typeface="Arial" charset="0"/>
              </a:rPr>
              <a:t>5-й</a:t>
            </a:r>
            <a:r>
              <a:rPr lang="ru-RU"/>
              <a:t> КЛАСС,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/>
              <a:t>                                                                                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573405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/>
              <a:t>                                                             </a:t>
            </a:r>
            <a:endParaRPr lang="ru-RU"/>
          </a:p>
        </p:txBody>
      </p:sp>
      <p:pic>
        <p:nvPicPr>
          <p:cNvPr id="2053" name="Picture 5" descr="sova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4191000"/>
            <a:ext cx="2130425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2916238" y="5715000"/>
            <a:ext cx="59229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2000"/>
              <a:t>.</a:t>
            </a:r>
          </a:p>
          <a:p>
            <a:pPr eaLnBrk="0" hangingPunct="0"/>
            <a:r>
              <a:rPr lang="ru-RU"/>
              <a:t>                 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 </a:t>
            </a:r>
          </a:p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слитно - 1,3, 4, 7,9</a:t>
            </a:r>
          </a:p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раздельно -2, 5, 6, 8, 10</a:t>
            </a:r>
          </a:p>
        </p:txBody>
      </p:sp>
    </p:spTree>
    <p:extLst>
      <p:ext uri="{BB962C8B-B14F-4D97-AF65-F5344CB8AC3E}">
        <p14:creationId xmlns:p14="http://schemas.microsoft.com/office/powerpoint/2010/main" val="3730905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11188" y="2924175"/>
            <a:ext cx="16605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настье</a:t>
            </a:r>
          </a:p>
          <a:p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взгоды</a:t>
            </a:r>
          </a:p>
          <a:p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вежда</a:t>
            </a:r>
          </a:p>
        </p:txBody>
      </p:sp>
      <p:sp>
        <p:nvSpPr>
          <p:cNvPr id="8195" name="AutoShape 7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3" name="Arc 11"/>
          <p:cNvSpPr>
            <a:spLocks/>
          </p:cNvSpPr>
          <p:nvPr/>
        </p:nvSpPr>
        <p:spPr bwMode="auto">
          <a:xfrm rot="-2472468">
            <a:off x="900113" y="3644900"/>
            <a:ext cx="827087" cy="787400"/>
          </a:xfrm>
          <a:custGeom>
            <a:avLst/>
            <a:gdLst>
              <a:gd name="T0" fmla="*/ 0 w 26717"/>
              <a:gd name="T1" fmla="*/ 586251 h 25503"/>
              <a:gd name="T2" fmla="*/ 25264185 w 26717"/>
              <a:gd name="T3" fmla="*/ 24310817 h 25503"/>
              <a:gd name="T4" fmla="*/ 4903920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4" name="Arc 12"/>
          <p:cNvSpPr>
            <a:spLocks/>
          </p:cNvSpPr>
          <p:nvPr/>
        </p:nvSpPr>
        <p:spPr bwMode="auto">
          <a:xfrm rot="-2472468">
            <a:off x="900113" y="2781300"/>
            <a:ext cx="827087" cy="787400"/>
          </a:xfrm>
          <a:custGeom>
            <a:avLst/>
            <a:gdLst>
              <a:gd name="T0" fmla="*/ 0 w 26717"/>
              <a:gd name="T1" fmla="*/ 586251 h 25503"/>
              <a:gd name="T2" fmla="*/ 25264185 w 26717"/>
              <a:gd name="T3" fmla="*/ 24310817 h 25503"/>
              <a:gd name="T4" fmla="*/ 4903920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5" name="Arc 13"/>
          <p:cNvSpPr>
            <a:spLocks/>
          </p:cNvSpPr>
          <p:nvPr/>
        </p:nvSpPr>
        <p:spPr bwMode="auto">
          <a:xfrm rot="-2472468">
            <a:off x="827088" y="3213100"/>
            <a:ext cx="827087" cy="787400"/>
          </a:xfrm>
          <a:custGeom>
            <a:avLst/>
            <a:gdLst>
              <a:gd name="T0" fmla="*/ 0 w 26717"/>
              <a:gd name="T1" fmla="*/ 586251 h 25503"/>
              <a:gd name="T2" fmla="*/ 25264185 w 26717"/>
              <a:gd name="T3" fmla="*/ 24310817 h 25503"/>
              <a:gd name="T4" fmla="*/ 4903920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2843213" y="2924175"/>
            <a:ext cx="16986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правда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счастье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друг</a:t>
            </a: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5219700" y="2997200"/>
            <a:ext cx="26177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_печь, а руки</a:t>
            </a:r>
          </a:p>
        </p:txBody>
      </p:sp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5219700" y="4005263"/>
            <a:ext cx="34655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_галка,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_сорока,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_ворона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2124075" y="1484313"/>
            <a:ext cx="62642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/>
              <a:t>Сделайте общий вывод о слитном и раздельном 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/>
              <a:t>написании существительных с </a:t>
            </a:r>
            <a:r>
              <a:rPr lang="ru-RU" sz="2000" b="1" i="1" dirty="0"/>
              <a:t>не</a:t>
            </a:r>
            <a:r>
              <a:rPr lang="ru-RU" sz="2000" dirty="0"/>
              <a:t>.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323850" y="5157788"/>
            <a:ext cx="8208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Сравните свои выводы с правилом в учебнике.</a:t>
            </a:r>
          </a:p>
        </p:txBody>
      </p:sp>
      <p:pic>
        <p:nvPicPr>
          <p:cNvPr id="2" name="Picture 2" descr="http://www.xrest.ru/images/collection/00699/196/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1447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4" name="Line 22"/>
          <p:cNvSpPr>
            <a:spLocks noChangeShapeType="1"/>
          </p:cNvSpPr>
          <p:nvPr/>
        </p:nvSpPr>
        <p:spPr bwMode="auto">
          <a:xfrm>
            <a:off x="2916238" y="29972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5" name="Line 23"/>
          <p:cNvSpPr>
            <a:spLocks noChangeShapeType="1"/>
          </p:cNvSpPr>
          <p:nvPr/>
        </p:nvSpPr>
        <p:spPr bwMode="auto">
          <a:xfrm>
            <a:off x="3348038" y="29972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>
            <a:off x="2916238" y="34290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>
            <a:off x="3348038" y="34290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8" name="Line 26"/>
          <p:cNvSpPr>
            <a:spLocks noChangeShapeType="1"/>
          </p:cNvSpPr>
          <p:nvPr/>
        </p:nvSpPr>
        <p:spPr bwMode="auto">
          <a:xfrm>
            <a:off x="2987675" y="38608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9" name="Line 27"/>
          <p:cNvSpPr>
            <a:spLocks noChangeShapeType="1"/>
          </p:cNvSpPr>
          <p:nvPr/>
        </p:nvSpPr>
        <p:spPr bwMode="auto">
          <a:xfrm>
            <a:off x="3348038" y="38608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563" grpId="0" animBg="1"/>
      <p:bldP spid="23564" grpId="0" animBg="1"/>
      <p:bldP spid="23565" grpId="0" animBg="1"/>
      <p:bldP spid="3" grpId="0"/>
      <p:bldP spid="5" grpId="0"/>
      <p:bldP spid="6" grpId="0"/>
      <p:bldP spid="23570" grpId="0"/>
      <p:bldP spid="23572" grpId="0"/>
      <p:bldP spid="23574" grpId="0" animBg="1"/>
      <p:bldP spid="23575" grpId="0" animBg="1"/>
      <p:bldP spid="23576" grpId="0" animBg="1"/>
      <p:bldP spid="23577" grpId="0" animBg="1"/>
      <p:bldP spid="23578" grpId="0" animBg="1"/>
      <p:bldP spid="235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87450" y="14843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Попробуйте представить правило в виде схемы.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276872"/>
            <a:ext cx="727280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Не</a:t>
            </a:r>
            <a:r>
              <a:rPr lang="ru-RU" sz="3600" dirty="0">
                <a:ln w="12700">
                  <a:solidFill>
                    <a:schemeClr val="tx1"/>
                  </a:solidFill>
                  <a:prstDash val="solid"/>
                </a:ln>
                <a:latin typeface="+mn-lt"/>
                <a:cs typeface="+mn-cs"/>
              </a:rPr>
              <a:t> с именами существительными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059113" y="1989138"/>
            <a:ext cx="2376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Проверьте себя.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218281" y="2996952"/>
            <a:ext cx="1907165" cy="7150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СЛИТНО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545120" y="2996952"/>
            <a:ext cx="2637159" cy="7150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РАЗДЕЛЬНО</a:t>
            </a:r>
          </a:p>
        </p:txBody>
      </p:sp>
      <p:sp>
        <p:nvSpPr>
          <p:cNvPr id="28" name="Стрелка вниз 27"/>
          <p:cNvSpPr/>
          <p:nvPr/>
        </p:nvSpPr>
        <p:spPr>
          <a:xfrm>
            <a:off x="1835150" y="3860800"/>
            <a:ext cx="576263" cy="504825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6516688" y="3789363"/>
            <a:ext cx="576262" cy="50323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0" y="4508500"/>
            <a:ext cx="3814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1. Не употребляется без 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</a:rPr>
              <a:t>не.</a:t>
            </a: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0" y="5084763"/>
            <a:ext cx="44291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2. Можно заменить синонимом</a:t>
            </a:r>
          </a:p>
          <a:p>
            <a:r>
              <a:rPr lang="ru-RU" sz="2400" b="1">
                <a:latin typeface="Calibri" pitchFamily="34" charset="0"/>
              </a:rPr>
              <a:t>   (близким по значению </a:t>
            </a:r>
          </a:p>
          <a:p>
            <a:r>
              <a:rPr lang="ru-RU" sz="2400" b="1">
                <a:latin typeface="Calibri" pitchFamily="34" charset="0"/>
              </a:rPr>
              <a:t>    выражением).</a:t>
            </a: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4787900" y="4508500"/>
            <a:ext cx="3956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1. Есть противопоставление.</a:t>
            </a: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4787900" y="5013325"/>
            <a:ext cx="3473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2. Имеет отрицательное </a:t>
            </a:r>
          </a:p>
          <a:p>
            <a:r>
              <a:rPr lang="ru-RU" sz="2400" b="1">
                <a:latin typeface="Calibri" pitchFamily="34" charset="0"/>
              </a:rPr>
              <a:t>     значение.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28" grpId="0" animBg="1"/>
      <p:bldP spid="30" grpId="0" animBg="1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428604"/>
            <a:ext cx="4429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cs typeface="+mn-cs"/>
              </a:rPr>
              <a:t>Итог урока: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643050"/>
            <a:ext cx="57150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3200" b="1" i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cs typeface="+mn-cs"/>
              </a:rPr>
              <a:t>«Сегодня на уроке я узнал…»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cs typeface="+mn-cs"/>
              </a:rPr>
              <a:t>«Сегодня на уроке я научился…»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cs typeface="+mn-cs"/>
              </a:rPr>
              <a:t>«Сегодня на уроке мне было легко…»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cs typeface="+mn-cs"/>
              </a:rPr>
              <a:t>«Сегодня на уроке мне понравилось…»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cs typeface="+mn-cs"/>
              </a:rPr>
              <a:t> «Сегодня на уроке мне было сложно…»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3200" b="1" i="1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9860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§ 91, правило (стр.253)</a:t>
            </a:r>
          </a:p>
          <a:p>
            <a:r>
              <a:rPr lang="ru-RU" dirty="0"/>
              <a:t>Упр.</a:t>
            </a:r>
            <a:r>
              <a:rPr lang="ru-RU"/>
              <a:t>№716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422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c3c4e50f0b9ce911d50e5528ce3837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-142900"/>
            <a:ext cx="6121400" cy="53054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143512"/>
            <a:ext cx="69294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  <a:cs typeface="+mn-cs"/>
              </a:rPr>
              <a:t>Спасибо за урок 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  <a:cs typeface="+mn-cs"/>
              </a:rPr>
              <a:t>Вы молодцы!  С вами интересно работать!</a:t>
            </a:r>
          </a:p>
        </p:txBody>
      </p:sp>
    </p:spTree>
    <p:extLst>
      <p:ext uri="{BB962C8B-B14F-4D97-AF65-F5344CB8AC3E}">
        <p14:creationId xmlns:p14="http://schemas.microsoft.com/office/powerpoint/2010/main" val="190930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856895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(Не)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годовать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(не)уважать, (не)любить, (не)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волить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(не)приятель, (не)хотеть, (не)чувствовать, (не)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доумевать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(не)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навидеть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(не)быть, (не)здоровится.</a:t>
            </a:r>
          </a:p>
        </p:txBody>
      </p:sp>
    </p:spTree>
    <p:extLst>
      <p:ext uri="{BB962C8B-B14F-4D97-AF65-F5344CB8AC3E}">
        <p14:creationId xmlns:p14="http://schemas.microsoft.com/office/powerpoint/2010/main" val="2750620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7849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 глаголом пиши раздельно.</a:t>
            </a:r>
          </a:p>
          <a:p>
            <a:pPr algn="ctr">
              <a:lnSpc>
                <a:spcPct val="15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не хотел, не знал.</a:t>
            </a:r>
          </a:p>
          <a:p>
            <a:pPr algn="ctr">
              <a:lnSpc>
                <a:spcPct val="15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помни об исключении:</a:t>
            </a:r>
          </a:p>
          <a:p>
            <a:pPr algn="ctr">
              <a:lnSpc>
                <a:spcPct val="15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Ненавидел, негодовал.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996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700338" y="2205038"/>
            <a:ext cx="401955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правда –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правда </a:t>
            </a: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         </a:t>
            </a:r>
            <a:endParaRPr lang="ru-RU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счастье –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счастье </a:t>
            </a: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        </a:t>
            </a:r>
            <a:endParaRPr lang="ru-RU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друг –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друг </a:t>
            </a: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       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7171" name="Text Box 7"/>
          <p:cNvSpPr txBox="1">
            <a:spLocks noChangeArrowheads="1"/>
          </p:cNvSpPr>
          <p:nvPr/>
        </p:nvSpPr>
        <p:spPr bwMode="auto">
          <a:xfrm>
            <a:off x="684213" y="1484313"/>
            <a:ext cx="828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dirty="0"/>
              <a:t>Понаблюдайте  за особенностями другой группы.</a:t>
            </a:r>
          </a:p>
        </p:txBody>
      </p:sp>
      <p:sp>
        <p:nvSpPr>
          <p:cNvPr id="2" name="Прямоугольник 8"/>
          <p:cNvSpPr>
            <a:spLocks noChangeArrowheads="1"/>
          </p:cNvSpPr>
          <p:nvPr/>
        </p:nvSpPr>
        <p:spPr bwMode="auto">
          <a:xfrm>
            <a:off x="2700338" y="2205038"/>
            <a:ext cx="424815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правда –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правда (</a:t>
            </a:r>
            <a:r>
              <a:rPr lang="ru-RU" sz="2800" b="1" dirty="0">
                <a:solidFill>
                  <a:srgbClr val="0070C0"/>
                </a:solidFill>
                <a:latin typeface="Calibri" pitchFamily="34" charset="0"/>
              </a:rPr>
              <a:t>ложь</a:t>
            </a:r>
            <a:r>
              <a:rPr lang="ru-RU" sz="2800" b="1" dirty="0">
                <a:latin typeface="Calibri" pitchFamily="34" charset="0"/>
              </a:rPr>
              <a:t>)</a:t>
            </a:r>
          </a:p>
          <a:p>
            <a:r>
              <a:rPr lang="ru-RU" sz="2800" b="1" dirty="0">
                <a:latin typeface="Calibri" pitchFamily="34" charset="0"/>
              </a:rPr>
              <a:t>счастье –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счастье (</a:t>
            </a:r>
            <a:r>
              <a:rPr lang="ru-RU" sz="2800" b="1" dirty="0">
                <a:solidFill>
                  <a:srgbClr val="0070C0"/>
                </a:solidFill>
                <a:latin typeface="Calibri" pitchFamily="34" charset="0"/>
              </a:rPr>
              <a:t>горе</a:t>
            </a:r>
            <a:r>
              <a:rPr lang="ru-RU" sz="2800" b="1" dirty="0">
                <a:latin typeface="Calibri" pitchFamily="34" charset="0"/>
              </a:rPr>
              <a:t>)</a:t>
            </a:r>
          </a:p>
          <a:p>
            <a:r>
              <a:rPr lang="ru-RU" sz="2800" b="1" dirty="0">
                <a:latin typeface="Calibri" pitchFamily="34" charset="0"/>
              </a:rPr>
              <a:t>друг –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друг (</a:t>
            </a:r>
            <a:r>
              <a:rPr lang="ru-RU" sz="2800" b="1" dirty="0">
                <a:solidFill>
                  <a:srgbClr val="0070C0"/>
                </a:solidFill>
                <a:latin typeface="Calibri" pitchFamily="34" charset="0"/>
              </a:rPr>
              <a:t>враг</a:t>
            </a:r>
            <a:r>
              <a:rPr lang="ru-RU" sz="2800" b="1" dirty="0">
                <a:latin typeface="Calibri" pitchFamily="34" charset="0"/>
              </a:rPr>
              <a:t>)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39750" y="3789363"/>
            <a:ext cx="8280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Сравни пары слов. Какой смысл слову придаёт </a:t>
            </a:r>
            <a:r>
              <a:rPr lang="ru-RU" sz="2000" b="1" i="1"/>
              <a:t>не</a:t>
            </a:r>
            <a:r>
              <a:rPr lang="ru-RU" sz="2000"/>
              <a:t>?</a:t>
            </a:r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539750" y="4365625"/>
            <a:ext cx="6119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Чем можно заменить существительные с </a:t>
            </a:r>
            <a:r>
              <a:rPr lang="ru-RU" sz="2000" b="1" i="1"/>
              <a:t>не</a:t>
            </a:r>
            <a:r>
              <a:rPr lang="ru-RU" sz="2000"/>
              <a:t>? 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68313" y="5516563"/>
            <a:ext cx="8208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Сделайте 2-й вывод о слитном написании существительных с </a:t>
            </a:r>
            <a:r>
              <a:rPr lang="ru-RU" sz="2000" b="1" i="1"/>
              <a:t>не</a:t>
            </a:r>
            <a:r>
              <a:rPr lang="ru-RU" sz="2000"/>
              <a:t>.</a:t>
            </a:r>
          </a:p>
        </p:txBody>
      </p:sp>
      <p:sp>
        <p:nvSpPr>
          <p:cNvPr id="21518" name="AutoShape 14"/>
          <p:cNvSpPr>
            <a:spLocks noChangeArrowheads="1"/>
          </p:cNvSpPr>
          <p:nvPr/>
        </p:nvSpPr>
        <p:spPr bwMode="auto">
          <a:xfrm>
            <a:off x="6443663" y="4292600"/>
            <a:ext cx="2232025" cy="431800"/>
          </a:xfrm>
          <a:prstGeom prst="roundRect">
            <a:avLst>
              <a:gd name="adj" fmla="val 16667"/>
            </a:avLst>
          </a:prstGeom>
          <a:solidFill>
            <a:srgbClr val="3DB3C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/>
              <a:t>синонимом</a:t>
            </a:r>
          </a:p>
        </p:txBody>
      </p:sp>
      <p:sp>
        <p:nvSpPr>
          <p:cNvPr id="7178" name="AutoShape 2"/>
          <p:cNvSpPr>
            <a:spLocks noChangeArrowheads="1"/>
          </p:cNvSpPr>
          <p:nvPr/>
        </p:nvSpPr>
        <p:spPr bwMode="auto">
          <a:xfrm>
            <a:off x="1692275" y="476250"/>
            <a:ext cx="5975350" cy="720725"/>
          </a:xfrm>
          <a:prstGeom prst="roundRect">
            <a:avLst>
              <a:gd name="adj" fmla="val 16667"/>
            </a:avLst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chemeClr val="tx2"/>
                </a:solidFill>
              </a:rPr>
              <a:t> </a:t>
            </a:r>
            <a:r>
              <a:rPr lang="ru-RU" sz="3600"/>
              <a:t>Продолжим наблюдения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611188" y="4868863"/>
            <a:ext cx="6119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Чем является </a:t>
            </a:r>
            <a:r>
              <a:rPr lang="ru-RU" sz="2000" b="1" i="1"/>
              <a:t>не</a:t>
            </a:r>
            <a:r>
              <a:rPr lang="ru-RU" sz="2000"/>
              <a:t> в данных словах? </a:t>
            </a:r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4284663" y="22764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4284663" y="2708275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>
            <a:off x="4643438" y="27082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>
            <a:off x="4643438" y="22764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7" name="Line 23"/>
          <p:cNvSpPr>
            <a:spLocks noChangeShapeType="1"/>
          </p:cNvSpPr>
          <p:nvPr/>
        </p:nvSpPr>
        <p:spPr bwMode="auto">
          <a:xfrm>
            <a:off x="3851275" y="31416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4211638" y="31416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69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21513" grpId="0"/>
      <p:bldP spid="21516" grpId="0"/>
      <p:bldP spid="21517" grpId="0"/>
      <p:bldP spid="21518" grpId="0" animBg="1"/>
      <p:bldP spid="21521" grpId="0"/>
      <p:bldP spid="21522" grpId="0" animBg="1"/>
      <p:bldP spid="21524" grpId="0" animBg="1"/>
      <p:bldP spid="21525" grpId="0" animBg="1"/>
      <p:bldP spid="21526" grpId="0" animBg="1"/>
      <p:bldP spid="21527" grpId="0" animBg="1"/>
      <p:bldP spid="215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547813" y="2636838"/>
            <a:ext cx="1660525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настье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взгоды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вежда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84213" y="4508500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Прочитайте слова без </a:t>
            </a:r>
            <a:r>
              <a:rPr lang="ru-RU" sz="2000" b="1" i="1"/>
              <a:t>не</a:t>
            </a:r>
            <a:r>
              <a:rPr lang="ru-RU" sz="2000"/>
              <a:t>. </a:t>
            </a:r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684213" y="1700213"/>
            <a:ext cx="828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/>
              <a:t>Понаблюдайте за особенностями группы слов.</a:t>
            </a:r>
          </a:p>
        </p:txBody>
      </p:sp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443663" y="2708275"/>
            <a:ext cx="153987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…</a:t>
            </a:r>
            <a:r>
              <a:rPr lang="ru-RU" sz="2800" b="1">
                <a:latin typeface="Calibri" pitchFamily="34" charset="0"/>
              </a:rPr>
              <a:t>настье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…</a:t>
            </a:r>
            <a:r>
              <a:rPr lang="ru-RU" sz="2800" b="1">
                <a:latin typeface="Calibri" pitchFamily="34" charset="0"/>
              </a:rPr>
              <a:t>взгоды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…</a:t>
            </a:r>
            <a:r>
              <a:rPr lang="ru-RU" sz="2800" b="1">
                <a:latin typeface="Calibri" pitchFamily="34" charset="0"/>
              </a:rPr>
              <a:t>вежда</a:t>
            </a:r>
          </a:p>
        </p:txBody>
      </p:sp>
      <p:sp>
        <p:nvSpPr>
          <p:cNvPr id="6150" name="AutoShape 14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160" name="Picture 16" descr="250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420938"/>
            <a:ext cx="2376487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84213" y="5589588"/>
            <a:ext cx="77771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Сделайте вывод, когда </a:t>
            </a:r>
            <a:r>
              <a:rPr lang="ru-RU" sz="2000" b="1" i="1"/>
              <a:t>не</a:t>
            </a:r>
            <a:r>
              <a:rPr lang="ru-RU" sz="2000"/>
              <a:t> с существительными пишется </a:t>
            </a:r>
            <a:r>
              <a:rPr lang="ru-RU" sz="2000" b="1"/>
              <a:t>слитно</a:t>
            </a:r>
            <a:r>
              <a:rPr lang="ru-RU" sz="2000"/>
              <a:t>.</a:t>
            </a:r>
            <a:r>
              <a:rPr lang="ru-RU" sz="2400"/>
              <a:t> 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684213" y="5013325"/>
            <a:ext cx="6408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Чем</a:t>
            </a:r>
            <a:r>
              <a:rPr lang="ru-RU" sz="2400"/>
              <a:t> </a:t>
            </a:r>
            <a:r>
              <a:rPr lang="ru-RU" sz="2000"/>
              <a:t>является </a:t>
            </a:r>
            <a:r>
              <a:rPr lang="ru-RU" sz="2000" b="1" i="1"/>
              <a:t>не</a:t>
            </a:r>
            <a:r>
              <a:rPr lang="ru-RU" sz="2000"/>
              <a:t> в приведённых словах?</a:t>
            </a:r>
          </a:p>
        </p:txBody>
      </p:sp>
      <p:sp>
        <p:nvSpPr>
          <p:cNvPr id="6163" name="Arc 19"/>
          <p:cNvSpPr>
            <a:spLocks/>
          </p:cNvSpPr>
          <p:nvPr/>
        </p:nvSpPr>
        <p:spPr bwMode="auto">
          <a:xfrm rot="-2472468">
            <a:off x="1835150" y="2492375"/>
            <a:ext cx="827088" cy="787400"/>
          </a:xfrm>
          <a:custGeom>
            <a:avLst/>
            <a:gdLst>
              <a:gd name="T0" fmla="*/ 0 w 26717"/>
              <a:gd name="T1" fmla="*/ 586251 h 25503"/>
              <a:gd name="T2" fmla="*/ 25264246 w 26717"/>
              <a:gd name="T3" fmla="*/ 24310817 h 25503"/>
              <a:gd name="T4" fmla="*/ 4903926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4" name="Arc 20"/>
          <p:cNvSpPr>
            <a:spLocks/>
          </p:cNvSpPr>
          <p:nvPr/>
        </p:nvSpPr>
        <p:spPr bwMode="auto">
          <a:xfrm rot="-2472468">
            <a:off x="1835150" y="2924175"/>
            <a:ext cx="827088" cy="787400"/>
          </a:xfrm>
          <a:custGeom>
            <a:avLst/>
            <a:gdLst>
              <a:gd name="T0" fmla="*/ 0 w 26717"/>
              <a:gd name="T1" fmla="*/ 586251 h 25503"/>
              <a:gd name="T2" fmla="*/ 25264246 w 26717"/>
              <a:gd name="T3" fmla="*/ 24310817 h 25503"/>
              <a:gd name="T4" fmla="*/ 4903926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5" name="Arc 21"/>
          <p:cNvSpPr>
            <a:spLocks/>
          </p:cNvSpPr>
          <p:nvPr/>
        </p:nvSpPr>
        <p:spPr bwMode="auto">
          <a:xfrm rot="-2472468">
            <a:off x="1835150" y="3357563"/>
            <a:ext cx="827088" cy="787400"/>
          </a:xfrm>
          <a:custGeom>
            <a:avLst/>
            <a:gdLst>
              <a:gd name="T0" fmla="*/ 0 w 26717"/>
              <a:gd name="T1" fmla="*/ 586251 h 25503"/>
              <a:gd name="T2" fmla="*/ 25264246 w 26717"/>
              <a:gd name="T3" fmla="*/ 24310817 h 25503"/>
              <a:gd name="T4" fmla="*/ 4903926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8101013" y="2924175"/>
            <a:ext cx="5762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600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158" name="AutoShape 2"/>
          <p:cNvSpPr>
            <a:spLocks noChangeArrowheads="1"/>
          </p:cNvSpPr>
          <p:nvPr/>
        </p:nvSpPr>
        <p:spPr bwMode="auto">
          <a:xfrm>
            <a:off x="1692275" y="476250"/>
            <a:ext cx="5975350" cy="720725"/>
          </a:xfrm>
          <a:prstGeom prst="roundRect">
            <a:avLst>
              <a:gd name="adj" fmla="val 16667"/>
            </a:avLst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/>
              <a:t>Продолжим наблюдения</a:t>
            </a:r>
          </a:p>
        </p:txBody>
      </p:sp>
    </p:spTree>
    <p:extLst>
      <p:ext uri="{BB962C8B-B14F-4D97-AF65-F5344CB8AC3E}">
        <p14:creationId xmlns:p14="http://schemas.microsoft.com/office/powerpoint/2010/main" val="88854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152" grpId="0"/>
      <p:bldP spid="2" grpId="0"/>
      <p:bldP spid="6161" grpId="0"/>
      <p:bldP spid="6162" grpId="0"/>
      <p:bldP spid="6163" grpId="0" animBg="1"/>
      <p:bldP spid="6164" grpId="0" animBg="1"/>
      <p:bldP spid="6165" grpId="0" animBg="1"/>
      <p:bldP spid="61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476672"/>
            <a:ext cx="7632848" cy="119181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50" dirty="0">
                <a:ln w="12700" cmpd="sng">
                  <a:solidFill>
                    <a:schemeClr val="tx1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Решаем проблему,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50" dirty="0">
                <a:ln w="12700" cmpd="sng">
                  <a:solidFill>
                    <a:schemeClr val="tx1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открываем новые знания</a:t>
            </a:r>
            <a:endParaRPr lang="ru-RU" sz="3200" spc="50" dirty="0">
              <a:ln w="12700" cmpd="sng">
                <a:solidFill>
                  <a:schemeClr val="tx1"/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348038" y="2276475"/>
            <a:ext cx="4349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Не</a:t>
            </a:r>
            <a:r>
              <a:rPr lang="ru-RU" sz="2800" b="1" dirty="0"/>
              <a:t> печь кормит, а руки.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00547" y="1750318"/>
            <a:ext cx="7128791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Какой смысл вносит </a:t>
            </a:r>
            <a:r>
              <a:rPr lang="ru-RU" sz="2400" b="1" i="1" dirty="0">
                <a:latin typeface="+mn-lt"/>
                <a:cs typeface="+mn-cs"/>
              </a:rPr>
              <a:t>не</a:t>
            </a:r>
            <a:r>
              <a:rPr lang="ru-RU" sz="2400" dirty="0">
                <a:latin typeface="+mn-lt"/>
                <a:cs typeface="+mn-cs"/>
              </a:rPr>
              <a:t> в эти предложения?</a:t>
            </a:r>
            <a:endParaRPr lang="ru-RU" sz="2400" dirty="0">
              <a:ln w="12700">
                <a:solidFill>
                  <a:schemeClr val="tx1"/>
                </a:solidFill>
                <a:prstDash val="solid"/>
              </a:ln>
              <a:latin typeface="+mn-lt"/>
              <a:cs typeface="+mn-cs"/>
            </a:endParaRPr>
          </a:p>
        </p:txBody>
      </p:sp>
      <p:pic>
        <p:nvPicPr>
          <p:cNvPr id="5129" name="Picture 9" descr="ANd9GcRJu33UyhCZw4t3nzzWIQ0vOymWwiqmDuyWjv1JxgAkZldoHVS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7647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14"/>
          <p:cNvSpPr>
            <a:spLocks noChangeArrowheads="1"/>
          </p:cNvSpPr>
          <p:nvPr/>
        </p:nvSpPr>
        <p:spPr bwMode="auto">
          <a:xfrm>
            <a:off x="179388" y="4149725"/>
            <a:ext cx="64119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/>
              <a:t>Это</a:t>
            </a:r>
            <a:r>
              <a:rPr lang="ru-RU" sz="2800" b="1" dirty="0">
                <a:solidFill>
                  <a:srgbClr val="FF0000"/>
                </a:solidFill>
              </a:rPr>
              <a:t> не </a:t>
            </a:r>
            <a:r>
              <a:rPr lang="ru-RU" sz="2800" b="1" dirty="0"/>
              <a:t>галка,</a:t>
            </a:r>
            <a:r>
              <a:rPr lang="ru-RU" sz="2800" b="1" dirty="0">
                <a:solidFill>
                  <a:srgbClr val="FF0000"/>
                </a:solidFill>
              </a:rPr>
              <a:t> не </a:t>
            </a:r>
            <a:r>
              <a:rPr lang="ru-RU" sz="2800" b="1" dirty="0"/>
              <a:t>сорока, </a:t>
            </a:r>
            <a:r>
              <a:rPr lang="ru-RU" sz="2800" b="1" dirty="0">
                <a:solidFill>
                  <a:srgbClr val="FF0000"/>
                </a:solidFill>
              </a:rPr>
              <a:t>не </a:t>
            </a:r>
            <a:r>
              <a:rPr lang="ru-RU" sz="2800" b="1" dirty="0"/>
              <a:t>ворона.</a:t>
            </a:r>
          </a:p>
        </p:txBody>
      </p:sp>
      <p:pic>
        <p:nvPicPr>
          <p:cNvPr id="5133" name="Picture 13" descr="ANd9GcSvmXWcushZ14jHgQI2ymrOxqhzgp3TFaiK-ThUs9tWNBh_jns5q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716338"/>
            <a:ext cx="2344737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4" name="AutoShape 14"/>
          <p:cNvSpPr>
            <a:spLocks noChangeArrowheads="1"/>
          </p:cNvSpPr>
          <p:nvPr/>
        </p:nvSpPr>
        <p:spPr bwMode="auto">
          <a:xfrm>
            <a:off x="3924300" y="2997200"/>
            <a:ext cx="3673475" cy="431800"/>
          </a:xfrm>
          <a:prstGeom prst="roundRect">
            <a:avLst>
              <a:gd name="adj" fmla="val 16667"/>
            </a:avLst>
          </a:prstGeom>
          <a:solidFill>
            <a:srgbClr val="3DB3C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/>
              <a:t>противопоставление</a:t>
            </a:r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2124075" y="4724400"/>
            <a:ext cx="3673475" cy="431800"/>
          </a:xfrm>
          <a:prstGeom prst="roundRect">
            <a:avLst>
              <a:gd name="adj" fmla="val 16667"/>
            </a:avLst>
          </a:prstGeom>
          <a:solidFill>
            <a:srgbClr val="3DB3C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/>
              <a:t>отрицание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971550" y="5589588"/>
            <a:ext cx="68405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/>
              <a:t>Сделайте вывод, когда </a:t>
            </a:r>
            <a:r>
              <a:rPr lang="ru-RU" sz="2000" b="1" i="1" dirty="0"/>
              <a:t>не</a:t>
            </a:r>
            <a:r>
              <a:rPr lang="ru-RU" sz="2000" dirty="0"/>
              <a:t> с существительными пишется раздельно.</a:t>
            </a:r>
          </a:p>
        </p:txBody>
      </p:sp>
    </p:spTree>
    <p:extLst>
      <p:ext uri="{BB962C8B-B14F-4D97-AF65-F5344CB8AC3E}">
        <p14:creationId xmlns:p14="http://schemas.microsoft.com/office/powerpoint/2010/main" val="294018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5134" grpId="0" animBg="1"/>
      <p:bldP spid="5135" grpId="0" animBg="1"/>
      <p:bldP spid="5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532033"/>
              </p:ext>
            </p:extLst>
          </p:nvPr>
        </p:nvGraphicFramePr>
        <p:xfrm>
          <a:off x="539552" y="404664"/>
          <a:ext cx="8352928" cy="6120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874976276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829537621"/>
                    </a:ext>
                  </a:extLst>
                </a:gridCol>
              </a:tblGrid>
              <a:tr h="102011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(не)зависимость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Робость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58715"/>
                  </a:ext>
                </a:extLst>
              </a:tr>
              <a:tr h="102011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(не)</a:t>
                      </a:r>
                      <a:r>
                        <a:rPr lang="ru-RU" sz="3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былица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Грубость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736007"/>
                  </a:ext>
                </a:extLst>
              </a:tr>
              <a:tr h="102011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(не)</a:t>
                      </a:r>
                      <a:r>
                        <a:rPr lang="ru-RU" sz="3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нависть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Свобода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682246"/>
                  </a:ext>
                </a:extLst>
              </a:tr>
              <a:tr h="102011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(не)смелость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Возмущение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426533"/>
                  </a:ext>
                </a:extLst>
              </a:tr>
              <a:tr h="102011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(не)вежливость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Выдумка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309440"/>
                  </a:ext>
                </a:extLst>
              </a:tr>
              <a:tr h="102011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(не)</a:t>
                      </a:r>
                      <a:r>
                        <a:rPr lang="ru-RU" sz="3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годование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Вражда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391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576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r>
              <a:rPr lang="ru-RU" sz="3200" b="1">
                <a:solidFill>
                  <a:srgbClr val="FF0000"/>
                </a:solidFill>
                <a:latin typeface="Arial" charset="0"/>
                <a:cs typeface="Arial" charset="0"/>
              </a:rPr>
              <a:t>Словарная работа</a:t>
            </a:r>
            <a:endParaRPr lang="ru-RU" sz="3200"/>
          </a:p>
        </p:txBody>
      </p:sp>
      <p:sp>
        <p:nvSpPr>
          <p:cNvPr id="5123" name="Содержимое 3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dirty="0"/>
              <a:t>Невежа, невежда –  -</a:t>
            </a:r>
            <a:r>
              <a:rPr lang="ru-RU" sz="2800" b="1" dirty="0"/>
              <a:t>вед</a:t>
            </a:r>
            <a:r>
              <a:rPr lang="ru-RU" sz="2800" dirty="0"/>
              <a:t>- «ведать», «знать».</a:t>
            </a:r>
          </a:p>
          <a:p>
            <a:pPr algn="ctr">
              <a:buFont typeface="Arial" charset="0"/>
              <a:buNone/>
            </a:pPr>
            <a:endParaRPr lang="ru-RU" sz="2800" dirty="0"/>
          </a:p>
          <a:p>
            <a:pPr>
              <a:buFont typeface="Arial" charset="0"/>
              <a:buNone/>
            </a:pPr>
            <a:r>
              <a:rPr lang="ru-RU" sz="2800" dirty="0"/>
              <a:t>     В современном русском языке                                 </a:t>
            </a:r>
            <a:r>
              <a:rPr lang="ru-RU" sz="2800" dirty="0">
                <a:solidFill>
                  <a:srgbClr val="FF0000"/>
                </a:solidFill>
              </a:rPr>
              <a:t>«невежа» </a:t>
            </a:r>
            <a:r>
              <a:rPr lang="ru-RU" sz="2800" dirty="0"/>
              <a:t>значит «грубиян»,</a:t>
            </a:r>
          </a:p>
          <a:p>
            <a:pPr>
              <a:buFont typeface="Arial" charset="0"/>
              <a:buNone/>
            </a:pPr>
            <a:endParaRPr lang="ru-RU" sz="2800" dirty="0"/>
          </a:p>
          <a:p>
            <a:pPr>
              <a:buFont typeface="Arial" charset="0"/>
              <a:buNone/>
            </a:pPr>
            <a:r>
              <a:rPr lang="ru-RU" sz="2800" dirty="0">
                <a:solidFill>
                  <a:srgbClr val="FF0000"/>
                </a:solidFill>
              </a:rPr>
              <a:t>    «невежда» </a:t>
            </a:r>
            <a:r>
              <a:rPr lang="ru-RU" sz="2800" dirty="0"/>
              <a:t>– «несведущий»,                         «необразованный человек».</a:t>
            </a:r>
          </a:p>
        </p:txBody>
      </p:sp>
      <p:pic>
        <p:nvPicPr>
          <p:cNvPr id="5" name="Содержимое 6" descr="kr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84888" y="3213100"/>
            <a:ext cx="21590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3112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71296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 идёт вперёд, кто не боится (не)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взгод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(Не) работа сушит, а забота.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умереть, чем (не) правду терпеть. </a:t>
            </a:r>
          </a:p>
          <a:p>
            <a:pPr marL="514350" indent="-514350">
              <a:lnSpc>
                <a:spcPct val="150000"/>
              </a:lnSpc>
              <a:buAutoNum type="arabicPeriod" startAt="4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Умный с одного слова поймёт, (не)вежде и     тысяча впрок не идёт.</a:t>
            </a:r>
          </a:p>
          <a:p>
            <a:pPr marL="514350" indent="-514350">
              <a:lnSpc>
                <a:spcPct val="150000"/>
              </a:lnSpc>
              <a:buAutoNum type="arabicPeriod" startAt="4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(Не) силой борются, а умением.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  (Не) печь кормит, а руки.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   Друзья в (не) счастье познаются. </a:t>
            </a:r>
          </a:p>
          <a:p>
            <a:pPr marL="457200" indent="-457200">
              <a:lnSpc>
                <a:spcPct val="150000"/>
              </a:lnSpc>
              <a:buAutoNum type="arabicPeriod" startAt="8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(Не)везение способствует успеху, а труд и упорство.</a:t>
            </a:r>
          </a:p>
          <a:p>
            <a:pPr marL="457200" indent="-457200">
              <a:lnSpc>
                <a:spcPct val="150000"/>
              </a:lnSpc>
              <a:buAutoNum type="arabicPeriod" startAt="8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Пища утоляет голод, знания исцеляют (не)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вежество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 (Не) место красит человека, а человек место.</a:t>
            </a:r>
          </a:p>
        </p:txBody>
      </p:sp>
    </p:spTree>
    <p:extLst>
      <p:ext uri="{BB962C8B-B14F-4D97-AF65-F5344CB8AC3E}">
        <p14:creationId xmlns:p14="http://schemas.microsoft.com/office/powerpoint/2010/main" val="1102091895"/>
      </p:ext>
    </p:extLst>
  </p:cSld>
  <p:clrMapOvr>
    <a:masterClrMapping/>
  </p:clrMapOvr>
</p:sld>
</file>

<file path=ppt/theme/theme1.xml><?xml version="1.0" encoding="utf-8"?>
<a:theme xmlns:a="http://schemas.openxmlformats.org/drawingml/2006/main" name="НЕ С ИМЕНАМИ СУЩЕСТВИТЕЛЬНЫ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 С ИМЕНАМИ СУЩЕСТВИТЕЛЬНЫМИ</Template>
  <TotalTime>1059</TotalTime>
  <Words>564</Words>
  <Application>Microsoft Office PowerPoint</Application>
  <PresentationFormat>Экран (4:3)</PresentationFormat>
  <Paragraphs>112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Impact</vt:lpstr>
      <vt:lpstr>Times New Roman</vt:lpstr>
      <vt:lpstr>НЕ С ИМЕНАМИ СУЩЕСТВИТЕЛЬНЫМИ</vt:lpstr>
      <vt:lpstr>1_Тема Office</vt:lpstr>
      <vt:lpstr>2_Тема Office</vt:lpstr>
      <vt:lpstr>Тема Office</vt:lpstr>
      <vt:lpstr>Слитное и раздельное написание не с именами существительными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Слитное и раздельное написание не с именами существительными</dc:title>
  <dc:creator>123</dc:creator>
  <cp:lastModifiedBy>nout</cp:lastModifiedBy>
  <cp:revision>31</cp:revision>
  <dcterms:created xsi:type="dcterms:W3CDTF">2015-04-13T09:54:51Z</dcterms:created>
  <dcterms:modified xsi:type="dcterms:W3CDTF">2016-08-15T13:44:00Z</dcterms:modified>
</cp:coreProperties>
</file>