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63" r:id="rId3"/>
    <p:sldId id="276" r:id="rId4"/>
    <p:sldId id="266" r:id="rId5"/>
    <p:sldId id="278" r:id="rId6"/>
    <p:sldId id="269" r:id="rId7"/>
    <p:sldId id="270" r:id="rId8"/>
    <p:sldId id="271" r:id="rId9"/>
    <p:sldId id="281" r:id="rId10"/>
    <p:sldId id="282" r:id="rId11"/>
    <p:sldId id="280" r:id="rId12"/>
    <p:sldId id="283" r:id="rId13"/>
    <p:sldId id="286" r:id="rId14"/>
    <p:sldId id="285" r:id="rId15"/>
    <p:sldId id="288" r:id="rId16"/>
    <p:sldId id="289" r:id="rId17"/>
    <p:sldId id="290" r:id="rId18"/>
    <p:sldId id="291" r:id="rId19"/>
    <p:sldId id="293" r:id="rId20"/>
    <p:sldId id="294" r:id="rId21"/>
    <p:sldId id="287" r:id="rId22"/>
    <p:sldId id="274" r:id="rId23"/>
    <p:sldId id="275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DF583F-76B0-4A03-ABCD-05C34A0F8727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4E0A89-82B6-4C4F-9C51-757C19BF5EC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катерина\Desktop\1410866-fbf5bd16360fd2d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9050"/>
            <a:ext cx="9169542" cy="68389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rgbClr val="002060"/>
                </a:solidFill>
                <a:latin typeface="Gungsuh" pitchFamily="18" charset="-127"/>
                <a:ea typeface="Gungsuh" pitchFamily="18" charset="-127"/>
              </a:rPr>
              <a:t>Муниципальное бюджетное общеобразовательное учреждение</a:t>
            </a:r>
            <a:br>
              <a:rPr lang="ru-RU" sz="1800" b="1" dirty="0" smtClean="0">
                <a:solidFill>
                  <a:srgbClr val="002060"/>
                </a:solidFill>
                <a:latin typeface="Gungsuh" pitchFamily="18" charset="-127"/>
                <a:ea typeface="Gungsuh" pitchFamily="18" charset="-127"/>
              </a:rPr>
            </a:br>
            <a:r>
              <a:rPr lang="ru-RU" sz="1800" b="1" dirty="0" smtClean="0">
                <a:solidFill>
                  <a:srgbClr val="002060"/>
                </a:solidFill>
                <a:latin typeface="Gungsuh" pitchFamily="18" charset="-127"/>
                <a:ea typeface="Gungsuh" pitchFamily="18" charset="-127"/>
              </a:rPr>
              <a:t> «</a:t>
            </a:r>
            <a:r>
              <a:rPr lang="ru-RU" sz="1800" b="1" dirty="0" err="1" smtClean="0">
                <a:solidFill>
                  <a:srgbClr val="002060"/>
                </a:solidFill>
                <a:latin typeface="Gungsuh" pitchFamily="18" charset="-127"/>
                <a:ea typeface="Gungsuh" pitchFamily="18" charset="-127"/>
              </a:rPr>
              <a:t>Примокшанская</a:t>
            </a:r>
            <a:r>
              <a:rPr lang="ru-RU" sz="1800" b="1" dirty="0" smtClean="0">
                <a:solidFill>
                  <a:srgbClr val="002060"/>
                </a:solidFill>
                <a:latin typeface="Gungsuh" pitchFamily="18" charset="-127"/>
                <a:ea typeface="Gungsuh" pitchFamily="18" charset="-127"/>
              </a:rPr>
              <a:t> средняя общеобразовательная школа»</a:t>
            </a:r>
            <a:br>
              <a:rPr lang="ru-RU" sz="1800" b="1" dirty="0" smtClean="0">
                <a:solidFill>
                  <a:srgbClr val="002060"/>
                </a:solidFill>
                <a:latin typeface="Gungsuh" pitchFamily="18" charset="-127"/>
                <a:ea typeface="Gungsuh" pitchFamily="18" charset="-127"/>
              </a:rPr>
            </a:br>
            <a:r>
              <a:rPr lang="ru-RU" sz="1800" b="1" dirty="0" err="1" smtClean="0">
                <a:solidFill>
                  <a:srgbClr val="002060"/>
                </a:solidFill>
                <a:latin typeface="Gungsuh" pitchFamily="18" charset="-127"/>
                <a:ea typeface="Gungsuh" pitchFamily="18" charset="-127"/>
              </a:rPr>
              <a:t>Ковылкинского</a:t>
            </a:r>
            <a:r>
              <a:rPr lang="ru-RU" sz="1800" b="1" dirty="0" smtClean="0">
                <a:solidFill>
                  <a:srgbClr val="002060"/>
                </a:solidFill>
                <a:latin typeface="Gungsuh" pitchFamily="18" charset="-127"/>
                <a:ea typeface="Gungsuh" pitchFamily="18" charset="-127"/>
              </a:rPr>
              <a:t> муниципального района </a:t>
            </a:r>
            <a:br>
              <a:rPr lang="ru-RU" sz="1800" b="1" dirty="0" smtClean="0">
                <a:solidFill>
                  <a:srgbClr val="002060"/>
                </a:solidFill>
                <a:latin typeface="Gungsuh" pitchFamily="18" charset="-127"/>
                <a:ea typeface="Gungsuh" pitchFamily="18" charset="-127"/>
              </a:rPr>
            </a:br>
            <a:r>
              <a:rPr lang="ru-RU" sz="1800" b="1" dirty="0" smtClean="0">
                <a:solidFill>
                  <a:srgbClr val="002060"/>
                </a:solidFill>
                <a:latin typeface="Gungsuh" pitchFamily="18" charset="-127"/>
                <a:ea typeface="Gungsuh" pitchFamily="18" charset="-127"/>
              </a:rPr>
              <a:t>Республики  Мордовия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sz="3600" b="1" dirty="0" smtClean="0">
                <a:solidFill>
                  <a:srgbClr val="002060"/>
                </a:solidFill>
                <a:latin typeface="Gungsuh" pitchFamily="18" charset="-127"/>
                <a:ea typeface="Gungsuh" pitchFamily="18" charset="-127"/>
              </a:rPr>
              <a:t>       </a:t>
            </a:r>
            <a:r>
              <a:rPr lang="ru-RU" sz="3600" b="1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«Труженики тыла – </a:t>
            </a:r>
            <a:br>
              <a:rPr lang="ru-RU" sz="3600" b="1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</a:br>
            <a:r>
              <a:rPr lang="ru-RU" sz="3600" b="1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незаметные  герои  войны…»</a:t>
            </a:r>
            <a:br>
              <a:rPr lang="ru-RU" sz="3600" b="1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</a:br>
            <a:r>
              <a:rPr lang="ru-RU" sz="2200" b="1" dirty="0" smtClean="0">
                <a:solidFill>
                  <a:srgbClr val="002060"/>
                </a:solidFill>
                <a:latin typeface="Gungsuh" pitchFamily="18" charset="-127"/>
                <a:ea typeface="Gungsuh" pitchFamily="18" charset="-127"/>
              </a:rPr>
              <a:t>Номинация «Наследие предков – молодым»</a:t>
            </a:r>
            <a:r>
              <a:rPr lang="ru-RU" sz="3600" b="1" dirty="0" smtClean="0">
                <a:solidFill>
                  <a:srgbClr val="002060"/>
                </a:solidFill>
                <a:latin typeface="Gungsuh" pitchFamily="18" charset="-127"/>
                <a:ea typeface="Gungsuh" pitchFamily="18" charset="-127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Gungsuh" pitchFamily="18" charset="-127"/>
                <a:ea typeface="Gungsuh" pitchFamily="18" charset="-127"/>
              </a:rPr>
            </a:br>
            <a:r>
              <a:rPr lang="ru-RU" sz="3600" dirty="0" smtClean="0">
                <a:solidFill>
                  <a:srgbClr val="002060"/>
                </a:solidFill>
                <a:latin typeface="Gungsuh" pitchFamily="18" charset="-127"/>
                <a:ea typeface="Gungsuh" pitchFamily="18" charset="-127"/>
              </a:rPr>
              <a:t> </a:t>
            </a:r>
            <a:r>
              <a:rPr lang="ru-RU" sz="2000" dirty="0" smtClean="0">
                <a:latin typeface="Gungsuh" pitchFamily="18" charset="-127"/>
                <a:ea typeface="Gungsuh" pitchFamily="18" charset="-127"/>
              </a:rPr>
              <a:t/>
            </a:r>
            <a:br>
              <a:rPr lang="ru-RU" sz="2000" dirty="0" smtClean="0">
                <a:latin typeface="Gungsuh" pitchFamily="18" charset="-127"/>
                <a:ea typeface="Gungsuh" pitchFamily="18" charset="-127"/>
              </a:rPr>
            </a:br>
            <a:r>
              <a:rPr lang="ru-RU" sz="2000" dirty="0" smtClean="0">
                <a:latin typeface="Gungsuh" pitchFamily="18" charset="-127"/>
                <a:ea typeface="Gungsuh" pitchFamily="18" charset="-127"/>
              </a:rPr>
              <a:t> </a:t>
            </a:r>
            <a:br>
              <a:rPr lang="ru-RU" sz="2000" dirty="0" smtClean="0">
                <a:latin typeface="Gungsuh" pitchFamily="18" charset="-127"/>
                <a:ea typeface="Gungsuh" pitchFamily="18" charset="-127"/>
              </a:rPr>
            </a:br>
            <a:r>
              <a:rPr lang="ru-RU" sz="2000" b="1" dirty="0" smtClean="0">
                <a:solidFill>
                  <a:srgbClr val="002060"/>
                </a:solidFill>
                <a:latin typeface="Gungsuh" pitchFamily="18" charset="-127"/>
                <a:ea typeface="Gungsuh" pitchFamily="18" charset="-127"/>
              </a:rPr>
              <a:t>Автор работы: Звонарева Злата Алексеевна</a:t>
            </a:r>
            <a:br>
              <a:rPr lang="ru-RU" sz="2000" b="1" dirty="0" smtClean="0">
                <a:solidFill>
                  <a:srgbClr val="002060"/>
                </a:solidFill>
                <a:latin typeface="Gungsuh" pitchFamily="18" charset="-127"/>
                <a:ea typeface="Gungsuh" pitchFamily="18" charset="-127"/>
              </a:rPr>
            </a:br>
            <a:r>
              <a:rPr lang="ru-RU" sz="2000" b="1" dirty="0" smtClean="0">
                <a:solidFill>
                  <a:srgbClr val="002060"/>
                </a:solidFill>
                <a:latin typeface="Gungsuh" pitchFamily="18" charset="-127"/>
                <a:ea typeface="Gungsuh" pitchFamily="18" charset="-127"/>
              </a:rPr>
              <a:t>Руководитель: Звонарева Екатерина Александровна</a:t>
            </a: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Екатерина\Desktop\1410866-fbf5bd16360fd2d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94985" y="-32742"/>
            <a:ext cx="9238985" cy="68907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558325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 </a:t>
            </a:r>
            <a:r>
              <a:rPr lang="ru-RU" sz="2800" dirty="0" smtClean="0">
                <a:latin typeface="Gungsuh" pitchFamily="18" charset="-127"/>
                <a:ea typeface="Gungsuh" pitchFamily="18" charset="-127"/>
              </a:rPr>
              <a:t>После войны прабабушка еще много лет проработала в совхозе.</a:t>
            </a:r>
            <a:br>
              <a:rPr lang="ru-RU" sz="2800" dirty="0" smtClean="0">
                <a:latin typeface="Gungsuh" pitchFamily="18" charset="-127"/>
                <a:ea typeface="Gungsuh" pitchFamily="18" charset="-127"/>
              </a:rPr>
            </a:br>
            <a:r>
              <a:rPr lang="ru-RU" sz="2800" dirty="0" smtClean="0">
                <a:latin typeface="Gungsuh" pitchFamily="18" charset="-127"/>
                <a:ea typeface="Gungsuh" pitchFamily="18" charset="-127"/>
              </a:rPr>
              <a:t>     В 1946 году она работала оператором инкубатора.</a:t>
            </a:r>
            <a:br>
              <a:rPr lang="ru-RU" sz="2800" dirty="0" smtClean="0">
                <a:latin typeface="Gungsuh" pitchFamily="18" charset="-127"/>
                <a:ea typeface="Gungsuh" pitchFamily="18" charset="-127"/>
              </a:rPr>
            </a:br>
            <a:r>
              <a:rPr lang="ru-RU" sz="2800" dirty="0" smtClean="0">
                <a:latin typeface="Gungsuh" pitchFamily="18" charset="-127"/>
                <a:ea typeface="Gungsuh" pitchFamily="18" charset="-127"/>
              </a:rPr>
              <a:t/>
            </a:r>
            <a:br>
              <a:rPr lang="ru-RU" sz="2800" dirty="0" smtClean="0">
                <a:latin typeface="Gungsuh" pitchFamily="18" charset="-127"/>
                <a:ea typeface="Gungsuh" pitchFamily="18" charset="-127"/>
              </a:rPr>
            </a:br>
            <a:r>
              <a:rPr lang="ru-RU" sz="2800" dirty="0" smtClean="0">
                <a:latin typeface="Gungsuh" pitchFamily="18" charset="-127"/>
                <a:ea typeface="Gungsuh" pitchFamily="18" charset="-127"/>
              </a:rPr>
              <a:t> 1965 года и показав себя с хорошей стороны, прабабушка дослужилась до начальника инкубатора</a:t>
            </a:r>
            <a:r>
              <a:rPr lang="ru-RU" sz="2800" dirty="0" smtClean="0"/>
              <a:t>.</a:t>
            </a:r>
            <a:endParaRPr lang="ru-RU" sz="2800" dirty="0">
              <a:latin typeface="Gungsuh" pitchFamily="18" charset="-127"/>
              <a:ea typeface="Gungsuh" pitchFamily="18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Екатерина\Desktop\1410866-fbf5bd16360fd2d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94985" y="-32742"/>
            <a:ext cx="9238985" cy="68907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74638"/>
            <a:ext cx="7972452" cy="243998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Gungsuh" pitchFamily="18" charset="-127"/>
                <a:ea typeface="Gungsuh" pitchFamily="18" charset="-127"/>
              </a:rPr>
              <a:t>В 1954 году бабуля  в числе лучших работников совхоза ездила в город Москву на «Сельскохозяйственную выставку». </a:t>
            </a:r>
            <a:r>
              <a:rPr lang="ru-RU" sz="2800" b="1" dirty="0" smtClean="0">
                <a:latin typeface="Gungsuh" pitchFamily="18" charset="-127"/>
                <a:ea typeface="Gungsuh" pitchFamily="18" charset="-127"/>
              </a:rPr>
              <a:t/>
            </a:r>
            <a:br>
              <a:rPr lang="ru-RU" sz="2800" b="1" dirty="0" smtClean="0">
                <a:latin typeface="Gungsuh" pitchFamily="18" charset="-127"/>
                <a:ea typeface="Gungsuh" pitchFamily="18" charset="-127"/>
              </a:rPr>
            </a:br>
            <a:endParaRPr lang="ru-RU" sz="2800" b="1" dirty="0"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30722" name="Picture 2" descr="C:\Users\Екатерина\Desktop\15037971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27775" y="2071678"/>
            <a:ext cx="5615994" cy="3643338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Екатерина\Desktop\1410866-fbf5bd16360fd2d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94985" y="-32742"/>
            <a:ext cx="9238985" cy="68907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642918"/>
            <a:ext cx="8043890" cy="142876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Gungsuh" pitchFamily="18" charset="-127"/>
                <a:ea typeface="Gungsuh" pitchFamily="18" charset="-127"/>
              </a:rPr>
              <a:t>В1968 году она знакомиться  с </a:t>
            </a:r>
            <a:r>
              <a:rPr lang="ru-RU" sz="2400" b="1" dirty="0" err="1" smtClean="0">
                <a:latin typeface="Gungsuh" pitchFamily="18" charset="-127"/>
                <a:ea typeface="Gungsuh" pitchFamily="18" charset="-127"/>
              </a:rPr>
              <a:t>Тишковым</a:t>
            </a:r>
            <a:r>
              <a:rPr lang="ru-RU" sz="2400" b="1" dirty="0" smtClean="0">
                <a:latin typeface="Gungsuh" pitchFamily="18" charset="-127"/>
                <a:ea typeface="Gungsuh" pitchFamily="18" charset="-127"/>
              </a:rPr>
              <a:t> Александром Ильичем  1928 года рождения,</a:t>
            </a:r>
            <a:br>
              <a:rPr lang="ru-RU" sz="2400" b="1" dirty="0" smtClean="0">
                <a:latin typeface="Gungsuh" pitchFamily="18" charset="-127"/>
                <a:ea typeface="Gungsuh" pitchFamily="18" charset="-127"/>
              </a:rPr>
            </a:br>
            <a:r>
              <a:rPr lang="ru-RU" sz="2400" b="1" dirty="0" smtClean="0">
                <a:latin typeface="Gungsuh" pitchFamily="18" charset="-127"/>
                <a:ea typeface="Gungsuh" pitchFamily="18" charset="-127"/>
              </a:rPr>
              <a:t> и выходит за него замуж</a:t>
            </a:r>
            <a:r>
              <a:rPr lang="ru-RU" sz="2800" b="1" dirty="0" smtClean="0"/>
              <a:t>. </a:t>
            </a:r>
            <a:endParaRPr lang="ru-RU" sz="2800" b="1" dirty="0"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31746" name="Picture 2" descr="F:\Звонарева\документ 1_001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43042" y="2000239"/>
            <a:ext cx="5857916" cy="38014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Екатерина\Desktop\1410866-fbf5bd16360fd2d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94985" y="-32742"/>
            <a:ext cx="9238985" cy="68907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58204" cy="171451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Награды</a:t>
            </a:r>
            <a:r>
              <a:rPr lang="ru-RU" sz="4000" b="1" dirty="0" smtClean="0">
                <a:latin typeface="Gungsuh" pitchFamily="18" charset="-127"/>
                <a:ea typeface="Gungsuh" pitchFamily="18" charset="-127"/>
              </a:rPr>
              <a:t/>
            </a:r>
            <a:br>
              <a:rPr lang="ru-RU" sz="4000" b="1" dirty="0" smtClean="0">
                <a:latin typeface="Gungsuh" pitchFamily="18" charset="-127"/>
                <a:ea typeface="Gungsuh" pitchFamily="18" charset="-127"/>
              </a:rPr>
            </a:br>
            <a:r>
              <a:rPr lang="ru-RU" sz="2400" b="1" dirty="0" smtClean="0">
                <a:latin typeface="Gungsuh" pitchFamily="18" charset="-127"/>
                <a:ea typeface="Gungsuh" pitchFamily="18" charset="-127"/>
              </a:rPr>
              <a:t>Моя прабабушка </a:t>
            </a:r>
            <a:br>
              <a:rPr lang="ru-RU" sz="2400" b="1" dirty="0" smtClean="0">
                <a:latin typeface="Gungsuh" pitchFamily="18" charset="-127"/>
                <a:ea typeface="Gungsuh" pitchFamily="18" charset="-127"/>
              </a:rPr>
            </a:br>
            <a:r>
              <a:rPr lang="ru-RU" sz="2400" b="1" dirty="0" smtClean="0">
                <a:latin typeface="Gungsuh" pitchFamily="18" charset="-127"/>
                <a:ea typeface="Gungsuh" pitchFamily="18" charset="-127"/>
              </a:rPr>
              <a:t>ветеран  Великой Отечественной Войны  и     ветеран труда </a:t>
            </a:r>
            <a:br>
              <a:rPr lang="ru-RU" sz="2400" b="1" dirty="0" smtClean="0">
                <a:latin typeface="Gungsuh" pitchFamily="18" charset="-127"/>
                <a:ea typeface="Gungsuh" pitchFamily="18" charset="-127"/>
              </a:rPr>
            </a:br>
            <a:r>
              <a:rPr lang="ru-RU" sz="2400" b="1" dirty="0" smtClean="0">
                <a:latin typeface="Gungsuh" pitchFamily="18" charset="-127"/>
                <a:ea typeface="Gungsuh" pitchFamily="18" charset="-127"/>
              </a:rPr>
              <a:t/>
            </a:r>
            <a:br>
              <a:rPr lang="ru-RU" sz="2400" b="1" dirty="0" smtClean="0">
                <a:latin typeface="Gungsuh" pitchFamily="18" charset="-127"/>
                <a:ea typeface="Gungsuh" pitchFamily="18" charset="-127"/>
              </a:rPr>
            </a:br>
            <a:endParaRPr lang="ru-RU" sz="2400" b="1" dirty="0"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57554" y="4143380"/>
            <a:ext cx="5286412" cy="1831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1472" y="2000240"/>
            <a:ext cx="5715040" cy="1995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Екатерина\Desktop\1410866-fbf5bd16360fd2d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94985" y="-32742"/>
            <a:ext cx="9238985" cy="68907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7858180" cy="857256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atin typeface="Gungsuh" pitchFamily="18" charset="-127"/>
                <a:ea typeface="Gungsuh" pitchFamily="18" charset="-127"/>
              </a:rPr>
              <a:t>Медаль «За доблестный и самоотверженный труд в Великой Отечественной Войне 1941-1945 г.г</a:t>
            </a:r>
            <a:br>
              <a:rPr lang="ru-RU" sz="2800" b="1" dirty="0" smtClean="0">
                <a:latin typeface="Gungsuh" pitchFamily="18" charset="-127"/>
                <a:ea typeface="Gungsuh" pitchFamily="18" charset="-127"/>
              </a:rPr>
            </a:br>
            <a:r>
              <a:rPr lang="ru-RU" sz="2800" dirty="0" smtClean="0">
                <a:latin typeface="Gungsuh" pitchFamily="18" charset="-127"/>
                <a:ea typeface="Gungsuh" pitchFamily="18" charset="-127"/>
              </a:rPr>
              <a:t/>
            </a:r>
            <a:br>
              <a:rPr lang="ru-RU" sz="2800" dirty="0" smtClean="0">
                <a:latin typeface="Gungsuh" pitchFamily="18" charset="-127"/>
                <a:ea typeface="Gungsuh" pitchFamily="18" charset="-127"/>
              </a:rPr>
            </a:br>
            <a:r>
              <a:rPr lang="ru-RU" sz="2800" dirty="0" smtClean="0">
                <a:latin typeface="Gungsuh" pitchFamily="18" charset="-127"/>
                <a:ea typeface="Gungsuh" pitchFamily="18" charset="-127"/>
              </a:rPr>
              <a:t>»</a:t>
            </a:r>
            <a:endParaRPr lang="ru-RU" sz="2800" dirty="0"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34" y="2071678"/>
            <a:ext cx="5535612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15074" y="2111698"/>
            <a:ext cx="2371314" cy="3889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2000240"/>
            <a:ext cx="5535612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Екатерина\Desktop\1410866-fbf5bd16360fd2d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94985" y="-32742"/>
            <a:ext cx="9238985" cy="68907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7858180" cy="857256"/>
          </a:xfrm>
        </p:spPr>
        <p:txBody>
          <a:bodyPr>
            <a:normAutofit fontScale="90000"/>
          </a:bodyPr>
          <a:lstStyle/>
          <a:p>
            <a:pPr lvl="0"/>
            <a:r>
              <a:rPr lang="ru-RU" sz="2400" b="1" dirty="0" smtClean="0">
                <a:latin typeface="Gungsuh" pitchFamily="18" charset="-127"/>
                <a:ea typeface="Gungsuh" pitchFamily="18" charset="-127"/>
              </a:rPr>
              <a:t>Юбилейная медаль «За доблестный труд. В ознаменование100 – </a:t>
            </a:r>
            <a:r>
              <a:rPr lang="ru-RU" sz="2400" b="1" dirty="0" err="1" smtClean="0">
                <a:latin typeface="Gungsuh" pitchFamily="18" charset="-127"/>
                <a:ea typeface="Gungsuh" pitchFamily="18" charset="-127"/>
              </a:rPr>
              <a:t>летия</a:t>
            </a:r>
            <a:r>
              <a:rPr lang="ru-RU" sz="2400" b="1" dirty="0" smtClean="0">
                <a:latin typeface="Gungsuh" pitchFamily="18" charset="-127"/>
                <a:ea typeface="Gungsuh" pitchFamily="18" charset="-127"/>
              </a:rPr>
              <a:t> со дня рождения Владимира Ильича Ленина »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800" dirty="0" smtClean="0">
                <a:latin typeface="Gungsuh" pitchFamily="18" charset="-127"/>
                <a:ea typeface="Gungsuh" pitchFamily="18" charset="-127"/>
              </a:rPr>
              <a:t/>
            </a:r>
            <a:br>
              <a:rPr lang="ru-RU" sz="2800" dirty="0" smtClean="0">
                <a:latin typeface="Gungsuh" pitchFamily="18" charset="-127"/>
                <a:ea typeface="Gungsuh" pitchFamily="18" charset="-127"/>
              </a:rPr>
            </a:br>
            <a:r>
              <a:rPr lang="ru-RU" sz="2800" dirty="0" smtClean="0">
                <a:latin typeface="Gungsuh" pitchFamily="18" charset="-127"/>
                <a:ea typeface="Gungsuh" pitchFamily="18" charset="-127"/>
              </a:rPr>
              <a:t>»</a:t>
            </a:r>
            <a:endParaRPr lang="ru-RU" sz="2800" dirty="0"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1928802"/>
            <a:ext cx="5675311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7" name="Picture 7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15073" y="1928802"/>
            <a:ext cx="2197765" cy="3886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Екатерина\Desktop\1410866-fbf5bd16360fd2d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94985" y="-32742"/>
            <a:ext cx="9238985" cy="68907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7858180" cy="857256"/>
          </a:xfrm>
        </p:spPr>
        <p:txBody>
          <a:bodyPr>
            <a:normAutofit fontScale="90000"/>
          </a:bodyPr>
          <a:lstStyle/>
          <a:p>
            <a:pPr lvl="0"/>
            <a:r>
              <a:rPr lang="ru-RU" sz="2400" b="1" dirty="0" smtClean="0">
                <a:latin typeface="Gungsuh" pitchFamily="18" charset="-127"/>
                <a:ea typeface="Gungsuh" pitchFamily="18" charset="-127"/>
              </a:rPr>
              <a:t>Юбилейная медаль «50 лет Победы в Великой Отечественной Войне 1941-1945 г.г.»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800" dirty="0" smtClean="0">
                <a:latin typeface="Gungsuh" pitchFamily="18" charset="-127"/>
                <a:ea typeface="Gungsuh" pitchFamily="18" charset="-127"/>
              </a:rPr>
              <a:t/>
            </a:r>
            <a:br>
              <a:rPr lang="ru-RU" sz="2800" dirty="0" smtClean="0">
                <a:latin typeface="Gungsuh" pitchFamily="18" charset="-127"/>
                <a:ea typeface="Gungsuh" pitchFamily="18" charset="-127"/>
              </a:rPr>
            </a:br>
            <a:endParaRPr lang="ru-RU" sz="2800" dirty="0"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2143116"/>
            <a:ext cx="5748337" cy="376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57950" y="2124336"/>
            <a:ext cx="2190186" cy="3804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Екатерина\Desktop\1410866-fbf5bd16360fd2d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94985" y="-32742"/>
            <a:ext cx="9238985" cy="68907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7858180" cy="857256"/>
          </a:xfrm>
        </p:spPr>
        <p:txBody>
          <a:bodyPr>
            <a:normAutofit fontScale="90000"/>
          </a:bodyPr>
          <a:lstStyle/>
          <a:p>
            <a:pPr lvl="0"/>
            <a:r>
              <a:rPr lang="ru-RU" sz="2400" b="1" dirty="0" smtClean="0">
                <a:latin typeface="Gungsuh" pitchFamily="18" charset="-127"/>
                <a:ea typeface="Gungsuh" pitchFamily="18" charset="-127"/>
              </a:rPr>
              <a:t>Юбилейная медаль «60 лет Победы в Великой Отечественной Войне 1941-1945 г.г.»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800" dirty="0" smtClean="0">
                <a:latin typeface="Gungsuh" pitchFamily="18" charset="-127"/>
                <a:ea typeface="Gungsuh" pitchFamily="18" charset="-127"/>
              </a:rPr>
              <a:t/>
            </a:r>
            <a:br>
              <a:rPr lang="ru-RU" sz="2800" dirty="0" smtClean="0">
                <a:latin typeface="Gungsuh" pitchFamily="18" charset="-127"/>
                <a:ea typeface="Gungsuh" pitchFamily="18" charset="-127"/>
              </a:rPr>
            </a:br>
            <a:endParaRPr lang="ru-RU" sz="2800" dirty="0"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2071678"/>
            <a:ext cx="5638800" cy="376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86512" y="2034776"/>
            <a:ext cx="2071702" cy="3772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Екатерина\Desktop\1410866-fbf5bd16360fd2d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94985" y="-32742"/>
            <a:ext cx="9238985" cy="68907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7858180" cy="857256"/>
          </a:xfrm>
        </p:spPr>
        <p:txBody>
          <a:bodyPr>
            <a:normAutofit fontScale="90000"/>
          </a:bodyPr>
          <a:lstStyle/>
          <a:p>
            <a:pPr lvl="0"/>
            <a:r>
              <a:rPr lang="ru-RU" sz="2800" dirty="0" smtClean="0">
                <a:latin typeface="Gungsuh" pitchFamily="18" charset="-127"/>
                <a:ea typeface="Gungsuh" pitchFamily="18" charset="-127"/>
              </a:rPr>
              <a:t/>
            </a:r>
            <a:br>
              <a:rPr lang="ru-RU" sz="2800" dirty="0" smtClean="0">
                <a:latin typeface="Gungsuh" pitchFamily="18" charset="-127"/>
                <a:ea typeface="Gungsuh" pitchFamily="18" charset="-127"/>
              </a:rPr>
            </a:br>
            <a:r>
              <a:rPr lang="ru-RU" sz="2400" b="1" dirty="0" smtClean="0">
                <a:latin typeface="Gungsuh" pitchFamily="18" charset="-127"/>
                <a:ea typeface="Gungsuh" pitchFamily="18" charset="-127"/>
              </a:rPr>
              <a:t>Юбилейная медаль «65 лет Победы в Великой Отечественной Войне 1941-1945 г.г.»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800" dirty="0"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2214554"/>
            <a:ext cx="5891212" cy="3784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86512" y="2214554"/>
            <a:ext cx="2214578" cy="3670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Екатерина\Desktop\1410866-fbf5bd16360fd2d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94985" y="-32742"/>
            <a:ext cx="9238985" cy="68907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143932" cy="300039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Gungsuh" pitchFamily="18" charset="-127"/>
                <a:ea typeface="Gungsuh" pitchFamily="18" charset="-127"/>
              </a:rPr>
              <a:t>По словам прабабушки: </a:t>
            </a:r>
            <a:br>
              <a:rPr lang="ru-RU" sz="2800" b="1" dirty="0" smtClean="0">
                <a:latin typeface="Gungsuh" pitchFamily="18" charset="-127"/>
                <a:ea typeface="Gungsuh" pitchFamily="18" charset="-127"/>
              </a:rPr>
            </a:br>
            <a:r>
              <a:rPr lang="ru-RU" sz="2800" b="1" dirty="0" smtClean="0">
                <a:latin typeface="Gungsuh" pitchFamily="18" charset="-127"/>
                <a:ea typeface="Gungsuh" pitchFamily="18" charset="-127"/>
              </a:rPr>
              <a:t>«Вера в Победу, Бога  спасли нас в те трудные годы, внученька, мы были хоть голодные, холодные, но  счастливые ». :</a:t>
            </a:r>
            <a:br>
              <a:rPr lang="ru-RU" sz="2800" b="1" dirty="0" smtClean="0">
                <a:latin typeface="Gungsuh" pitchFamily="18" charset="-127"/>
                <a:ea typeface="Gungsuh" pitchFamily="18" charset="-127"/>
              </a:rPr>
            </a:br>
            <a:r>
              <a:rPr lang="ru-RU" sz="2800" dirty="0" smtClean="0">
                <a:latin typeface="Gungsuh" pitchFamily="18" charset="-127"/>
                <a:ea typeface="Gungsuh" pitchFamily="18" charset="-127"/>
              </a:rPr>
              <a:t/>
            </a:r>
            <a:br>
              <a:rPr lang="ru-RU" sz="2800" dirty="0" smtClean="0">
                <a:latin typeface="Gungsuh" pitchFamily="18" charset="-127"/>
                <a:ea typeface="Gungsuh" pitchFamily="18" charset="-127"/>
              </a:rPr>
            </a:br>
            <a:r>
              <a:rPr lang="ru-RU" sz="2800" dirty="0" smtClean="0">
                <a:latin typeface="Gungsuh" pitchFamily="18" charset="-127"/>
                <a:ea typeface="Gungsuh" pitchFamily="18" charset="-127"/>
              </a:rPr>
              <a:t/>
            </a:r>
            <a:br>
              <a:rPr lang="ru-RU" sz="2800" dirty="0" smtClean="0">
                <a:latin typeface="Gungsuh" pitchFamily="18" charset="-127"/>
                <a:ea typeface="Gungsuh" pitchFamily="18" charset="-127"/>
              </a:rPr>
            </a:br>
            <a:endParaRPr lang="ru-RU" sz="2800" dirty="0"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5" name="Picture 2" descr="C:\Users\Екатерина\Desktop\Новая папка\IMG_601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57356" y="2143116"/>
            <a:ext cx="5857916" cy="390527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Екатерина\Desktop\1410866-fbf5bd16360fd2d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94985" y="-32742"/>
            <a:ext cx="9238985" cy="68907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071546"/>
            <a:ext cx="8043890" cy="392909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Цель моей работы:</a:t>
            </a:r>
            <a:r>
              <a:rPr lang="ru-RU" sz="2800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 </a:t>
            </a:r>
            <a:r>
              <a:rPr lang="ru-RU" sz="2800" dirty="0" smtClean="0">
                <a:latin typeface="Gungsuh" pitchFamily="18" charset="-127"/>
                <a:ea typeface="Gungsuh" pitchFamily="18" charset="-127"/>
              </a:rPr>
              <a:t/>
            </a:r>
            <a:br>
              <a:rPr lang="ru-RU" sz="2800" dirty="0" smtClean="0">
                <a:latin typeface="Gungsuh" pitchFamily="18" charset="-127"/>
                <a:ea typeface="Gungsuh" pitchFamily="18" charset="-127"/>
              </a:rPr>
            </a:br>
            <a:r>
              <a:rPr lang="ru-RU" sz="2800" dirty="0" smtClean="0">
                <a:latin typeface="Gungsuh" pitchFamily="18" charset="-127"/>
                <a:ea typeface="Gungsuh" pitchFamily="18" charset="-127"/>
              </a:rPr>
              <a:t>      Изучить воспоминания  прабабушки, чьё детство выпало на годы Великой Отечественной войны. Донести моим сверстникам  правду о той жестокой войне и тяжелом труде, которые  легли на наших прадедушек и прабабушек. Ведь о жизни в довоенные и военные годы мы почти ничего не знаем.</a:t>
            </a:r>
            <a:endParaRPr lang="ru-R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Екатерина\Desktop\1410866-fbf5bd16360fd2d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94985" y="-32742"/>
            <a:ext cx="9238985" cy="68907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214422"/>
            <a:ext cx="8143932" cy="435771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Gungsuh" pitchFamily="18" charset="-127"/>
                <a:ea typeface="Gungsuh" pitchFamily="18" charset="-127"/>
              </a:rPr>
              <a:t>В результате своей работы я пришла к следующим выводам:</a:t>
            </a:r>
            <a:br>
              <a:rPr lang="ru-RU" sz="2800" b="1" dirty="0" smtClean="0">
                <a:latin typeface="Gungsuh" pitchFamily="18" charset="-127"/>
                <a:ea typeface="Gungsuh" pitchFamily="18" charset="-127"/>
              </a:rPr>
            </a:br>
            <a:r>
              <a:rPr lang="ru-RU" sz="2800" dirty="0" smtClean="0">
                <a:latin typeface="Gungsuh" pitchFamily="18" charset="-127"/>
                <a:ea typeface="Gungsuh" pitchFamily="18" charset="-127"/>
              </a:rPr>
              <a:t/>
            </a:r>
            <a:br>
              <a:rPr lang="ru-RU" sz="2800" dirty="0" smtClean="0">
                <a:latin typeface="Gungsuh" pitchFamily="18" charset="-127"/>
                <a:ea typeface="Gungsuh" pitchFamily="18" charset="-127"/>
              </a:rPr>
            </a:br>
            <a:r>
              <a:rPr lang="ru-RU" sz="2800" dirty="0" smtClean="0">
                <a:latin typeface="Gungsuh" pitchFamily="18" charset="-127"/>
                <a:ea typeface="Gungsuh" pitchFamily="18" charset="-127"/>
              </a:rPr>
              <a:t>1. Труженики тыла внесли весомый вклад в победу над фашизмом.</a:t>
            </a:r>
            <a:br>
              <a:rPr lang="ru-RU" sz="2800" dirty="0" smtClean="0">
                <a:latin typeface="Gungsuh" pitchFamily="18" charset="-127"/>
                <a:ea typeface="Gungsuh" pitchFamily="18" charset="-127"/>
              </a:rPr>
            </a:br>
            <a:r>
              <a:rPr lang="ru-RU" sz="2800" dirty="0" smtClean="0">
                <a:latin typeface="Gungsuh" pitchFamily="18" charset="-127"/>
                <a:ea typeface="Gungsuh" pitchFamily="18" charset="-127"/>
              </a:rPr>
              <a:t/>
            </a:r>
            <a:br>
              <a:rPr lang="ru-RU" sz="2800" dirty="0" smtClean="0">
                <a:latin typeface="Gungsuh" pitchFamily="18" charset="-127"/>
                <a:ea typeface="Gungsuh" pitchFamily="18" charset="-127"/>
              </a:rPr>
            </a:br>
            <a:r>
              <a:rPr lang="ru-RU" sz="2800" dirty="0" smtClean="0">
                <a:latin typeface="Gungsuh" pitchFamily="18" charset="-127"/>
                <a:ea typeface="Gungsuh" pitchFamily="18" charset="-127"/>
              </a:rPr>
              <a:t>2. Их самоотверженный труд — прекрасный пример для молодого поколения.</a:t>
            </a:r>
            <a:br>
              <a:rPr lang="ru-RU" sz="2800" dirty="0" smtClean="0">
                <a:latin typeface="Gungsuh" pitchFamily="18" charset="-127"/>
                <a:ea typeface="Gungsuh" pitchFamily="18" charset="-127"/>
              </a:rPr>
            </a:br>
            <a:r>
              <a:rPr lang="ru-RU" sz="2800" dirty="0" smtClean="0">
                <a:latin typeface="Gungsuh" pitchFamily="18" charset="-127"/>
                <a:ea typeface="Gungsuh" pitchFamily="18" charset="-127"/>
              </a:rPr>
              <a:t/>
            </a:r>
            <a:br>
              <a:rPr lang="ru-RU" sz="2800" dirty="0" smtClean="0">
                <a:latin typeface="Gungsuh" pitchFamily="18" charset="-127"/>
                <a:ea typeface="Gungsuh" pitchFamily="18" charset="-127"/>
              </a:rPr>
            </a:br>
            <a:r>
              <a:rPr lang="ru-RU" sz="2800" dirty="0" smtClean="0">
                <a:latin typeface="Gungsuh" pitchFamily="18" charset="-127"/>
                <a:ea typeface="Gungsuh" pitchFamily="18" charset="-127"/>
              </a:rPr>
              <a:t>3. Подвиг в годы войны всегда будет достоин восхищения и гордости у молодого поколения.</a:t>
            </a:r>
            <a:br>
              <a:rPr lang="ru-RU" sz="2800" dirty="0" smtClean="0">
                <a:latin typeface="Gungsuh" pitchFamily="18" charset="-127"/>
                <a:ea typeface="Gungsuh" pitchFamily="18" charset="-127"/>
              </a:rPr>
            </a:br>
            <a:endParaRPr lang="ru-RU" sz="2800" dirty="0">
              <a:latin typeface="Gungsuh" pitchFamily="18" charset="-127"/>
              <a:ea typeface="Gungsuh" pitchFamily="18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Екатерина\Desktop\1410866-fbf5bd16360fd2d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94985" y="-32742"/>
            <a:ext cx="9238985" cy="68907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86808" cy="221457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atin typeface="Gungsuh" pitchFamily="18" charset="-127"/>
                <a:ea typeface="Gungsuh" pitchFamily="18" charset="-127"/>
              </a:rPr>
              <a:t>Мы свою прабабушку очень любим, она добрая, заботится о нас, играет с нами. Сейчас она живет в нашем посёлке, и мы к ней часто ходим в гости, она очень рада</a:t>
            </a:r>
            <a:br>
              <a:rPr lang="ru-RU" sz="2800" b="1" dirty="0" smtClean="0">
                <a:latin typeface="Gungsuh" pitchFamily="18" charset="-127"/>
                <a:ea typeface="Gungsuh" pitchFamily="18" charset="-127"/>
              </a:rPr>
            </a:br>
            <a:endParaRPr lang="ru-RU" sz="2800" b="1" dirty="0"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2285992"/>
            <a:ext cx="4647730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48662" y="2285992"/>
            <a:ext cx="3938180" cy="3375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6682" y="2438392"/>
            <a:ext cx="4647730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Екатерина\Desktop\1410866-fbf5bd16360fd2d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94985" y="-32742"/>
            <a:ext cx="9238985" cy="68907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9 мая 1945</a:t>
            </a:r>
            <a:br>
              <a:rPr lang="ru-RU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</a:br>
            <a:r>
              <a:rPr lang="ru-RU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ДЕНЬ ПОБЕДЫ</a:t>
            </a:r>
            <a:endParaRPr lang="ru-RU" dirty="0">
              <a:solidFill>
                <a:srgbClr val="C00000"/>
              </a:solidFill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0825" y="1628775"/>
            <a:ext cx="2881313" cy="224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0825" y="3860800"/>
            <a:ext cx="2808288" cy="242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132138" y="1628775"/>
            <a:ext cx="2735262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059113" y="3860800"/>
            <a:ext cx="2808287" cy="246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1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867400" y="1628775"/>
            <a:ext cx="2808288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Екатерина\Desktop\1410866-fbf5bd16360fd2d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32742"/>
            <a:ext cx="9238985" cy="6890742"/>
          </a:xfrm>
          <a:prstGeom prst="rect">
            <a:avLst/>
          </a:prstGeom>
          <a:noFill/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70 лет </a:t>
            </a:r>
            <a:br>
              <a:rPr lang="ru-RU" sz="5400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</a:br>
            <a:r>
              <a:rPr lang="ru-RU" sz="5400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ВЕЛИКОЙ ПОБЕДЕ</a:t>
            </a:r>
            <a:br>
              <a:rPr lang="ru-RU" sz="5400" dirty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</a:br>
            <a:endParaRPr lang="ru-RU" sz="5400" dirty="0">
              <a:solidFill>
                <a:srgbClr val="C00000"/>
              </a:solidFill>
              <a:latin typeface="Gungsuh" pitchFamily="18" charset="-127"/>
              <a:ea typeface="Gungsuh" pitchFamily="18" charset="-127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2214554"/>
            <a:ext cx="371477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8800" b="1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1945-</a:t>
            </a:r>
          </a:p>
          <a:p>
            <a:pPr algn="ctr">
              <a:buFont typeface="Wingdings" pitchFamily="2" charset="2"/>
              <a:buNone/>
            </a:pPr>
            <a:r>
              <a:rPr lang="ru-RU" sz="8800" b="1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2015</a:t>
            </a:r>
            <a:endParaRPr lang="ru-RU" sz="8800" b="1" dirty="0">
              <a:solidFill>
                <a:srgbClr val="C00000"/>
              </a:solidFill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6248" y="2214554"/>
            <a:ext cx="4525001" cy="3665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Моя прабабушка – труженица тыла</a:t>
            </a:r>
            <a:endParaRPr lang="ru-RU" sz="3600" b="1" dirty="0">
              <a:solidFill>
                <a:srgbClr val="C00000"/>
              </a:solidFill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8" name="Picture 2" descr="C:\Users\Екатерина\Desktop\конкурс детей\злата\DSCN684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05390" y="1600200"/>
            <a:ext cx="2942220" cy="4525963"/>
          </a:xfrm>
        </p:spPr>
      </p:pic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286248" y="1600200"/>
            <a:ext cx="440055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Gungsuh" pitchFamily="18" charset="-127"/>
                <a:ea typeface="Gungsuh" pitchFamily="18" charset="-127"/>
              </a:rPr>
              <a:t>Самый родной и близкий труженик тыла - моя прабабушка- </a:t>
            </a:r>
            <a:r>
              <a:rPr lang="ru-RU" b="1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Тишкова Вера </a:t>
            </a:r>
            <a:r>
              <a:rPr lang="ru-RU" b="1" dirty="0" err="1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Евдокимовна</a:t>
            </a:r>
            <a:r>
              <a:rPr lang="ru-RU" b="1" dirty="0" smtClean="0">
                <a:latin typeface="Gungsuh" pitchFamily="18" charset="-127"/>
                <a:ea typeface="Gungsuh" pitchFamily="18" charset="-127"/>
              </a:rPr>
              <a:t>. </a:t>
            </a:r>
          </a:p>
          <a:p>
            <a:pPr>
              <a:buNone/>
            </a:pPr>
            <a:r>
              <a:rPr lang="ru-RU" b="1" dirty="0" smtClean="0">
                <a:latin typeface="Gungsuh" pitchFamily="18" charset="-127"/>
                <a:ea typeface="Gungsuh" pitchFamily="18" charset="-127"/>
              </a:rPr>
              <a:t>В этом году ей исполняется 91 год! 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Екатерина\Desktop\1410866-fbf5bd16360fd2d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94985" y="-32742"/>
            <a:ext cx="9238985" cy="68907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Школьные годы</a:t>
            </a:r>
            <a:endParaRPr lang="ru-RU" dirty="0">
              <a:solidFill>
                <a:srgbClr val="C00000"/>
              </a:solidFill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22529" name="Picture 1" descr="C:\Users\Екатерина\Desktop\школа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0802" y="1714488"/>
            <a:ext cx="4778972" cy="392909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57818" y="1785926"/>
            <a:ext cx="3263142" cy="3857652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Екатерина\Desktop\1410866-fbf5bd16360fd2d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94985" y="-32742"/>
            <a:ext cx="9238985" cy="689074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43042" y="571480"/>
            <a:ext cx="57864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22 июня 1941 года</a:t>
            </a:r>
            <a:br>
              <a:rPr lang="ru-RU" sz="3600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</a:br>
            <a:r>
              <a:rPr lang="ru-RU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Началась Великая Отечественная  война</a:t>
            </a:r>
            <a:endParaRPr lang="ru-RU" dirty="0">
              <a:solidFill>
                <a:srgbClr val="C00000"/>
              </a:solidFill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0825" y="1700213"/>
            <a:ext cx="3170238" cy="232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132138" y="1700213"/>
            <a:ext cx="3384550" cy="231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0825" y="4005263"/>
            <a:ext cx="2952750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203575" y="4024313"/>
            <a:ext cx="3313113" cy="249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1" descr="Родина мать зовет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6516688" y="1628774"/>
            <a:ext cx="2434292" cy="501493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Екатерина\Desktop\1410866-fbf5bd16360fd2d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94985" y="-32742"/>
            <a:ext cx="9238985" cy="68907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Работа в тылу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9457" name="Picture 1" descr="C:\Users\Екатерина\Desktop\vojna-_9_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728" y="1428736"/>
            <a:ext cx="6425587" cy="459888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Екатерина\Desktop\1410866-fbf5bd16360fd2d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94985" y="-32742"/>
            <a:ext cx="9238985" cy="68907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Работа в тылу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8433" name="Picture 1" descr="C:\Users\Екатерина\Desktop\jamijachi_1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57290" y="1357298"/>
            <a:ext cx="6667500" cy="4648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Екатерина\Desktop\1410866-fbf5bd16360fd2d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94985" y="-32742"/>
            <a:ext cx="9238985" cy="68907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5583254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Gungsuh" pitchFamily="18" charset="-127"/>
                <a:ea typeface="Gungsuh" pitchFamily="18" charset="-127"/>
              </a:rPr>
              <a:t/>
            </a:r>
            <a:br>
              <a:rPr lang="ru-RU" sz="2800" dirty="0" smtClean="0">
                <a:latin typeface="Gungsuh" pitchFamily="18" charset="-127"/>
                <a:ea typeface="Gungsuh" pitchFamily="18" charset="-127"/>
              </a:rPr>
            </a:br>
            <a:r>
              <a:rPr lang="ru-RU" sz="2800" b="1" dirty="0" smtClean="0">
                <a:latin typeface="Gungsuh" pitchFamily="18" charset="-127"/>
                <a:ea typeface="Gungsuh" pitchFamily="18" charset="-127"/>
              </a:rPr>
              <a:t>С 1943 года начала работать птичницей в </a:t>
            </a:r>
            <a:r>
              <a:rPr lang="ru-RU" sz="2800" b="1" dirty="0" err="1" smtClean="0">
                <a:latin typeface="Gungsuh" pitchFamily="18" charset="-127"/>
                <a:ea typeface="Gungsuh" pitchFamily="18" charset="-127"/>
              </a:rPr>
              <a:t>Птицесовхозе</a:t>
            </a:r>
            <a:r>
              <a:rPr lang="ru-RU" sz="2800" b="1" dirty="0" smtClean="0">
                <a:latin typeface="Gungsuh" pitchFamily="18" charset="-127"/>
                <a:ea typeface="Gungsuh" pitchFamily="18" charset="-127"/>
              </a:rPr>
              <a:t>.</a:t>
            </a:r>
            <a:br>
              <a:rPr lang="ru-RU" sz="2800" b="1" dirty="0" smtClean="0">
                <a:latin typeface="Gungsuh" pitchFamily="18" charset="-127"/>
                <a:ea typeface="Gungsuh" pitchFamily="18" charset="-127"/>
              </a:rPr>
            </a:br>
            <a:r>
              <a:rPr lang="ru-RU" sz="2800" b="1" dirty="0" smtClean="0">
                <a:latin typeface="Gungsuh" pitchFamily="18" charset="-127"/>
                <a:ea typeface="Gungsuh" pitchFamily="18" charset="-127"/>
              </a:rPr>
              <a:t>Прабабушка</a:t>
            </a:r>
            <a:br>
              <a:rPr lang="ru-RU" sz="2800" b="1" dirty="0" smtClean="0">
                <a:latin typeface="Gungsuh" pitchFamily="18" charset="-127"/>
                <a:ea typeface="Gungsuh" pitchFamily="18" charset="-127"/>
              </a:rPr>
            </a:br>
            <a:r>
              <a:rPr lang="ru-RU" sz="2800" b="1" dirty="0" smtClean="0">
                <a:latin typeface="Gungsuh" pitchFamily="18" charset="-127"/>
                <a:ea typeface="Gungsuh" pitchFamily="18" charset="-127"/>
              </a:rPr>
              <a:t> сортировала яйцо, </a:t>
            </a:r>
            <a:br>
              <a:rPr lang="ru-RU" sz="2800" b="1" dirty="0" smtClean="0">
                <a:latin typeface="Gungsuh" pitchFamily="18" charset="-127"/>
                <a:ea typeface="Gungsuh" pitchFamily="18" charset="-127"/>
              </a:rPr>
            </a:br>
            <a:r>
              <a:rPr lang="ru-RU" sz="2800" b="1" dirty="0" smtClean="0">
                <a:latin typeface="Gungsuh" pitchFamily="18" charset="-127"/>
                <a:ea typeface="Gungsuh" pitchFamily="18" charset="-127"/>
              </a:rPr>
              <a:t>проверяла температуру в инкубаторе, заправляла </a:t>
            </a:r>
            <a:r>
              <a:rPr lang="ru-RU" sz="2800" b="1" dirty="0" err="1" smtClean="0">
                <a:latin typeface="Gungsuh" pitchFamily="18" charset="-127"/>
                <a:ea typeface="Gungsuh" pitchFamily="18" charset="-127"/>
              </a:rPr>
              <a:t>отопитель</a:t>
            </a:r>
            <a:r>
              <a:rPr lang="ru-RU" sz="2800" b="1" dirty="0" smtClean="0">
                <a:latin typeface="Gungsuh" pitchFamily="18" charset="-127"/>
                <a:ea typeface="Gungsuh" pitchFamily="18" charset="-127"/>
              </a:rPr>
              <a:t> углём,</a:t>
            </a:r>
            <a:br>
              <a:rPr lang="ru-RU" sz="2800" b="1" dirty="0" smtClean="0">
                <a:latin typeface="Gungsuh" pitchFamily="18" charset="-127"/>
                <a:ea typeface="Gungsuh" pitchFamily="18" charset="-127"/>
              </a:rPr>
            </a:br>
            <a:r>
              <a:rPr lang="ru-RU" sz="2800" b="1" dirty="0" smtClean="0">
                <a:latin typeface="Gungsuh" pitchFamily="18" charset="-127"/>
                <a:ea typeface="Gungsuh" pitchFamily="18" charset="-127"/>
              </a:rPr>
              <a:t> убирала помещение, </a:t>
            </a:r>
            <a:br>
              <a:rPr lang="ru-RU" sz="2800" b="1" dirty="0" smtClean="0">
                <a:latin typeface="Gungsuh" pitchFamily="18" charset="-127"/>
                <a:ea typeface="Gungsuh" pitchFamily="18" charset="-127"/>
              </a:rPr>
            </a:br>
            <a:r>
              <a:rPr lang="ru-RU" sz="2800" b="1" dirty="0" smtClean="0">
                <a:latin typeface="Gungsuh" pitchFamily="18" charset="-127"/>
                <a:ea typeface="Gungsuh" pitchFamily="18" charset="-127"/>
              </a:rPr>
              <a:t>грузила железные лотки весом по 15 килограмм с яйцом. </a:t>
            </a:r>
            <a:br>
              <a:rPr lang="ru-RU" sz="2800" b="1" dirty="0" smtClean="0">
                <a:latin typeface="Gungsuh" pitchFamily="18" charset="-127"/>
                <a:ea typeface="Gungsuh" pitchFamily="18" charset="-127"/>
              </a:rPr>
            </a:br>
            <a:r>
              <a:rPr lang="ru-RU" sz="2800" b="1" dirty="0" smtClean="0">
                <a:latin typeface="Gungsuh" pitchFamily="18" charset="-127"/>
                <a:ea typeface="Gungsuh" pitchFamily="18" charset="-127"/>
              </a:rPr>
              <a:t>А зимой, как вспоминает она, убирали целые горы снега, расчищали дороги</a:t>
            </a:r>
            <a:r>
              <a:rPr lang="ru-RU" sz="2800" dirty="0" smtClean="0">
                <a:latin typeface="Gungsuh" pitchFamily="18" charset="-127"/>
                <a:ea typeface="Gungsuh" pitchFamily="18" charset="-127"/>
              </a:rPr>
              <a:t>. </a:t>
            </a:r>
            <a:br>
              <a:rPr lang="ru-RU" sz="2800" dirty="0" smtClean="0">
                <a:latin typeface="Gungsuh" pitchFamily="18" charset="-127"/>
                <a:ea typeface="Gungsuh" pitchFamily="18" charset="-127"/>
              </a:rPr>
            </a:br>
            <a:endParaRPr lang="ru-RU" sz="2800" dirty="0">
              <a:latin typeface="Gungsuh" pitchFamily="18" charset="-127"/>
              <a:ea typeface="Gungsuh" pitchFamily="18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Екатерина\Desktop\1410866-fbf5bd16360fd2d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94985" y="-32742"/>
            <a:ext cx="9238985" cy="68907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2225668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Послевоенные годы</a:t>
            </a:r>
            <a:r>
              <a:rPr lang="ru-RU" sz="4800" dirty="0" smtClean="0">
                <a:latin typeface="Gungsuh" pitchFamily="18" charset="-127"/>
                <a:ea typeface="Gungsuh" pitchFamily="18" charset="-127"/>
              </a:rPr>
              <a:t/>
            </a:r>
            <a:br>
              <a:rPr lang="ru-RU" sz="4800" dirty="0" smtClean="0">
                <a:latin typeface="Gungsuh" pitchFamily="18" charset="-127"/>
                <a:ea typeface="Gungsuh" pitchFamily="18" charset="-127"/>
              </a:rPr>
            </a:br>
            <a:endParaRPr lang="ru-RU" sz="4800" dirty="0"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30739" y="1714488"/>
            <a:ext cx="6584533" cy="4227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191</Words>
  <Application>Microsoft Office PowerPoint</Application>
  <PresentationFormat>Экран (4:3)</PresentationFormat>
  <Paragraphs>27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Муниципальное бюджетное общеобразовательное учреждение  «Примокшанская средняя общеобразовательная школа» Ковылкинского муниципального района  Республики  Мордовия            «Труженики тыла –  незаметные  герои  войны…» Номинация «Наследие предков – молодым»     Автор работы: Звонарева Злата Алексеевна Руководитель: Звонарева Екатерина Александровна </vt:lpstr>
      <vt:lpstr>Цель моей работы:        Изучить воспоминания  прабабушки, чьё детство выпало на годы Великой Отечественной войны. Донести моим сверстникам  правду о той жестокой войне и тяжелом труде, которые  легли на наших прадедушек и прабабушек. Ведь о жизни в довоенные и военные годы мы почти ничего не знаем.</vt:lpstr>
      <vt:lpstr>Моя прабабушка – труженица тыла</vt:lpstr>
      <vt:lpstr>Школьные годы</vt:lpstr>
      <vt:lpstr>Слайд 5</vt:lpstr>
      <vt:lpstr>Работа в тылу</vt:lpstr>
      <vt:lpstr>Работа в тылу</vt:lpstr>
      <vt:lpstr> С 1943 года начала работать птичницей в Птицесовхозе. Прабабушка  сортировала яйцо,  проверяла температуру в инкубаторе, заправляла отопитель углём,  убирала помещение,  грузила железные лотки весом по 15 килограмм с яйцом.  А зимой, как вспоминает она, убирали целые горы снега, расчищали дороги.  </vt:lpstr>
      <vt:lpstr>Послевоенные годы </vt:lpstr>
      <vt:lpstr> После войны прабабушка еще много лет проработала в совхозе.      В 1946 году она работала оператором инкубатора.   1965 года и показав себя с хорошей стороны, прабабушка дослужилась до начальника инкубатора.</vt:lpstr>
      <vt:lpstr>В 1954 году бабуля  в числе лучших работников совхоза ездила в город Москву на «Сельскохозяйственную выставку».  </vt:lpstr>
      <vt:lpstr>В1968 году она знакомиться  с Тишковым Александром Ильичем  1928 года рождения,  и выходит за него замуж. </vt:lpstr>
      <vt:lpstr>Награды Моя прабабушка  ветеран  Великой Отечественной Войны  и     ветеран труда   </vt:lpstr>
      <vt:lpstr>Медаль «За доблестный и самоотверженный труд в Великой Отечественной Войне 1941-1945 г.г  »</vt:lpstr>
      <vt:lpstr>Юбилейная медаль «За доблестный труд. В ознаменование100 – летия со дня рождения Владимира Ильича Ленина »  »</vt:lpstr>
      <vt:lpstr>Юбилейная медаль «50 лет Победы в Великой Отечественной Войне 1941-1945 г.г.»  </vt:lpstr>
      <vt:lpstr>Юбилейная медаль «60 лет Победы в Великой Отечественной Войне 1941-1945 г.г.»  </vt:lpstr>
      <vt:lpstr> Юбилейная медаль «65 лет Победы в Великой Отечественной Войне 1941-1945 г.г.» </vt:lpstr>
      <vt:lpstr>По словам прабабушки:  «Вера в Победу, Бога  спасли нас в те трудные годы, внученька, мы были хоть голодные, холодные, но  счастливые ». :   </vt:lpstr>
      <vt:lpstr>В результате своей работы я пришла к следующим выводам:  1. Труженики тыла внесли весомый вклад в победу над фашизмом.  2. Их самоотверженный труд — прекрасный пример для молодого поколения.  3. Подвиг в годы войны всегда будет достоин восхищения и гордости у молодого поколения. </vt:lpstr>
      <vt:lpstr>Мы свою прабабушку очень любим, она добрая, заботится о нас, играет с нами. Сейчас она живет в нашем посёлке, и мы к ней часто ходим в гости, она очень рада </vt:lpstr>
      <vt:lpstr>9 мая 1945 ДЕНЬ ПОБЕДЫ</vt:lpstr>
      <vt:lpstr>  70 лет  ВЕЛИКОЙ ПОБЕДЕ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 «Примокшанская средняя общеобразовательная школа» Ковылкинского муниципального района  Республики  Мордовия            «Труженики тыла –  незаметные  герои  войны…» Номинация «Наследие предков – молодым»     Автор работы: Звонарева Злата Алексеевна Руководитель: Звонарева Екатерина Александровна</dc:title>
  <dc:creator>Екатерина</dc:creator>
  <cp:lastModifiedBy>Екатерина</cp:lastModifiedBy>
  <cp:revision>29</cp:revision>
  <dcterms:created xsi:type="dcterms:W3CDTF">2015-03-03T13:27:50Z</dcterms:created>
  <dcterms:modified xsi:type="dcterms:W3CDTF">2016-09-21T18:40:47Z</dcterms:modified>
</cp:coreProperties>
</file>