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D8E924-C3E8-4760-A85F-56CDF47334AD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B52561-3D7F-4ABB-953E-5832D0CB159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785926"/>
            <a:ext cx="7851648" cy="2357454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Преемственность </a:t>
            </a:r>
            <a:r>
              <a:rPr lang="ru-RU" sz="2800" dirty="0" smtClean="0"/>
              <a:t>при переходе из начального общего образования  на основную общую ступень в условиях внедрения ФГОС в общеобразовательном процессе по изобразительной деятельности.</a:t>
            </a:r>
            <a:br>
              <a:rPr lang="ru-RU" sz="2800" dirty="0" smtClean="0"/>
            </a:br>
            <a:r>
              <a:rPr lang="ru-RU" sz="2800" dirty="0" smtClean="0"/>
              <a:t>Современный урок по ФГОС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714876" y="4000504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одготовила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классов:</a:t>
            </a:r>
          </a:p>
          <a:p>
            <a:r>
              <a:rPr lang="ru-RU" dirty="0" smtClean="0"/>
              <a:t>Ивакина С.А.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В </a:t>
            </a:r>
            <a:r>
              <a:rPr lang="ru-RU" dirty="0" smtClean="0">
                <a:solidFill>
                  <a:srgbClr val="002060"/>
                </a:solidFill>
              </a:rPr>
              <a:t>связи с новыми  требованиями  перед учителем ставится задача научиться создавать </a:t>
            </a:r>
            <a:r>
              <a:rPr lang="ru-RU" b="1" dirty="0" smtClean="0">
                <a:solidFill>
                  <a:srgbClr val="002060"/>
                </a:solidFill>
              </a:rPr>
              <a:t>учебные ситуации </a:t>
            </a:r>
            <a:r>
              <a:rPr lang="ru-RU" dirty="0" smtClean="0">
                <a:solidFill>
                  <a:srgbClr val="002060"/>
                </a:solidFill>
              </a:rPr>
              <a:t>как особые структурные единицы учебной деятельности, а также уметь переводить учебные задачи в учебную ситуацию.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Создание учебной ситуации должно строиться с учетом: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• возраста ребенка;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• специфики учебного предмета;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• меры </a:t>
            </a:r>
            <a:r>
              <a:rPr lang="ru-RU" dirty="0" err="1" smtClean="0">
                <a:solidFill>
                  <a:srgbClr val="002060"/>
                </a:solidFill>
              </a:rPr>
              <a:t>сформированности</a:t>
            </a:r>
            <a:r>
              <a:rPr lang="ru-RU" dirty="0" smtClean="0">
                <a:solidFill>
                  <a:srgbClr val="002060"/>
                </a:solidFill>
              </a:rPr>
              <a:t> УУД учащихся.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Для </a:t>
            </a:r>
            <a:r>
              <a:rPr lang="ru-RU" dirty="0" smtClean="0">
                <a:solidFill>
                  <a:srgbClr val="002060"/>
                </a:solidFill>
              </a:rPr>
              <a:t>создания учебной ситуации могут использоваться приемы: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предъявить противоречивые факты, теории;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обнажить житейское представление и предъявить научный факт;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использовать приемы «яркое пятно», «актуальность».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Учебной </a:t>
            </a:r>
            <a:r>
              <a:rPr lang="ru-RU" dirty="0" smtClean="0">
                <a:solidFill>
                  <a:srgbClr val="002060"/>
                </a:solidFill>
              </a:rPr>
              <a:t>ситуацией может стать задание составить: таблицу, график или диаграмму по содержанию прочитанного текста, алгоритм по определенному правилу или выполнение задания: объяснить содержание прочитанного текста ученику младшего класса или практическая работа и т.д.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Структура  </a:t>
            </a:r>
            <a:r>
              <a:rPr lang="ru-RU" dirty="0" smtClean="0">
                <a:solidFill>
                  <a:srgbClr val="002060"/>
                </a:solidFill>
              </a:rPr>
              <a:t>современных   уроков, должна быть динамичной, с использованием набора разнообразных операций, объединенных в целесообразную деятельность. Очень важно, чтобы учитель поддерживал инициативу ученика в нужном направлении, и обеспечивал приоритет его деятельности по отношению к своей собственной.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	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Продуктивные задания – главное средство достижения результата образования.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Учитель, его отношение к учебному процессу, его творчество и профессионализм, его желание раскрыть способности каждого ребенка – вот это всё и есть главный ресурс, без которого новые  требования   ФГОС  к организации учебно-воспитательного процесса в школе не могут существовать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Учителя </a:t>
            </a:r>
            <a:r>
              <a:rPr lang="ru-RU" b="1" dirty="0" smtClean="0">
                <a:solidFill>
                  <a:srgbClr val="002060"/>
                </a:solidFill>
              </a:rPr>
              <a:t>смогут реализовать новый стандарт без проблем, в основном за счет своего умения быстро перестраиваться.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42886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72066" y="785795"/>
            <a:ext cx="371477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1400" dirty="0">
                <a:solidFill>
                  <a:srgbClr val="0070C0"/>
                </a:solidFill>
              </a:rPr>
              <a:t>Задача современной образовательной   системы </a:t>
            </a:r>
            <a:r>
              <a:rPr lang="ru-RU" sz="1400" dirty="0" smtClean="0">
                <a:solidFill>
                  <a:srgbClr val="0070C0"/>
                </a:solidFill>
              </a:rPr>
              <a:t>–</a:t>
            </a:r>
            <a:r>
              <a:rPr lang="ru-RU" sz="1400" dirty="0">
                <a:solidFill>
                  <a:srgbClr val="0070C0"/>
                </a:solidFill>
              </a:rPr>
              <a:t>  не </a:t>
            </a:r>
            <a:r>
              <a:rPr lang="ru-RU" sz="1400" dirty="0" smtClean="0">
                <a:solidFill>
                  <a:srgbClr val="0070C0"/>
                </a:solidFill>
              </a:rPr>
              <a:t>напичкать ученика </a:t>
            </a:r>
            <a:r>
              <a:rPr lang="ru-RU" sz="1400" dirty="0">
                <a:solidFill>
                  <a:srgbClr val="0070C0"/>
                </a:solidFill>
              </a:rPr>
              <a:t> </a:t>
            </a:r>
            <a:r>
              <a:rPr lang="ru-RU" sz="1400" dirty="0" smtClean="0">
                <a:solidFill>
                  <a:srgbClr val="0070C0"/>
                </a:solidFill>
              </a:rPr>
              <a:t>фундаментальными </a:t>
            </a:r>
            <a:r>
              <a:rPr lang="ru-RU" sz="1400" dirty="0">
                <a:solidFill>
                  <a:srgbClr val="0070C0"/>
                </a:solidFill>
              </a:rPr>
              <a:t> </a:t>
            </a:r>
            <a:r>
              <a:rPr lang="ru-RU" sz="1400" dirty="0" smtClean="0">
                <a:solidFill>
                  <a:srgbClr val="0070C0"/>
                </a:solidFill>
              </a:rPr>
              <a:t>знаниями </a:t>
            </a:r>
            <a:r>
              <a:rPr lang="ru-RU" sz="1400" dirty="0">
                <a:solidFill>
                  <a:srgbClr val="0070C0"/>
                </a:solidFill>
              </a:rPr>
              <a:t>  </a:t>
            </a:r>
            <a:endParaRPr lang="ru-RU" sz="1400" dirty="0" smtClean="0">
              <a:solidFill>
                <a:srgbClr val="0070C0"/>
              </a:solidFill>
            </a:endParaRPr>
          </a:p>
          <a:p>
            <a:r>
              <a:rPr lang="ru-RU" sz="1400" dirty="0" smtClean="0">
                <a:solidFill>
                  <a:srgbClr val="0070C0"/>
                </a:solidFill>
              </a:rPr>
              <a:t>(</a:t>
            </a:r>
            <a:r>
              <a:rPr lang="ru-RU" sz="1400" dirty="0">
                <a:solidFill>
                  <a:srgbClr val="0070C0"/>
                </a:solidFill>
              </a:rPr>
              <a:t>большинство которых никогда </a:t>
            </a:r>
            <a:r>
              <a:rPr lang="ru-RU" sz="1400" dirty="0" smtClean="0">
                <a:solidFill>
                  <a:srgbClr val="0070C0"/>
                </a:solidFill>
              </a:rPr>
              <a:t>не  </a:t>
            </a:r>
            <a:r>
              <a:rPr lang="ru-RU" sz="1400" dirty="0">
                <a:solidFill>
                  <a:srgbClr val="0070C0"/>
                </a:solidFill>
              </a:rPr>
              <a:t>будет востребовано), а </a:t>
            </a:r>
            <a:r>
              <a:rPr lang="ru-RU" sz="1400" dirty="0" smtClean="0">
                <a:solidFill>
                  <a:srgbClr val="0070C0"/>
                </a:solidFill>
              </a:rPr>
              <a:t>сформировать навыки</a:t>
            </a:r>
            <a:r>
              <a:rPr lang="ru-RU" sz="1400" dirty="0">
                <a:solidFill>
                  <a:srgbClr val="0070C0"/>
                </a:solidFill>
              </a:rPr>
              <a:t>  успешной социальной адаптации, </a:t>
            </a:r>
            <a:r>
              <a:rPr lang="ru-RU" sz="1400" dirty="0" smtClean="0">
                <a:solidFill>
                  <a:srgbClr val="0070C0"/>
                </a:solidFill>
              </a:rPr>
              <a:t>способность к </a:t>
            </a:r>
            <a:r>
              <a:rPr lang="ru-RU" sz="1400" dirty="0">
                <a:solidFill>
                  <a:srgbClr val="0070C0"/>
                </a:solidFill>
              </a:rPr>
              <a:t> самообразованию...</a:t>
            </a:r>
          </a:p>
          <a:p>
            <a:r>
              <a:rPr lang="ru-RU" sz="1400" dirty="0">
                <a:solidFill>
                  <a:srgbClr val="0070C0"/>
                </a:solidFill>
              </a:rPr>
              <a:t>                                                         </a:t>
            </a:r>
            <a:r>
              <a:rPr lang="ru-RU" sz="1400" dirty="0" smtClean="0">
                <a:solidFill>
                  <a:srgbClr val="0070C0"/>
                </a:solidFill>
              </a:rPr>
              <a:t>                                                                         А.М</a:t>
            </a:r>
            <a:r>
              <a:rPr lang="ru-RU" sz="1400" dirty="0">
                <a:solidFill>
                  <a:srgbClr val="0070C0"/>
                </a:solidFill>
              </a:rPr>
              <a:t>. Кондаков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2928934"/>
            <a:ext cx="77867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Принципиальным отличием нового стандарта </a:t>
            </a:r>
            <a:r>
              <a:rPr lang="ru-RU" dirty="0" smtClean="0">
                <a:solidFill>
                  <a:srgbClr val="002060"/>
                </a:solidFill>
              </a:rPr>
              <a:t>является </a:t>
            </a:r>
            <a:r>
              <a:rPr lang="ru-RU" dirty="0">
                <a:solidFill>
                  <a:srgbClr val="002060"/>
                </a:solidFill>
              </a:rPr>
              <a:t>и то, что во главу угла ставится </a:t>
            </a:r>
            <a:r>
              <a:rPr lang="ru-RU" b="1" dirty="0">
                <a:solidFill>
                  <a:srgbClr val="002060"/>
                </a:solidFill>
              </a:rPr>
              <a:t>ребенок</a:t>
            </a:r>
            <a:r>
              <a:rPr lang="ru-RU" dirty="0">
                <a:solidFill>
                  <a:srgbClr val="002060"/>
                </a:solidFill>
              </a:rPr>
              <a:t>, и нам педагогам приходится </a:t>
            </a:r>
            <a:r>
              <a:rPr lang="ru-RU" dirty="0" smtClean="0">
                <a:solidFill>
                  <a:srgbClr val="002060"/>
                </a:solidFill>
              </a:rPr>
              <a:t>преподавать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по-новому: организовывать с детьми работу над проектами, разрабатывать творческие программы, организовывать социальные практики, не «вбивать» знания, а развивать личность. Предметные результаты теперь становятся только частью тех требований, которые предъявляются к результатам освоения основной образовательной программы. Новый стандарт ориентирован на </a:t>
            </a:r>
            <a:r>
              <a:rPr lang="ru-RU" dirty="0" err="1">
                <a:solidFill>
                  <a:srgbClr val="002060"/>
                </a:solidFill>
              </a:rPr>
              <a:t>метапредметные</a:t>
            </a:r>
            <a:r>
              <a:rPr lang="ru-RU" dirty="0">
                <a:solidFill>
                  <a:srgbClr val="002060"/>
                </a:solidFill>
              </a:rPr>
              <a:t> знания и личностный результат.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4348" y="571480"/>
            <a:ext cx="785818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Основным результатом реализации стандартов стало </a:t>
            </a:r>
            <a:r>
              <a:rPr lang="ru-RU" sz="2000" b="1" dirty="0">
                <a:solidFill>
                  <a:srgbClr val="002060"/>
                </a:solidFill>
              </a:rPr>
              <a:t>формирование личности,</a:t>
            </a:r>
            <a:r>
              <a:rPr lang="ru-RU" sz="2000" dirty="0">
                <a:solidFill>
                  <a:srgbClr val="002060"/>
                </a:solidFill>
              </a:rPr>
              <a:t> способной быстро ориентироваться в динамично развивающемся и обновляющемся информационном пространстве, способной получать, использовать и создавать разнообразную информацию, принимать обоснованные решения и решать жизненные проблемы на основе полученных знаний, умений и навыков.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Стандарт впервые определил такую составляющую, как </a:t>
            </a:r>
            <a:r>
              <a:rPr lang="ru-RU" sz="2000" b="1" dirty="0">
                <a:solidFill>
                  <a:srgbClr val="002060"/>
                </a:solidFill>
              </a:rPr>
              <a:t>здоровье школьников,</a:t>
            </a:r>
            <a:r>
              <a:rPr lang="ru-RU" sz="2000" dirty="0">
                <a:solidFill>
                  <a:srgbClr val="002060"/>
                </a:solidFill>
              </a:rPr>
              <a:t> в качестве одного из важнейших результатов образования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У современного школьника должна быть сформирована компетентность </a:t>
            </a:r>
            <a:r>
              <a:rPr lang="ru-RU" sz="2000" dirty="0">
                <a:solidFill>
                  <a:srgbClr val="002060"/>
                </a:solidFill>
              </a:rPr>
              <a:t>по обновлению компетенций. То есть формирование внутреннего ресурса человека по постоянному освоению, обновлению новых компетенций – в этом новая методологическая установка стандарта. 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714356"/>
            <a:ext cx="70009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Главной </a:t>
            </a:r>
            <a:r>
              <a:rPr lang="ru-RU" dirty="0">
                <a:solidFill>
                  <a:srgbClr val="002060"/>
                </a:solidFill>
              </a:rPr>
              <a:t>особенностью </a:t>
            </a:r>
            <a:r>
              <a:rPr lang="ru-RU" dirty="0" err="1">
                <a:solidFill>
                  <a:srgbClr val="002060"/>
                </a:solidFill>
              </a:rPr>
              <a:t>учебно</a:t>
            </a:r>
            <a:r>
              <a:rPr lang="ru-RU" dirty="0">
                <a:solidFill>
                  <a:srgbClr val="002060"/>
                </a:solidFill>
              </a:rPr>
              <a:t> – методического комплекта (УМК)  по изобразительному </a:t>
            </a:r>
            <a:r>
              <a:rPr lang="ru-RU" dirty="0" smtClean="0">
                <a:solidFill>
                  <a:srgbClr val="002060"/>
                </a:solidFill>
              </a:rPr>
              <a:t>искусству и по всем другим дисциплинам  </a:t>
            </a:r>
            <a:r>
              <a:rPr lang="ru-RU" dirty="0">
                <a:solidFill>
                  <a:srgbClr val="002060"/>
                </a:solidFill>
              </a:rPr>
              <a:t>состоит в том, что они обеспечивают преемственность курсов изобразительного искусства в начальной школе и в последующих классах основной и средней школы ,а также в полной мере реализуют </a:t>
            </a:r>
            <a:r>
              <a:rPr lang="ru-RU" b="1" dirty="0">
                <a:solidFill>
                  <a:srgbClr val="002060"/>
                </a:solidFill>
              </a:rPr>
              <a:t>принципы </a:t>
            </a:r>
            <a:r>
              <a:rPr lang="ru-RU" b="1" dirty="0" err="1">
                <a:solidFill>
                  <a:srgbClr val="002060"/>
                </a:solidFill>
              </a:rPr>
              <a:t>деятельностного</a:t>
            </a:r>
            <a:r>
              <a:rPr lang="ru-RU" b="1" dirty="0">
                <a:solidFill>
                  <a:srgbClr val="002060"/>
                </a:solidFill>
              </a:rPr>
              <a:t> подхода</a:t>
            </a:r>
            <a:r>
              <a:rPr lang="ru-RU" dirty="0">
                <a:solidFill>
                  <a:srgbClr val="002060"/>
                </a:solidFill>
              </a:rPr>
              <a:t>, что полностью соответствует миссии и целям школы и образовательным запросам </a:t>
            </a:r>
            <a:r>
              <a:rPr lang="ru-RU" dirty="0" smtClean="0">
                <a:solidFill>
                  <a:srgbClr val="002060"/>
                </a:solidFill>
              </a:rPr>
              <a:t>обучающихся</a:t>
            </a:r>
            <a:r>
              <a:rPr lang="ru-RU" dirty="0">
                <a:solidFill>
                  <a:srgbClr val="002060"/>
                </a:solidFill>
              </a:rPr>
              <a:t>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Учебный </a:t>
            </a:r>
            <a:r>
              <a:rPr lang="ru-RU" dirty="0">
                <a:solidFill>
                  <a:srgbClr val="002060"/>
                </a:solidFill>
              </a:rPr>
              <a:t>предмет имеет интегративный характер, включает основы разных видов визуально-пространственных </a:t>
            </a:r>
            <a:r>
              <a:rPr lang="ru-RU" dirty="0" smtClean="0">
                <a:solidFill>
                  <a:srgbClr val="002060"/>
                </a:solidFill>
              </a:rPr>
              <a:t>искусств, </a:t>
            </a:r>
            <a:r>
              <a:rPr lang="ru-RU" dirty="0">
                <a:solidFill>
                  <a:srgbClr val="002060"/>
                </a:solidFill>
              </a:rPr>
              <a:t>учебный материал представлен в примерной программе блоками, отражающими </a:t>
            </a:r>
            <a:r>
              <a:rPr lang="ru-RU" dirty="0" err="1">
                <a:solidFill>
                  <a:srgbClr val="002060"/>
                </a:solidFill>
              </a:rPr>
              <a:t>деятельностный</a:t>
            </a:r>
            <a:r>
              <a:rPr lang="ru-RU" dirty="0">
                <a:solidFill>
                  <a:srgbClr val="002060"/>
                </a:solidFill>
              </a:rPr>
              <a:t> и коммуникативный характер и коммуникативно-нравственную сущность художественного </a:t>
            </a:r>
            <a:r>
              <a:rPr lang="ru-RU" dirty="0" smtClean="0">
                <a:solidFill>
                  <a:srgbClr val="002060"/>
                </a:solidFill>
              </a:rPr>
              <a:t>образования, также </a:t>
            </a:r>
            <a:r>
              <a:rPr lang="ru-RU" dirty="0">
                <a:solidFill>
                  <a:srgbClr val="002060"/>
                </a:solidFill>
              </a:rPr>
              <a:t>программа осуществляет взаимодействие с другими предметами общеобразовательной системы ( литературой, математикой (алгеброй и геометрией) историей, географией, физкультурой, биологией).      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642918"/>
            <a:ext cx="7929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b="1" dirty="0">
                <a:solidFill>
                  <a:srgbClr val="002060"/>
                </a:solidFill>
              </a:rPr>
              <a:t>Цель курса </a:t>
            </a:r>
            <a:r>
              <a:rPr lang="ru-RU" dirty="0">
                <a:solidFill>
                  <a:srgbClr val="002060"/>
                </a:solidFill>
              </a:rPr>
              <a:t>— развитие визуально-пространственного мышления учащихся как формы эмоционально-ценностного, эстетического освоения мира, дающего возможность самовыражения и ориентации в художественном, нравственном пространстве  культуры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Воспитание </a:t>
            </a:r>
            <a:r>
              <a:rPr lang="ru-RU" dirty="0">
                <a:solidFill>
                  <a:srgbClr val="002060"/>
                </a:solidFill>
              </a:rPr>
              <a:t>как педагогическое явление означает целенаправленную, систематическую и планомерную передачу подрастающему поколению системы научных знаний, умений и навыков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Эстетическое воспитание </a:t>
            </a:r>
            <a:r>
              <a:rPr lang="ru-RU" dirty="0">
                <a:solidFill>
                  <a:srgbClr val="002060"/>
                </a:solidFill>
              </a:rPr>
              <a:t>– целенаправленное, систематическое воздействие на личность с целью ее эстетического развития, то есть формирования творчески активной личности, способной воспринимать и оценивать прекрасное в природе, труде, общественных отношениях с позиций эстетического идеала, а также испытывать потребность в эстетической деятельности.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Методологические принципы</a:t>
            </a:r>
            <a:r>
              <a:rPr lang="ru-RU" dirty="0" smtClean="0">
                <a:solidFill>
                  <a:srgbClr val="002060"/>
                </a:solidFill>
              </a:rPr>
              <a:t> освоения содержания художественного образования: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· начало обучения с раннего возраста, непрерывность и преемственность различных уровней художественного образования;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· </a:t>
            </a:r>
            <a:r>
              <a:rPr lang="ru-RU" dirty="0" err="1" smtClean="0">
                <a:solidFill>
                  <a:srgbClr val="002060"/>
                </a:solidFill>
              </a:rPr>
              <a:t>мультикультурный</a:t>
            </a:r>
            <a:r>
              <a:rPr lang="ru-RU" dirty="0" smtClean="0">
                <a:solidFill>
                  <a:srgbClr val="002060"/>
                </a:solidFill>
              </a:rPr>
              <a:t> подход, предполагающий включение в программы по искусству максимально широкого диапазона художественных стилей и национальных традиций с опорой на отечественную культуру;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· опора на национально-культурные особенности при составлении учебных программ по предметам искусства;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· комплексный подход к преподаванию художественных дисциплин на основе взаимодействия различных видов искусств;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· внедрение личностно-ориентированных методик художественно-образовательной деятельности, индивидуализированных подходов к особо одаренным обучающимся.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fontScale="77500" lnSpcReduction="20000"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Какие требования предъявляются к современному уроку: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хорошо организованный урок  в хорошо оборудованном кабинете должен иметь хорошее начало и хорошее окончание.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учитель должен спланировать свою деятельность и деятельность учащихся, четко сформулировать тему, цель, задачи урока;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урок должен быть проблемным и развивающим: учитель сам нацеливается на сотрудничество с учениками и умеет направлять учеников на сотрудничество с учителем и одноклассниками;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 учитель организует проблемные и поисковые ситуации, активизирует деятельность учащихся;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вывод делают сами учащиеся;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минимум репродукции и максимум творчества и сотворчества;</a:t>
            </a:r>
          </a:p>
          <a:p>
            <a:pPr lvl="0"/>
            <a:r>
              <a:rPr lang="ru-RU" dirty="0" err="1" smtClean="0">
                <a:solidFill>
                  <a:srgbClr val="002060"/>
                </a:solidFill>
              </a:rPr>
              <a:t>времясбережение</a:t>
            </a:r>
            <a:r>
              <a:rPr lang="ru-RU" dirty="0" smtClean="0">
                <a:solidFill>
                  <a:srgbClr val="002060"/>
                </a:solidFill>
              </a:rPr>
              <a:t> и </a:t>
            </a:r>
            <a:r>
              <a:rPr lang="ru-RU" dirty="0" err="1" smtClean="0">
                <a:solidFill>
                  <a:srgbClr val="002060"/>
                </a:solidFill>
              </a:rPr>
              <a:t>здоровьесбережение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в центре внимания урока - дети;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учет уровня и возможностей учащихся, в котором учтены  такие аспекты, как профиль класса, стремление учащихся, настроение детей;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 умение демонстрировать методическое искусство учителя;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планирование обратной связи;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 урок должен быть добрым.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Основные типы уроков </a:t>
            </a:r>
            <a:r>
              <a:rPr lang="ru-RU" b="1" dirty="0" smtClean="0">
                <a:solidFill>
                  <a:srgbClr val="002060"/>
                </a:solidFill>
              </a:rPr>
              <a:t>остались </a:t>
            </a:r>
            <a:r>
              <a:rPr lang="ru-RU" b="1" dirty="0" smtClean="0">
                <a:solidFill>
                  <a:srgbClr val="002060"/>
                </a:solidFill>
              </a:rPr>
              <a:t>прежними, но в них внесены изменения</a:t>
            </a:r>
            <a:r>
              <a:rPr lang="ru-RU" dirty="0" smtClean="0">
                <a:solidFill>
                  <a:srgbClr val="002060"/>
                </a:solidFill>
              </a:rPr>
              <a:t>: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1. Урок изучения нового.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Это: традиционный (комбинированный), лекция, экскурсия, исследовательская работа, учебный и трудовой практикум. Имеет целью изучение и первичное закрепление новых знаний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2. Урок закрепления знаний.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Это: практикум, экскурсия, лабораторная работа, собеседование, консультация. Имеет целью выработку умений по применению знаний.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3. Урок комплексного применения знаний.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Это: практикум, лабораторная работа, семинар и т.д. Имеет целью выработку умений самостоятельно применять знания в комплексе, в новых условиях.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4. Урок обобщения и систематизации знаний.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Это: семинар, конференция, круглый стол и т.д. Имеет целью обобщение единичных знаний в систему.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5. Урок контроля, оценки и коррекции знаний.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Это: контрольная работа, </a:t>
            </a:r>
            <a:r>
              <a:rPr lang="ru-RU" dirty="0" smtClean="0">
                <a:solidFill>
                  <a:srgbClr val="002060"/>
                </a:solidFill>
              </a:rPr>
              <a:t>зачет, </a:t>
            </a:r>
            <a:r>
              <a:rPr lang="ru-RU" dirty="0" smtClean="0">
                <a:solidFill>
                  <a:srgbClr val="002060"/>
                </a:solidFill>
              </a:rPr>
              <a:t>смотр знаний и т.д. Имеет целью определить уровень овладения знаниями, умениями и навыками.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Вся учебная деятельность должна строиться на основе </a:t>
            </a:r>
            <a:r>
              <a:rPr lang="ru-RU" b="1" dirty="0" err="1" smtClean="0">
                <a:solidFill>
                  <a:srgbClr val="002060"/>
                </a:solidFill>
              </a:rPr>
              <a:t>деятельностного</a:t>
            </a:r>
            <a:r>
              <a:rPr lang="ru-RU" b="1" dirty="0" smtClean="0">
                <a:solidFill>
                  <a:srgbClr val="002060"/>
                </a:solidFill>
              </a:rPr>
              <a:t> подхода</a:t>
            </a:r>
            <a:r>
              <a:rPr lang="ru-RU" dirty="0" smtClean="0">
                <a:solidFill>
                  <a:srgbClr val="002060"/>
                </a:solidFill>
              </a:rPr>
              <a:t>, цель которого заключается в развитии личности учащегося на основе освоения универсальных способов деятельности. Ребенок не может развиваться при пассивном восприятии учебного материала. Именно собственное действие может стать основой формирования в будущем его самостоятельности.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Значит, образовательная задача состоит в организации  условий, провоцирующих детское действие.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ФГОС  вводят новое понятие – </a:t>
            </a:r>
            <a:r>
              <a:rPr lang="ru-RU" b="1" dirty="0" smtClean="0">
                <a:solidFill>
                  <a:srgbClr val="002060"/>
                </a:solidFill>
              </a:rPr>
              <a:t>учебная ситуация,</a:t>
            </a:r>
            <a:r>
              <a:rPr lang="ru-RU" dirty="0" smtClean="0">
                <a:solidFill>
                  <a:srgbClr val="002060"/>
                </a:solidFill>
              </a:rPr>
              <a:t> под которым подразумевается такая особая единица учебного процесса, в которой дети с помощью учителя обнаруживают предмет своего действия, исследуют его, совершая разнообразные учебные действия, преобразуют его, например, переформулируют, или предлагают свое описание и т.д., частично – запоминают.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l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</TotalTime>
  <Words>725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Преемственность при переходе из начального общего образования  на основную общую ступень в условиях внедрения ФГОС в общеобразовательном процессе по изобразительной деятельности. Современный урок по ФГОС.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Преемственность при переходе из начального общего образования  на основную общую ступень в условиях внедрения ФГОС в общеобразовательном процессе по изобразительной деятельности. Современный урок по ФГОС.</dc:title>
  <dc:creator>Bios</dc:creator>
  <cp:lastModifiedBy>Bios</cp:lastModifiedBy>
  <cp:revision>10</cp:revision>
  <dcterms:created xsi:type="dcterms:W3CDTF">2015-11-22T12:20:13Z</dcterms:created>
  <dcterms:modified xsi:type="dcterms:W3CDTF">2015-11-22T13:56:05Z</dcterms:modified>
</cp:coreProperties>
</file>