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6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F4C4F1-8EC6-4AD5-9C5C-8825B5C19B31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16873D-3B36-4096-9BBE-D0F72D648E55}">
      <dgm:prSet custT="1"/>
      <dgm:spPr/>
      <dgm:t>
        <a:bodyPr/>
        <a:lstStyle/>
        <a:p>
          <a:r>
            <a:rPr lang="ru-RU" sz="1800" b="1" dirty="0" smtClean="0"/>
            <a:t>Творческая инициатива – </a:t>
          </a:r>
          <a:r>
            <a:rPr lang="ru-RU" sz="1800" b="0" dirty="0" smtClean="0"/>
            <a:t>включенность в сюжетную игру как основную творческую деятельность ребенка, где развиваются воображение, образное мышление);</a:t>
          </a:r>
          <a:endParaRPr lang="ru-RU" sz="1800" b="0" dirty="0"/>
        </a:p>
      </dgm:t>
    </dgm:pt>
    <dgm:pt modelId="{64BDE6A7-6D04-4B3D-8416-E54188CA8809}" type="parTrans" cxnId="{B3B47AEB-84C7-43A4-932E-B8075FEF25E3}">
      <dgm:prSet/>
      <dgm:spPr/>
      <dgm:t>
        <a:bodyPr/>
        <a:lstStyle/>
        <a:p>
          <a:endParaRPr lang="ru-RU" sz="1600" b="1"/>
        </a:p>
      </dgm:t>
    </dgm:pt>
    <dgm:pt modelId="{876774E4-2DDC-4F15-B1E7-CE1F4194D3CF}" type="sibTrans" cxnId="{B3B47AEB-84C7-43A4-932E-B8075FEF25E3}">
      <dgm:prSet/>
      <dgm:spPr/>
      <dgm:t>
        <a:bodyPr/>
        <a:lstStyle/>
        <a:p>
          <a:endParaRPr lang="ru-RU" sz="1600" b="1"/>
        </a:p>
      </dgm:t>
    </dgm:pt>
    <dgm:pt modelId="{9D5491F9-8113-48B5-AFFA-938800A37752}">
      <dgm:prSet custT="1"/>
      <dgm:spPr/>
      <dgm:t>
        <a:bodyPr/>
        <a:lstStyle/>
        <a:p>
          <a:endParaRPr lang="ru-RU" sz="1600" b="1"/>
        </a:p>
      </dgm:t>
    </dgm:pt>
    <dgm:pt modelId="{1AA5CEE3-EE4F-4AF5-A13B-4D2A23759D87}" type="parTrans" cxnId="{B96794E6-09B5-4ED4-BD35-64A360598073}">
      <dgm:prSet/>
      <dgm:spPr/>
      <dgm:t>
        <a:bodyPr/>
        <a:lstStyle/>
        <a:p>
          <a:endParaRPr lang="ru-RU" sz="1600" b="1"/>
        </a:p>
      </dgm:t>
    </dgm:pt>
    <dgm:pt modelId="{85C9B436-1E65-4FE8-B8C7-5ABB11331EE6}" type="sibTrans" cxnId="{B96794E6-09B5-4ED4-BD35-64A360598073}">
      <dgm:prSet/>
      <dgm:spPr/>
      <dgm:t>
        <a:bodyPr/>
        <a:lstStyle/>
        <a:p>
          <a:endParaRPr lang="ru-RU" sz="1600" b="1"/>
        </a:p>
      </dgm:t>
    </dgm:pt>
    <dgm:pt modelId="{60BC3B98-B733-4D92-B985-65FDBAF471CC}">
      <dgm:prSet custT="1"/>
      <dgm:spPr/>
      <dgm:t>
        <a:bodyPr/>
        <a:lstStyle/>
        <a:p>
          <a:r>
            <a:rPr lang="ru-RU" sz="1800" b="1" dirty="0" smtClean="0"/>
            <a:t>Инициатива как целеполагание и волевое усилие: </a:t>
          </a:r>
          <a:r>
            <a:rPr lang="ru-RU" sz="1800" b="0" dirty="0" smtClean="0"/>
            <a:t>включенность в разные виды продуктивной деятельности – рисование, лепку, конструирование, требующие усилий по преодолению «сопротивления» материала, где развиваются произвольность, планирующая функция речи.</a:t>
          </a:r>
          <a:endParaRPr lang="ru-RU" sz="1800" b="0" dirty="0"/>
        </a:p>
      </dgm:t>
    </dgm:pt>
    <dgm:pt modelId="{EC3E3A78-539B-4964-B059-6718078A6DD6}" type="parTrans" cxnId="{5453EE58-253B-4D5C-AB72-CA9385BE1504}">
      <dgm:prSet/>
      <dgm:spPr/>
      <dgm:t>
        <a:bodyPr/>
        <a:lstStyle/>
        <a:p>
          <a:endParaRPr lang="ru-RU" sz="1600" b="1"/>
        </a:p>
      </dgm:t>
    </dgm:pt>
    <dgm:pt modelId="{75330D0D-2C41-4EB7-8538-D36A7E0E89AD}" type="sibTrans" cxnId="{5453EE58-253B-4D5C-AB72-CA9385BE1504}">
      <dgm:prSet/>
      <dgm:spPr/>
      <dgm:t>
        <a:bodyPr/>
        <a:lstStyle/>
        <a:p>
          <a:endParaRPr lang="ru-RU" sz="1600" b="1"/>
        </a:p>
      </dgm:t>
    </dgm:pt>
    <dgm:pt modelId="{A6A0DD53-96ED-4BBA-B795-755B43482B01}">
      <dgm:prSet custT="1"/>
      <dgm:spPr/>
      <dgm:t>
        <a:bodyPr/>
        <a:lstStyle/>
        <a:p>
          <a:endParaRPr lang="ru-RU" sz="1600" b="1"/>
        </a:p>
      </dgm:t>
    </dgm:pt>
    <dgm:pt modelId="{30EC9C0C-527C-4EEE-952D-B4BBBDBA36D0}" type="parTrans" cxnId="{3A974404-BA36-4EEF-9DA7-E6C405661E51}">
      <dgm:prSet/>
      <dgm:spPr/>
      <dgm:t>
        <a:bodyPr/>
        <a:lstStyle/>
        <a:p>
          <a:endParaRPr lang="ru-RU" sz="1600" b="1"/>
        </a:p>
      </dgm:t>
    </dgm:pt>
    <dgm:pt modelId="{3A8355B2-90B7-4BB2-B866-FA4F15586AA2}" type="sibTrans" cxnId="{3A974404-BA36-4EEF-9DA7-E6C405661E51}">
      <dgm:prSet/>
      <dgm:spPr/>
      <dgm:t>
        <a:bodyPr/>
        <a:lstStyle/>
        <a:p>
          <a:endParaRPr lang="ru-RU" sz="1600" b="1"/>
        </a:p>
      </dgm:t>
    </dgm:pt>
    <dgm:pt modelId="{45B2EF76-EB81-4074-A676-9572D51F7B6A}">
      <dgm:prSet custT="1"/>
      <dgm:spPr/>
      <dgm:t>
        <a:bodyPr/>
        <a:lstStyle/>
        <a:p>
          <a:endParaRPr lang="ru-RU" sz="1600" b="1"/>
        </a:p>
      </dgm:t>
    </dgm:pt>
    <dgm:pt modelId="{C72174D8-617F-4C9A-B0FD-FBFC5B602E1A}" type="parTrans" cxnId="{59A1B68E-CD4C-4D9B-8A5F-90AEEB5A2A5A}">
      <dgm:prSet/>
      <dgm:spPr/>
      <dgm:t>
        <a:bodyPr/>
        <a:lstStyle/>
        <a:p>
          <a:endParaRPr lang="ru-RU" sz="1600" b="1"/>
        </a:p>
      </dgm:t>
    </dgm:pt>
    <dgm:pt modelId="{F4BFE0AD-CCF9-4272-A7BE-5A0CBB2C92B3}" type="sibTrans" cxnId="{59A1B68E-CD4C-4D9B-8A5F-90AEEB5A2A5A}">
      <dgm:prSet/>
      <dgm:spPr/>
      <dgm:t>
        <a:bodyPr/>
        <a:lstStyle/>
        <a:p>
          <a:endParaRPr lang="ru-RU" sz="1600" b="1"/>
        </a:p>
      </dgm:t>
    </dgm:pt>
    <dgm:pt modelId="{4DCBDB3F-41AE-4A7D-97E9-F1A70DC20C5D}">
      <dgm:prSet custT="1"/>
      <dgm:spPr/>
      <dgm:t>
        <a:bodyPr/>
        <a:lstStyle/>
        <a:p>
          <a:r>
            <a:rPr lang="ru-RU" sz="1800" b="1" dirty="0" smtClean="0"/>
            <a:t>Коммуникативная инициатива – </a:t>
          </a:r>
          <a:r>
            <a:rPr lang="ru-RU" sz="1800" b="0" dirty="0" smtClean="0"/>
            <a:t>включенность ребенка во взаимодействие со сверстниками, где развязываются </a:t>
          </a:r>
          <a:r>
            <a:rPr lang="ru-RU" sz="1800" b="0" dirty="0" err="1" smtClean="0"/>
            <a:t>эмпатия</a:t>
          </a:r>
          <a:r>
            <a:rPr lang="ru-RU" sz="1800" b="0" dirty="0" smtClean="0"/>
            <a:t>, коммуникативная функция речи.</a:t>
          </a:r>
          <a:endParaRPr lang="ru-RU" sz="1800" b="0" dirty="0"/>
        </a:p>
      </dgm:t>
    </dgm:pt>
    <dgm:pt modelId="{09FF9E72-C782-4FF3-8AD7-9DE6C211BBF9}" type="parTrans" cxnId="{2F499F7B-28F1-4BC5-8AB9-022F2BB43CDF}">
      <dgm:prSet/>
      <dgm:spPr/>
      <dgm:t>
        <a:bodyPr/>
        <a:lstStyle/>
        <a:p>
          <a:endParaRPr lang="ru-RU" sz="1600" b="1"/>
        </a:p>
      </dgm:t>
    </dgm:pt>
    <dgm:pt modelId="{7C503FBB-5BA5-4819-8E88-4810A2E0E3D8}" type="sibTrans" cxnId="{2F499F7B-28F1-4BC5-8AB9-022F2BB43CDF}">
      <dgm:prSet/>
      <dgm:spPr/>
      <dgm:t>
        <a:bodyPr/>
        <a:lstStyle/>
        <a:p>
          <a:endParaRPr lang="ru-RU" sz="1600" b="1"/>
        </a:p>
      </dgm:t>
    </dgm:pt>
    <dgm:pt modelId="{0D70F94D-B37F-46E7-AD9C-2487588D6EB4}">
      <dgm:prSet custT="1"/>
      <dgm:spPr/>
      <dgm:t>
        <a:bodyPr/>
        <a:lstStyle/>
        <a:p>
          <a:r>
            <a:rPr lang="ru-RU" sz="1800" b="1" dirty="0" smtClean="0"/>
            <a:t>Познавательная инициатива – </a:t>
          </a:r>
          <a:r>
            <a:rPr lang="ru-RU" sz="1800" b="0" dirty="0" smtClean="0"/>
            <a:t>любознательность: включенность в экспериментирование, простую познавательно-исследовательскую деятельность, где развиваются способности устанавливать пространственно-временные, причинно-следственные и </a:t>
          </a:r>
          <a:r>
            <a:rPr lang="ru-RU" sz="1800" b="0" dirty="0" err="1" smtClean="0"/>
            <a:t>родо</a:t>
          </a:r>
          <a:r>
            <a:rPr lang="ru-RU" sz="1800" b="0" dirty="0" smtClean="0"/>
            <a:t>-видовые отношения.</a:t>
          </a:r>
          <a:endParaRPr lang="ru-RU" sz="1800" b="0" dirty="0"/>
        </a:p>
      </dgm:t>
    </dgm:pt>
    <dgm:pt modelId="{40A4B894-44B1-4855-8770-A41130CFBD43}" type="parTrans" cxnId="{7A4C31BA-506C-4252-813C-64061850E209}">
      <dgm:prSet/>
      <dgm:spPr/>
      <dgm:t>
        <a:bodyPr/>
        <a:lstStyle/>
        <a:p>
          <a:endParaRPr lang="ru-RU" sz="1600" b="1"/>
        </a:p>
      </dgm:t>
    </dgm:pt>
    <dgm:pt modelId="{9A31CF02-4038-41EA-9750-48E64E699455}" type="sibTrans" cxnId="{7A4C31BA-506C-4252-813C-64061850E209}">
      <dgm:prSet/>
      <dgm:spPr/>
      <dgm:t>
        <a:bodyPr/>
        <a:lstStyle/>
        <a:p>
          <a:endParaRPr lang="ru-RU" sz="1600" b="1"/>
        </a:p>
      </dgm:t>
    </dgm:pt>
    <dgm:pt modelId="{AB99AD87-6F41-423A-A661-67C6E3FA6627}">
      <dgm:prSet custT="1"/>
      <dgm:spPr/>
      <dgm:t>
        <a:bodyPr/>
        <a:lstStyle/>
        <a:p>
          <a:pPr rtl="0"/>
          <a:r>
            <a:rPr lang="ru-RU" sz="1600" b="1" dirty="0" smtClean="0"/>
            <a:t> </a:t>
          </a:r>
          <a:endParaRPr lang="ru-RU" sz="1600" b="1" dirty="0"/>
        </a:p>
      </dgm:t>
    </dgm:pt>
    <dgm:pt modelId="{16C53739-D976-4EA2-8F78-0DC761728A24}" type="sibTrans" cxnId="{2EDCE3C9-7276-40D7-89F8-59A35ADBD623}">
      <dgm:prSet/>
      <dgm:spPr/>
      <dgm:t>
        <a:bodyPr/>
        <a:lstStyle/>
        <a:p>
          <a:endParaRPr lang="ru-RU" sz="1600" b="1"/>
        </a:p>
      </dgm:t>
    </dgm:pt>
    <dgm:pt modelId="{35706222-CDA3-4143-875F-721E8D03C79B}" type="parTrans" cxnId="{2EDCE3C9-7276-40D7-89F8-59A35ADBD623}">
      <dgm:prSet/>
      <dgm:spPr/>
      <dgm:t>
        <a:bodyPr/>
        <a:lstStyle/>
        <a:p>
          <a:endParaRPr lang="ru-RU" sz="1600" b="1"/>
        </a:p>
      </dgm:t>
    </dgm:pt>
    <dgm:pt modelId="{D6939514-2194-45ED-98F2-C1E53F299D65}" type="pres">
      <dgm:prSet presAssocID="{D7F4C4F1-8EC6-4AD5-9C5C-8825B5C19B3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4939D0-D6D0-4E94-BFF7-F9029C38C26D}" type="pres">
      <dgm:prSet presAssocID="{AB99AD87-6F41-423A-A661-67C6E3FA6627}" presName="composite" presStyleCnt="0"/>
      <dgm:spPr/>
    </dgm:pt>
    <dgm:pt modelId="{5327F724-3892-47B3-A491-818EBFA4423E}" type="pres">
      <dgm:prSet presAssocID="{AB99AD87-6F41-423A-A661-67C6E3FA6627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658814-DCC7-4FF0-B076-41A0C6C403E9}" type="pres">
      <dgm:prSet presAssocID="{AB99AD87-6F41-423A-A661-67C6E3FA6627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23D482-5ED4-4757-B44E-A2AC780E0CDA}" type="pres">
      <dgm:prSet presAssocID="{16C53739-D976-4EA2-8F78-0DC761728A24}" presName="sp" presStyleCnt="0"/>
      <dgm:spPr/>
    </dgm:pt>
    <dgm:pt modelId="{C8A3A632-42A9-4ECB-B1F3-D3903D021805}" type="pres">
      <dgm:prSet presAssocID="{9D5491F9-8113-48B5-AFFA-938800A37752}" presName="composite" presStyleCnt="0"/>
      <dgm:spPr/>
    </dgm:pt>
    <dgm:pt modelId="{8FCEF90C-D274-41D8-BA79-0FB18ABE3508}" type="pres">
      <dgm:prSet presAssocID="{9D5491F9-8113-48B5-AFFA-938800A37752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320B06-57F4-4649-9246-4CF9B7585C65}" type="pres">
      <dgm:prSet presAssocID="{9D5491F9-8113-48B5-AFFA-938800A37752}" presName="descendantText" presStyleLbl="alignAcc1" presStyleIdx="1" presStyleCnt="4" custScaleY="1506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66995F-5C50-40CA-A29A-FBA101A2E384}" type="pres">
      <dgm:prSet presAssocID="{85C9B436-1E65-4FE8-B8C7-5ABB11331EE6}" presName="sp" presStyleCnt="0"/>
      <dgm:spPr/>
    </dgm:pt>
    <dgm:pt modelId="{9605627F-555D-415A-AC5E-7CEFD44AEF0F}" type="pres">
      <dgm:prSet presAssocID="{A6A0DD53-96ED-4BBA-B795-755B43482B01}" presName="composite" presStyleCnt="0"/>
      <dgm:spPr/>
    </dgm:pt>
    <dgm:pt modelId="{57391196-66EE-48B9-AD93-4C522261950C}" type="pres">
      <dgm:prSet presAssocID="{A6A0DD53-96ED-4BBA-B795-755B43482B01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F7EEA3-F39A-42CE-8BAB-36EC5092EE59}" type="pres">
      <dgm:prSet presAssocID="{A6A0DD53-96ED-4BBA-B795-755B43482B01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D63748-EC2B-4675-84FD-7291F8B8E55C}" type="pres">
      <dgm:prSet presAssocID="{3A8355B2-90B7-4BB2-B866-FA4F15586AA2}" presName="sp" presStyleCnt="0"/>
      <dgm:spPr/>
    </dgm:pt>
    <dgm:pt modelId="{AB32A657-E5B6-47BD-8619-A4353665C559}" type="pres">
      <dgm:prSet presAssocID="{45B2EF76-EB81-4074-A676-9572D51F7B6A}" presName="composite" presStyleCnt="0"/>
      <dgm:spPr/>
    </dgm:pt>
    <dgm:pt modelId="{8E7F1DEE-AC33-4E59-9FE2-25C12B05796C}" type="pres">
      <dgm:prSet presAssocID="{45B2EF76-EB81-4074-A676-9572D51F7B6A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640221-F097-4709-9B05-7F357C73688B}" type="pres">
      <dgm:prSet presAssocID="{45B2EF76-EB81-4074-A676-9572D51F7B6A}" presName="descendantText" presStyleLbl="alignAcc1" presStyleIdx="3" presStyleCnt="4" custScaleY="1950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9911529-12B9-425A-8739-A9EA50CC1521}" type="presOf" srcId="{A6A0DD53-96ED-4BBA-B795-755B43482B01}" destId="{57391196-66EE-48B9-AD93-4C522261950C}" srcOrd="0" destOrd="0" presId="urn:microsoft.com/office/officeart/2005/8/layout/chevron2"/>
    <dgm:cxn modelId="{11D087FC-EE42-4681-98A0-3B12D0786DE0}" type="presOf" srcId="{AB99AD87-6F41-423A-A661-67C6E3FA6627}" destId="{5327F724-3892-47B3-A491-818EBFA4423E}" srcOrd="0" destOrd="0" presId="urn:microsoft.com/office/officeart/2005/8/layout/chevron2"/>
    <dgm:cxn modelId="{EE6A43AF-D0EA-4D78-91FA-FB36A34A4C30}" type="presOf" srcId="{FF16873D-3B36-4096-9BBE-D0F72D648E55}" destId="{6F658814-DCC7-4FF0-B076-41A0C6C403E9}" srcOrd="0" destOrd="0" presId="urn:microsoft.com/office/officeart/2005/8/layout/chevron2"/>
    <dgm:cxn modelId="{B96794E6-09B5-4ED4-BD35-64A360598073}" srcId="{D7F4C4F1-8EC6-4AD5-9C5C-8825B5C19B31}" destId="{9D5491F9-8113-48B5-AFFA-938800A37752}" srcOrd="1" destOrd="0" parTransId="{1AA5CEE3-EE4F-4AF5-A13B-4D2A23759D87}" sibTransId="{85C9B436-1E65-4FE8-B8C7-5ABB11331EE6}"/>
    <dgm:cxn modelId="{2F499F7B-28F1-4BC5-8AB9-022F2BB43CDF}" srcId="{A6A0DD53-96ED-4BBA-B795-755B43482B01}" destId="{4DCBDB3F-41AE-4A7D-97E9-F1A70DC20C5D}" srcOrd="0" destOrd="0" parTransId="{09FF9E72-C782-4FF3-8AD7-9DE6C211BBF9}" sibTransId="{7C503FBB-5BA5-4819-8E88-4810A2E0E3D8}"/>
    <dgm:cxn modelId="{59A1B68E-CD4C-4D9B-8A5F-90AEEB5A2A5A}" srcId="{D7F4C4F1-8EC6-4AD5-9C5C-8825B5C19B31}" destId="{45B2EF76-EB81-4074-A676-9572D51F7B6A}" srcOrd="3" destOrd="0" parTransId="{C72174D8-617F-4C9A-B0FD-FBFC5B602E1A}" sibTransId="{F4BFE0AD-CCF9-4272-A7BE-5A0CBB2C92B3}"/>
    <dgm:cxn modelId="{423F0B59-B8AA-495F-A67A-497C5123A357}" type="presOf" srcId="{0D70F94D-B37F-46E7-AD9C-2487588D6EB4}" destId="{E0640221-F097-4709-9B05-7F357C73688B}" srcOrd="0" destOrd="0" presId="urn:microsoft.com/office/officeart/2005/8/layout/chevron2"/>
    <dgm:cxn modelId="{B3B47AEB-84C7-43A4-932E-B8075FEF25E3}" srcId="{AB99AD87-6F41-423A-A661-67C6E3FA6627}" destId="{FF16873D-3B36-4096-9BBE-D0F72D648E55}" srcOrd="0" destOrd="0" parTransId="{64BDE6A7-6D04-4B3D-8416-E54188CA8809}" sibTransId="{876774E4-2DDC-4F15-B1E7-CE1F4194D3CF}"/>
    <dgm:cxn modelId="{2ADAF473-E21E-4936-B9A0-1F23D8B0064F}" type="presOf" srcId="{9D5491F9-8113-48B5-AFFA-938800A37752}" destId="{8FCEF90C-D274-41D8-BA79-0FB18ABE3508}" srcOrd="0" destOrd="0" presId="urn:microsoft.com/office/officeart/2005/8/layout/chevron2"/>
    <dgm:cxn modelId="{5453EE58-253B-4D5C-AB72-CA9385BE1504}" srcId="{9D5491F9-8113-48B5-AFFA-938800A37752}" destId="{60BC3B98-B733-4D92-B985-65FDBAF471CC}" srcOrd="0" destOrd="0" parTransId="{EC3E3A78-539B-4964-B059-6718078A6DD6}" sibTransId="{75330D0D-2C41-4EB7-8538-D36A7E0E89AD}"/>
    <dgm:cxn modelId="{7A4C31BA-506C-4252-813C-64061850E209}" srcId="{45B2EF76-EB81-4074-A676-9572D51F7B6A}" destId="{0D70F94D-B37F-46E7-AD9C-2487588D6EB4}" srcOrd="0" destOrd="0" parTransId="{40A4B894-44B1-4855-8770-A41130CFBD43}" sibTransId="{9A31CF02-4038-41EA-9750-48E64E699455}"/>
    <dgm:cxn modelId="{D708753F-DAFD-4602-91E9-78FD9F00072E}" type="presOf" srcId="{D7F4C4F1-8EC6-4AD5-9C5C-8825B5C19B31}" destId="{D6939514-2194-45ED-98F2-C1E53F299D65}" srcOrd="0" destOrd="0" presId="urn:microsoft.com/office/officeart/2005/8/layout/chevron2"/>
    <dgm:cxn modelId="{3A974404-BA36-4EEF-9DA7-E6C405661E51}" srcId="{D7F4C4F1-8EC6-4AD5-9C5C-8825B5C19B31}" destId="{A6A0DD53-96ED-4BBA-B795-755B43482B01}" srcOrd="2" destOrd="0" parTransId="{30EC9C0C-527C-4EEE-952D-B4BBBDBA36D0}" sibTransId="{3A8355B2-90B7-4BB2-B866-FA4F15586AA2}"/>
    <dgm:cxn modelId="{752AB7F6-2799-450E-9B8D-6ABE9A72336E}" type="presOf" srcId="{45B2EF76-EB81-4074-A676-9572D51F7B6A}" destId="{8E7F1DEE-AC33-4E59-9FE2-25C12B05796C}" srcOrd="0" destOrd="0" presId="urn:microsoft.com/office/officeart/2005/8/layout/chevron2"/>
    <dgm:cxn modelId="{2EDCE3C9-7276-40D7-89F8-59A35ADBD623}" srcId="{D7F4C4F1-8EC6-4AD5-9C5C-8825B5C19B31}" destId="{AB99AD87-6F41-423A-A661-67C6E3FA6627}" srcOrd="0" destOrd="0" parTransId="{35706222-CDA3-4143-875F-721E8D03C79B}" sibTransId="{16C53739-D976-4EA2-8F78-0DC761728A24}"/>
    <dgm:cxn modelId="{D06AF1DB-BDF8-4FCA-B25B-73CE5429DED0}" type="presOf" srcId="{4DCBDB3F-41AE-4A7D-97E9-F1A70DC20C5D}" destId="{ADF7EEA3-F39A-42CE-8BAB-36EC5092EE59}" srcOrd="0" destOrd="0" presId="urn:microsoft.com/office/officeart/2005/8/layout/chevron2"/>
    <dgm:cxn modelId="{071EDB19-2024-4C54-B46A-6336F3398ABA}" type="presOf" srcId="{60BC3B98-B733-4D92-B985-65FDBAF471CC}" destId="{67320B06-57F4-4649-9246-4CF9B7585C65}" srcOrd="0" destOrd="0" presId="urn:microsoft.com/office/officeart/2005/8/layout/chevron2"/>
    <dgm:cxn modelId="{17F49CB7-B79F-4BE8-BBB7-D48AA207C620}" type="presParOf" srcId="{D6939514-2194-45ED-98F2-C1E53F299D65}" destId="{E14939D0-D6D0-4E94-BFF7-F9029C38C26D}" srcOrd="0" destOrd="0" presId="urn:microsoft.com/office/officeart/2005/8/layout/chevron2"/>
    <dgm:cxn modelId="{4ADF08AD-8248-466B-89B0-40F73C3C6878}" type="presParOf" srcId="{E14939D0-D6D0-4E94-BFF7-F9029C38C26D}" destId="{5327F724-3892-47B3-A491-818EBFA4423E}" srcOrd="0" destOrd="0" presId="urn:microsoft.com/office/officeart/2005/8/layout/chevron2"/>
    <dgm:cxn modelId="{63222CD3-C9EB-4E59-9FA9-044F047571EF}" type="presParOf" srcId="{E14939D0-D6D0-4E94-BFF7-F9029C38C26D}" destId="{6F658814-DCC7-4FF0-B076-41A0C6C403E9}" srcOrd="1" destOrd="0" presId="urn:microsoft.com/office/officeart/2005/8/layout/chevron2"/>
    <dgm:cxn modelId="{940F34E7-01BC-4117-9E18-83DB709D0910}" type="presParOf" srcId="{D6939514-2194-45ED-98F2-C1E53F299D65}" destId="{1723D482-5ED4-4757-B44E-A2AC780E0CDA}" srcOrd="1" destOrd="0" presId="urn:microsoft.com/office/officeart/2005/8/layout/chevron2"/>
    <dgm:cxn modelId="{75F4D872-6FF6-44B8-92DF-CD2C3844FE39}" type="presParOf" srcId="{D6939514-2194-45ED-98F2-C1E53F299D65}" destId="{C8A3A632-42A9-4ECB-B1F3-D3903D021805}" srcOrd="2" destOrd="0" presId="urn:microsoft.com/office/officeart/2005/8/layout/chevron2"/>
    <dgm:cxn modelId="{C2E3C969-EC2E-4456-9844-236E4A263370}" type="presParOf" srcId="{C8A3A632-42A9-4ECB-B1F3-D3903D021805}" destId="{8FCEF90C-D274-41D8-BA79-0FB18ABE3508}" srcOrd="0" destOrd="0" presId="urn:microsoft.com/office/officeart/2005/8/layout/chevron2"/>
    <dgm:cxn modelId="{9756B78C-1C43-4756-BE7C-9D2AAE8984A0}" type="presParOf" srcId="{C8A3A632-42A9-4ECB-B1F3-D3903D021805}" destId="{67320B06-57F4-4649-9246-4CF9B7585C65}" srcOrd="1" destOrd="0" presId="urn:microsoft.com/office/officeart/2005/8/layout/chevron2"/>
    <dgm:cxn modelId="{A1E3CE0C-4918-4E7B-A81A-FF41884BE061}" type="presParOf" srcId="{D6939514-2194-45ED-98F2-C1E53F299D65}" destId="{A866995F-5C50-40CA-A29A-FBA101A2E384}" srcOrd="3" destOrd="0" presId="urn:microsoft.com/office/officeart/2005/8/layout/chevron2"/>
    <dgm:cxn modelId="{9B2A1B22-D3CB-4541-BA40-57BA0DF62875}" type="presParOf" srcId="{D6939514-2194-45ED-98F2-C1E53F299D65}" destId="{9605627F-555D-415A-AC5E-7CEFD44AEF0F}" srcOrd="4" destOrd="0" presId="urn:microsoft.com/office/officeart/2005/8/layout/chevron2"/>
    <dgm:cxn modelId="{CDBF97FA-24E2-4AB2-A37C-0C133F42AB86}" type="presParOf" srcId="{9605627F-555D-415A-AC5E-7CEFD44AEF0F}" destId="{57391196-66EE-48B9-AD93-4C522261950C}" srcOrd="0" destOrd="0" presId="urn:microsoft.com/office/officeart/2005/8/layout/chevron2"/>
    <dgm:cxn modelId="{2B7C43A9-96D3-4541-928E-A7F5A6244066}" type="presParOf" srcId="{9605627F-555D-415A-AC5E-7CEFD44AEF0F}" destId="{ADF7EEA3-F39A-42CE-8BAB-36EC5092EE59}" srcOrd="1" destOrd="0" presId="urn:microsoft.com/office/officeart/2005/8/layout/chevron2"/>
    <dgm:cxn modelId="{B7FB5C9F-C08B-4007-AF3E-C90D18574BAA}" type="presParOf" srcId="{D6939514-2194-45ED-98F2-C1E53F299D65}" destId="{B3D63748-EC2B-4675-84FD-7291F8B8E55C}" srcOrd="5" destOrd="0" presId="urn:microsoft.com/office/officeart/2005/8/layout/chevron2"/>
    <dgm:cxn modelId="{C3C0FE47-B140-4E62-A0D2-9B6A2AA4A24C}" type="presParOf" srcId="{D6939514-2194-45ED-98F2-C1E53F299D65}" destId="{AB32A657-E5B6-47BD-8619-A4353665C559}" srcOrd="6" destOrd="0" presId="urn:microsoft.com/office/officeart/2005/8/layout/chevron2"/>
    <dgm:cxn modelId="{D8BE897E-E422-4B02-95F0-ACEF34DB9CA9}" type="presParOf" srcId="{AB32A657-E5B6-47BD-8619-A4353665C559}" destId="{8E7F1DEE-AC33-4E59-9FE2-25C12B05796C}" srcOrd="0" destOrd="0" presId="urn:microsoft.com/office/officeart/2005/8/layout/chevron2"/>
    <dgm:cxn modelId="{A3C3575B-FB43-45CD-B599-A1A4CBDD078E}" type="presParOf" srcId="{AB32A657-E5B6-47BD-8619-A4353665C559}" destId="{E0640221-F097-4709-9B05-7F357C73688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27F724-3892-47B3-A491-818EBFA4423E}">
      <dsp:nvSpPr>
        <dsp:cNvPr id="0" name=""/>
        <dsp:cNvSpPr/>
      </dsp:nvSpPr>
      <dsp:spPr>
        <a:xfrm rot="5400000">
          <a:off x="-201140" y="247750"/>
          <a:ext cx="1340936" cy="93865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 </a:t>
          </a:r>
          <a:endParaRPr lang="ru-RU" sz="1600" b="1" kern="1200" dirty="0"/>
        </a:p>
      </dsp:txBody>
      <dsp:txXfrm rot="5400000">
        <a:off x="-201140" y="247750"/>
        <a:ext cx="1340936" cy="938655"/>
      </dsp:txXfrm>
    </dsp:sp>
    <dsp:sp modelId="{6F658814-DCC7-4FF0-B076-41A0C6C403E9}">
      <dsp:nvSpPr>
        <dsp:cNvPr id="0" name=""/>
        <dsp:cNvSpPr/>
      </dsp:nvSpPr>
      <dsp:spPr>
        <a:xfrm rot="5400000">
          <a:off x="4344737" y="-3359471"/>
          <a:ext cx="871608" cy="768377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Творческая инициатива – </a:t>
          </a:r>
          <a:r>
            <a:rPr lang="ru-RU" sz="1800" b="0" kern="1200" dirty="0" smtClean="0"/>
            <a:t>включенность в сюжетную игру как основную творческую деятельность ребенка, где развиваются воображение, образное мышление);</a:t>
          </a:r>
          <a:endParaRPr lang="ru-RU" sz="1800" b="0" kern="1200" dirty="0"/>
        </a:p>
      </dsp:txBody>
      <dsp:txXfrm rot="5400000">
        <a:off x="4344737" y="-3359471"/>
        <a:ext cx="871608" cy="7683772"/>
      </dsp:txXfrm>
    </dsp:sp>
    <dsp:sp modelId="{8FCEF90C-D274-41D8-BA79-0FB18ABE3508}">
      <dsp:nvSpPr>
        <dsp:cNvPr id="0" name=""/>
        <dsp:cNvSpPr/>
      </dsp:nvSpPr>
      <dsp:spPr>
        <a:xfrm rot="5400000">
          <a:off x="-201140" y="1683920"/>
          <a:ext cx="1340936" cy="93865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/>
        </a:p>
      </dsp:txBody>
      <dsp:txXfrm rot="5400000">
        <a:off x="-201140" y="1683920"/>
        <a:ext cx="1340936" cy="938655"/>
      </dsp:txXfrm>
    </dsp:sp>
    <dsp:sp modelId="{67320B06-57F4-4649-9246-4CF9B7585C65}">
      <dsp:nvSpPr>
        <dsp:cNvPr id="0" name=""/>
        <dsp:cNvSpPr/>
      </dsp:nvSpPr>
      <dsp:spPr>
        <a:xfrm rot="5400000">
          <a:off x="4123815" y="-1923301"/>
          <a:ext cx="1313453" cy="768377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Инициатива как целеполагание и волевое усилие: </a:t>
          </a:r>
          <a:r>
            <a:rPr lang="ru-RU" sz="1800" b="0" kern="1200" dirty="0" smtClean="0"/>
            <a:t>включенность в разные виды продуктивной деятельности – рисование, лепку, конструирование, требующие усилий по преодолению «сопротивления» материала, где развиваются произвольность, планирующая функция речи.</a:t>
          </a:r>
          <a:endParaRPr lang="ru-RU" sz="1800" b="0" kern="1200" dirty="0"/>
        </a:p>
      </dsp:txBody>
      <dsp:txXfrm rot="5400000">
        <a:off x="4123815" y="-1923301"/>
        <a:ext cx="1313453" cy="7683772"/>
      </dsp:txXfrm>
    </dsp:sp>
    <dsp:sp modelId="{57391196-66EE-48B9-AD93-4C522261950C}">
      <dsp:nvSpPr>
        <dsp:cNvPr id="0" name=""/>
        <dsp:cNvSpPr/>
      </dsp:nvSpPr>
      <dsp:spPr>
        <a:xfrm rot="5400000">
          <a:off x="-201140" y="2899168"/>
          <a:ext cx="1340936" cy="93865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/>
        </a:p>
      </dsp:txBody>
      <dsp:txXfrm rot="5400000">
        <a:off x="-201140" y="2899168"/>
        <a:ext cx="1340936" cy="938655"/>
      </dsp:txXfrm>
    </dsp:sp>
    <dsp:sp modelId="{ADF7EEA3-F39A-42CE-8BAB-36EC5092EE59}">
      <dsp:nvSpPr>
        <dsp:cNvPr id="0" name=""/>
        <dsp:cNvSpPr/>
      </dsp:nvSpPr>
      <dsp:spPr>
        <a:xfrm rot="5400000">
          <a:off x="4344737" y="-708053"/>
          <a:ext cx="871608" cy="768377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Коммуникативная инициатива – </a:t>
          </a:r>
          <a:r>
            <a:rPr lang="ru-RU" sz="1800" b="0" kern="1200" dirty="0" smtClean="0"/>
            <a:t>включенность ребенка во взаимодействие со сверстниками, где развязываются </a:t>
          </a:r>
          <a:r>
            <a:rPr lang="ru-RU" sz="1800" b="0" kern="1200" dirty="0" err="1" smtClean="0"/>
            <a:t>эмпатия</a:t>
          </a:r>
          <a:r>
            <a:rPr lang="ru-RU" sz="1800" b="0" kern="1200" dirty="0" smtClean="0"/>
            <a:t>, коммуникативная функция речи.</a:t>
          </a:r>
          <a:endParaRPr lang="ru-RU" sz="1800" b="0" kern="1200" dirty="0"/>
        </a:p>
      </dsp:txBody>
      <dsp:txXfrm rot="5400000">
        <a:off x="4344737" y="-708053"/>
        <a:ext cx="871608" cy="7683772"/>
      </dsp:txXfrm>
    </dsp:sp>
    <dsp:sp modelId="{8E7F1DEE-AC33-4E59-9FE2-25C12B05796C}">
      <dsp:nvSpPr>
        <dsp:cNvPr id="0" name=""/>
        <dsp:cNvSpPr/>
      </dsp:nvSpPr>
      <dsp:spPr>
        <a:xfrm rot="5400000">
          <a:off x="-201140" y="4528609"/>
          <a:ext cx="1340936" cy="93865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/>
        </a:p>
      </dsp:txBody>
      <dsp:txXfrm rot="5400000">
        <a:off x="-201140" y="4528609"/>
        <a:ext cx="1340936" cy="938655"/>
      </dsp:txXfrm>
    </dsp:sp>
    <dsp:sp modelId="{E0640221-F097-4709-9B05-7F357C73688B}">
      <dsp:nvSpPr>
        <dsp:cNvPr id="0" name=""/>
        <dsp:cNvSpPr/>
      </dsp:nvSpPr>
      <dsp:spPr>
        <a:xfrm rot="5400000">
          <a:off x="3930544" y="921387"/>
          <a:ext cx="1699994" cy="768377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Познавательная инициатива – </a:t>
          </a:r>
          <a:r>
            <a:rPr lang="ru-RU" sz="1800" b="0" kern="1200" dirty="0" smtClean="0"/>
            <a:t>любознательность: включенность в экспериментирование, простую познавательно-исследовательскую деятельность, где развиваются способности устанавливать пространственно-временные, причинно-следственные и </a:t>
          </a:r>
          <a:r>
            <a:rPr lang="ru-RU" sz="1800" b="0" kern="1200" dirty="0" err="1" smtClean="0"/>
            <a:t>родо</a:t>
          </a:r>
          <a:r>
            <a:rPr lang="ru-RU" sz="1800" b="0" kern="1200" dirty="0" smtClean="0"/>
            <a:t>-видовые отношения.</a:t>
          </a:r>
          <a:endParaRPr lang="ru-RU" sz="1800" b="0" kern="1200" dirty="0"/>
        </a:p>
      </dsp:txBody>
      <dsp:txXfrm rot="5400000">
        <a:off x="3930544" y="921387"/>
        <a:ext cx="1699994" cy="76837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22.09.2016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9289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22.09.2016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3705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22.09.2016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2872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22.09.2016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7676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22.09.2016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5026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22.09.2016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2539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22.09.2016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4267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22.09.2016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8812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22.09.2016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6901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22.09.2016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4698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22.09.2016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59838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22.09.2016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3530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navigator.firo.ru.)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12160" y="3933056"/>
            <a:ext cx="1944216" cy="2872211"/>
          </a:xfrm>
        </p:spPr>
        <p:txBody>
          <a:bodyPr/>
          <a:lstStyle/>
          <a:p>
            <a:pPr algn="r"/>
            <a:r>
              <a:rPr lang="ru-RU" sz="1800" b="1" dirty="0" smtClean="0">
                <a:solidFill>
                  <a:srgbClr val="FFFF00"/>
                </a:solidFill>
              </a:rPr>
              <a:t>Подготовил</a:t>
            </a:r>
            <a:r>
              <a:rPr lang="ru-RU" sz="1800" b="1" dirty="0">
                <a:solidFill>
                  <a:srgbClr val="FFFF00"/>
                </a:solidFill>
              </a:rPr>
              <a:t>:  </a:t>
            </a:r>
            <a:br>
              <a:rPr lang="ru-RU" sz="1800" b="1" dirty="0">
                <a:solidFill>
                  <a:srgbClr val="FFFF00"/>
                </a:solidFill>
              </a:rPr>
            </a:br>
            <a:r>
              <a:rPr lang="ru-RU" sz="1800" b="1" dirty="0">
                <a:solidFill>
                  <a:srgbClr val="FFFF00"/>
                </a:solidFill>
              </a:rPr>
              <a:t>старший воспитатель </a:t>
            </a:r>
            <a:r>
              <a:rPr lang="ru-RU" sz="1800" b="1" dirty="0" smtClean="0">
                <a:solidFill>
                  <a:srgbClr val="FFFF00"/>
                </a:solidFill>
              </a:rPr>
              <a:t/>
            </a:r>
            <a:br>
              <a:rPr lang="ru-RU" sz="1800" b="1" dirty="0" smtClean="0">
                <a:solidFill>
                  <a:srgbClr val="FFFF00"/>
                </a:solidFill>
              </a:rPr>
            </a:br>
            <a:r>
              <a:rPr lang="ru-RU" sz="1800" b="1" dirty="0" smtClean="0">
                <a:solidFill>
                  <a:srgbClr val="FFFF00"/>
                </a:solidFill>
              </a:rPr>
              <a:t>МБДОУ №22</a:t>
            </a:r>
            <a:br>
              <a:rPr lang="ru-RU" sz="1800" b="1" dirty="0" smtClean="0">
                <a:solidFill>
                  <a:srgbClr val="FFFF00"/>
                </a:solidFill>
              </a:rPr>
            </a:br>
            <a:r>
              <a:rPr lang="ru-RU" sz="1800" b="1" dirty="0" smtClean="0">
                <a:solidFill>
                  <a:srgbClr val="FFFF00"/>
                </a:solidFill>
              </a:rPr>
              <a:t>Попова </a:t>
            </a:r>
            <a:r>
              <a:rPr lang="ru-RU" sz="1800" b="1" dirty="0">
                <a:solidFill>
                  <a:srgbClr val="FFFF00"/>
                </a:solidFill>
              </a:rPr>
              <a:t>Анна Фёдоровна</a:t>
            </a:r>
            <a:r>
              <a:rPr lang="ru-RU" sz="1800" dirty="0">
                <a:solidFill>
                  <a:srgbClr val="FFFF00"/>
                </a:solidFill>
              </a:rPr>
              <a:t/>
            </a:r>
            <a:br>
              <a:rPr lang="ru-RU" sz="1800" dirty="0">
                <a:solidFill>
                  <a:srgbClr val="FFFF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 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380008"/>
            <a:ext cx="88204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Методические рекомендации для воспитателей  на тему </a:t>
            </a:r>
            <a:r>
              <a:rPr lang="ru-RU" alt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«Развитие </a:t>
            </a:r>
            <a:r>
              <a:rPr lang="ru-RU" alt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детской инициативы в разных видах деятельности»</a:t>
            </a:r>
          </a:p>
        </p:txBody>
      </p:sp>
      <p:pic>
        <p:nvPicPr>
          <p:cNvPr id="9" name="Picture 5" descr="Картинка 47 из 95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52935"/>
            <a:ext cx="5052023" cy="3789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75083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8179" y="4372"/>
            <a:ext cx="88145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Творческая инициатива: наблюдение за сюжетной игрой</a:t>
            </a: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62673" y="373704"/>
            <a:ext cx="9097052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1-й </a:t>
            </a:r>
            <a:r>
              <a:rPr lang="ru-RU" sz="1600" b="1" dirty="0" smtClean="0"/>
              <a:t>уровень. </a:t>
            </a:r>
            <a:r>
              <a:rPr lang="ru-RU" sz="1400" dirty="0" smtClean="0"/>
              <a:t>Ребенок </a:t>
            </a:r>
            <a:r>
              <a:rPr lang="ru-RU" sz="1400" dirty="0"/>
              <a:t>активно развертывает несколько связанных по смыслу условных действий (роль в действии), содержание </a:t>
            </a:r>
            <a:r>
              <a:rPr lang="ru-RU" sz="1400" dirty="0" smtClean="0"/>
              <a:t>которых </a:t>
            </a:r>
            <a:r>
              <a:rPr lang="ru-RU" sz="1400" dirty="0"/>
              <a:t>зависит от наличной игровой обстановки; активно </a:t>
            </a:r>
            <a:r>
              <a:rPr lang="ru-RU" sz="1400" dirty="0" smtClean="0"/>
              <a:t>использует </a:t>
            </a:r>
            <a:r>
              <a:rPr lang="ru-RU" sz="1400" dirty="0"/>
              <a:t>предметы-заместители, наделяя один и тот же предмет разны- ми игровыми значениями; с энтузиазмом многократно </a:t>
            </a:r>
            <a:r>
              <a:rPr lang="ru-RU" sz="1400" dirty="0" smtClean="0"/>
              <a:t>воспроизводит </a:t>
            </a:r>
            <a:r>
              <a:rPr lang="ru-RU" sz="1400" dirty="0"/>
              <a:t>понравившееся условное игровое действие (цепочку </a:t>
            </a:r>
            <a:r>
              <a:rPr lang="ru-RU" sz="1400" dirty="0" smtClean="0"/>
              <a:t>действий</a:t>
            </a:r>
            <a:r>
              <a:rPr lang="ru-RU" sz="1400" dirty="0"/>
              <a:t>) с незначительными вариациями.</a:t>
            </a:r>
          </a:p>
          <a:p>
            <a:r>
              <a:rPr lang="ru-RU" sz="1400" dirty="0"/>
              <a:t>Ключевые признаки</a:t>
            </a:r>
            <a:r>
              <a:rPr lang="ru-RU" sz="1400" i="1" dirty="0"/>
              <a:t>: </a:t>
            </a:r>
            <a:r>
              <a:rPr lang="ru-RU" sz="1400" dirty="0"/>
              <a:t>в рамках наличной предметно-игровой обстановки активно развертывает несколько связанных по </a:t>
            </a:r>
            <a:r>
              <a:rPr lang="ru-RU" sz="1400" dirty="0" smtClean="0"/>
              <a:t>смыслу </a:t>
            </a:r>
            <a:r>
              <a:rPr lang="ru-RU" sz="1400" dirty="0"/>
              <a:t>игровых действий (роль в действии); вариативно использует предметы-заместители в условном игровом значении.</a:t>
            </a:r>
          </a:p>
          <a:p>
            <a:r>
              <a:rPr lang="ru-RU" sz="1600" b="1" dirty="0"/>
              <a:t>2-й </a:t>
            </a:r>
            <a:r>
              <a:rPr lang="ru-RU" sz="1600" b="1" dirty="0" smtClean="0"/>
              <a:t>уровень. </a:t>
            </a:r>
            <a:r>
              <a:rPr lang="ru-RU" sz="1400" dirty="0" smtClean="0"/>
              <a:t>Имеет </a:t>
            </a:r>
            <a:r>
              <a:rPr lang="ru-RU" sz="1400" dirty="0"/>
              <a:t>первоначальный замысел («Хочу играть в больницу</a:t>
            </a:r>
            <a:r>
              <a:rPr lang="ru-RU" sz="1400" dirty="0" smtClean="0"/>
              <a:t>», «</a:t>
            </a:r>
            <a:r>
              <a:rPr lang="ru-RU" sz="1400" dirty="0"/>
              <a:t>Я – шофер» и т. п.); активно ищет или видоизменяет </a:t>
            </a:r>
            <a:r>
              <a:rPr lang="ru-RU" sz="1400" dirty="0" smtClean="0"/>
              <a:t>имеющуюся </a:t>
            </a:r>
            <a:r>
              <a:rPr lang="ru-RU" sz="1400" dirty="0"/>
              <a:t>игровую обстановку; принимает и обозначает в речи игровые роли; развертывает отдельные сюжетные эпизоды (в рамках </a:t>
            </a:r>
            <a:r>
              <a:rPr lang="ru-RU" sz="1400" dirty="0" smtClean="0"/>
              <a:t>привычной </a:t>
            </a:r>
            <a:r>
              <a:rPr lang="ru-RU" sz="1400" dirty="0"/>
              <a:t>последовательности событий), активно используя не только условные действия, но и ролевую речь, внося </a:t>
            </a:r>
            <a:r>
              <a:rPr lang="ru-RU" sz="1400" dirty="0" smtClean="0"/>
              <a:t>разнообразие </a:t>
            </a:r>
            <a:r>
              <a:rPr lang="ru-RU" sz="1400" dirty="0"/>
              <a:t>в ролевые диалоги; в процессе игры может переходить от </a:t>
            </a:r>
            <a:r>
              <a:rPr lang="ru-RU" sz="1400" dirty="0" smtClean="0"/>
              <a:t>одного </a:t>
            </a:r>
            <a:r>
              <a:rPr lang="ru-RU" sz="1400" dirty="0"/>
              <a:t>отдельного сюжетного эпизода к другому (от одной роли к другой), не заботясь об их связности.</a:t>
            </a:r>
          </a:p>
          <a:p>
            <a:r>
              <a:rPr lang="ru-RU" sz="1400" dirty="0"/>
              <a:t>Ключевые признаки</a:t>
            </a:r>
            <a:r>
              <a:rPr lang="ru-RU" sz="1400" i="1" dirty="0"/>
              <a:t>: </a:t>
            </a:r>
            <a:r>
              <a:rPr lang="ru-RU" sz="1400" dirty="0"/>
              <a:t>имеет первоначальный замысел, легко меняющийся в процессе игры; принимает разнообразные </a:t>
            </a:r>
            <a:r>
              <a:rPr lang="ru-RU" sz="1400" dirty="0" smtClean="0"/>
              <a:t>роли; при </a:t>
            </a:r>
            <a:r>
              <a:rPr lang="ru-RU" sz="1400" dirty="0"/>
              <a:t>развертывании отдельных сюжетных эпизодов </a:t>
            </a:r>
            <a:r>
              <a:rPr lang="ru-RU" sz="1400" dirty="0" smtClean="0"/>
              <a:t>подкрепляет </a:t>
            </a:r>
            <a:r>
              <a:rPr lang="en-US" sz="1400" dirty="0" err="1" smtClean="0"/>
              <a:t>условные</a:t>
            </a:r>
            <a:r>
              <a:rPr lang="en-US" sz="1400" dirty="0" smtClean="0"/>
              <a:t> </a:t>
            </a:r>
            <a:r>
              <a:rPr lang="en-US" sz="1400" dirty="0" err="1"/>
              <a:t>действия</a:t>
            </a:r>
            <a:r>
              <a:rPr lang="en-US" sz="1400" dirty="0"/>
              <a:t> </a:t>
            </a:r>
            <a:r>
              <a:rPr lang="en-US" sz="1400" dirty="0" err="1"/>
              <a:t>ролевой</a:t>
            </a:r>
            <a:r>
              <a:rPr lang="en-US" sz="1400" dirty="0"/>
              <a:t> </a:t>
            </a:r>
            <a:r>
              <a:rPr lang="en-US" sz="1400" dirty="0" err="1"/>
              <a:t>речью</a:t>
            </a:r>
            <a:r>
              <a:rPr lang="en-US" sz="1400" dirty="0"/>
              <a:t> (</a:t>
            </a:r>
            <a:r>
              <a:rPr lang="en-US" sz="1400" dirty="0" err="1"/>
              <a:t>вариативные</a:t>
            </a:r>
            <a:r>
              <a:rPr lang="en-US" sz="1400" dirty="0"/>
              <a:t> </a:t>
            </a:r>
            <a:r>
              <a:rPr lang="en-US" sz="1400" dirty="0" err="1"/>
              <a:t>диалоги</a:t>
            </a:r>
            <a:r>
              <a:rPr lang="en-US" sz="1400" dirty="0"/>
              <a:t> с </a:t>
            </a:r>
            <a:r>
              <a:rPr lang="en-US" sz="1400" dirty="0" err="1" smtClean="0"/>
              <a:t>игрушками</a:t>
            </a:r>
            <a:r>
              <a:rPr lang="en-US" sz="1400" dirty="0" smtClean="0"/>
              <a:t> </a:t>
            </a:r>
            <a:r>
              <a:rPr lang="en-US" sz="1400" dirty="0" err="1"/>
              <a:t>или</a:t>
            </a:r>
            <a:r>
              <a:rPr lang="en-US" sz="1400" dirty="0"/>
              <a:t> </a:t>
            </a:r>
            <a:r>
              <a:rPr lang="en-US" sz="1400" dirty="0" err="1"/>
              <a:t>сверстниками</a:t>
            </a:r>
            <a:r>
              <a:rPr lang="en-US" sz="1400" dirty="0"/>
              <a:t>).</a:t>
            </a:r>
            <a:endParaRPr lang="ru-RU" sz="1400" dirty="0"/>
          </a:p>
          <a:p>
            <a:r>
              <a:rPr lang="ru-RU" sz="1600" b="1" dirty="0"/>
              <a:t>3-й </a:t>
            </a:r>
            <a:r>
              <a:rPr lang="ru-RU" sz="1600" b="1" dirty="0" smtClean="0"/>
              <a:t>уровень. </a:t>
            </a:r>
            <a:r>
              <a:rPr lang="ru-RU" sz="1400" dirty="0" smtClean="0"/>
              <a:t>Имеет </a:t>
            </a:r>
            <a:r>
              <a:rPr lang="ru-RU" sz="1400" dirty="0"/>
              <a:t>разнообразные игровые замыслы; активно создает предметную обстановку «под замысел»; комбинирует (связывает) в процессе игры разные сюжетные эпизоды в новое целое, </a:t>
            </a:r>
            <a:r>
              <a:rPr lang="ru-RU" sz="1400" dirty="0" smtClean="0"/>
              <a:t>выстраивая </a:t>
            </a:r>
            <a:r>
              <a:rPr lang="ru-RU" sz="1400" dirty="0"/>
              <a:t>оригинальный сюжет; может при этом осознанно </a:t>
            </a:r>
            <a:r>
              <a:rPr lang="ru-RU" sz="1400" dirty="0" smtClean="0"/>
              <a:t>использовать </a:t>
            </a:r>
            <a:r>
              <a:rPr lang="ru-RU" sz="1400" dirty="0"/>
              <a:t>смену ролей; замысел воплощается преимущественно в речи (словесное придумывание историй) или в предметном </a:t>
            </a:r>
            <a:r>
              <a:rPr lang="ru-RU" sz="1400" dirty="0" smtClean="0"/>
              <a:t>макете </a:t>
            </a:r>
            <a:r>
              <a:rPr lang="ru-RU" sz="1400" dirty="0"/>
              <a:t>воображаемого мира (с использованием мелких игрушек- персонажей), а также может фиксироваться в продукте (</a:t>
            </a:r>
            <a:r>
              <a:rPr lang="ru-RU" sz="1400" dirty="0" smtClean="0"/>
              <a:t>сюжетные </a:t>
            </a:r>
            <a:r>
              <a:rPr lang="ru-RU" sz="1400" dirty="0"/>
              <a:t>композиции в рисовании, лепке, конструировании).</a:t>
            </a:r>
          </a:p>
          <a:p>
            <a:r>
              <a:rPr lang="ru-RU" sz="1400" dirty="0"/>
              <a:t>Ключевые признаки: комбинирует разнообразные сюжетные эпизоды в новую связную последовательность; использует </a:t>
            </a:r>
            <a:r>
              <a:rPr lang="ru-RU" sz="1400" dirty="0" smtClean="0"/>
              <a:t>развернутое </a:t>
            </a:r>
            <a:r>
              <a:rPr lang="ru-RU" sz="1400" dirty="0"/>
              <a:t>словесное комментирование игры через события и </a:t>
            </a:r>
            <a:r>
              <a:rPr lang="ru-RU" sz="1400" dirty="0" smtClean="0"/>
              <a:t>пространство </a:t>
            </a:r>
            <a:r>
              <a:rPr lang="ru-RU" sz="1400" dirty="0"/>
              <a:t>(что и где происходит с персонажами); частично </a:t>
            </a:r>
            <a:r>
              <a:rPr lang="ru-RU" sz="1400" dirty="0" smtClean="0"/>
              <a:t>воплощает </a:t>
            </a:r>
            <a:r>
              <a:rPr lang="ru-RU" sz="1400" dirty="0"/>
              <a:t>игровой замысел в продукте (словесном – история, предметном – макет, сюжетный рисунок</a:t>
            </a:r>
            <a:r>
              <a:rPr lang="ru-RU" sz="1400" dirty="0" smtClean="0"/>
              <a:t>).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317413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6463" y="227604"/>
            <a:ext cx="87283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Инициатива как целеполагание и волевое </a:t>
            </a:r>
            <a:r>
              <a:rPr lang="ru-RU" b="1" dirty="0" smtClean="0"/>
              <a:t>усилие:</a:t>
            </a:r>
            <a:r>
              <a:rPr lang="ru-RU" dirty="0"/>
              <a:t> </a:t>
            </a:r>
            <a:endParaRPr lang="ru-RU" dirty="0" smtClean="0"/>
          </a:p>
          <a:p>
            <a:pPr algn="ctr"/>
            <a:r>
              <a:rPr lang="ru-RU" b="1" dirty="0" smtClean="0"/>
              <a:t>наблюдение </a:t>
            </a:r>
            <a:r>
              <a:rPr lang="ru-RU" b="1" dirty="0"/>
              <a:t>за продуктивной деятельностью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9139" y="873935"/>
            <a:ext cx="886301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1-й </a:t>
            </a:r>
            <a:r>
              <a:rPr lang="ru-RU" sz="1600" b="1" dirty="0" smtClean="0"/>
              <a:t>уровень. </a:t>
            </a:r>
            <a:r>
              <a:rPr lang="ru-RU" sz="1600" dirty="0" smtClean="0"/>
              <a:t>Ребенок </a:t>
            </a:r>
            <a:r>
              <a:rPr lang="ru-RU" sz="1600" dirty="0"/>
              <a:t>обнаруживает стремление включиться в процесс деятельности  («Хочу  лепить»,  «…рисовать».  </a:t>
            </a:r>
            <a:r>
              <a:rPr lang="en-US" sz="1600" dirty="0"/>
              <a:t>«…</a:t>
            </a:r>
            <a:r>
              <a:rPr lang="en-US" sz="1600" dirty="0" err="1"/>
              <a:t>строить</a:t>
            </a:r>
            <a:r>
              <a:rPr lang="en-US" sz="1600" dirty="0"/>
              <a:t>»)  </a:t>
            </a:r>
            <a:r>
              <a:rPr lang="en-US" sz="1600" dirty="0" err="1" smtClean="0"/>
              <a:t>без</a:t>
            </a:r>
            <a:r>
              <a:rPr lang="ru-RU" sz="1600" dirty="0"/>
              <a:t> </a:t>
            </a:r>
            <a:r>
              <a:rPr lang="ru-RU" sz="1600" dirty="0" smtClean="0"/>
              <a:t>отчетливой </a:t>
            </a:r>
            <a:r>
              <a:rPr lang="ru-RU" sz="1600" dirty="0"/>
              <a:t>цели, поглощен процессом (манипулирует </a:t>
            </a:r>
            <a:r>
              <a:rPr lang="ru-RU" sz="1600" dirty="0" smtClean="0"/>
              <a:t>материалом</a:t>
            </a:r>
            <a:r>
              <a:rPr lang="ru-RU" sz="1600" dirty="0"/>
              <a:t>, изрисовывает много листов бумаги и т. п.); завершает </a:t>
            </a:r>
            <a:r>
              <a:rPr lang="ru-RU" sz="1600" dirty="0" smtClean="0"/>
              <a:t>деятельность </a:t>
            </a:r>
            <a:r>
              <a:rPr lang="ru-RU" sz="1600" dirty="0"/>
              <a:t>по мере исчерпания материала или времени; на </a:t>
            </a:r>
            <a:r>
              <a:rPr lang="ru-RU" sz="1600" dirty="0" smtClean="0"/>
              <a:t>вопрос «что   </a:t>
            </a:r>
            <a:r>
              <a:rPr lang="ru-RU" sz="1600" dirty="0"/>
              <a:t>ты   делаешь?»   отвечает,   обозначая   процесс   («</a:t>
            </a:r>
            <a:r>
              <a:rPr lang="ru-RU" sz="1600" dirty="0" err="1"/>
              <a:t>рисую</a:t>
            </a:r>
            <a:r>
              <a:rPr lang="ru-RU" sz="1600" dirty="0" err="1" smtClean="0"/>
              <a:t>»,«</a:t>
            </a:r>
            <a:r>
              <a:rPr lang="ru-RU" sz="1600" dirty="0" err="1"/>
              <a:t>строю</a:t>
            </a:r>
            <a:r>
              <a:rPr lang="ru-RU" sz="1600" dirty="0"/>
              <a:t>»); называние продукта деятельности может появиться </a:t>
            </a:r>
            <a:r>
              <a:rPr lang="ru-RU" sz="1600" dirty="0" smtClean="0"/>
              <a:t>после </a:t>
            </a:r>
            <a:r>
              <a:rPr lang="ru-RU" sz="1600" dirty="0"/>
              <a:t>ее окончания (предварительно конкретная цель не </a:t>
            </a:r>
            <a:r>
              <a:rPr lang="ru-RU" sz="1600" dirty="0" smtClean="0"/>
              <a:t>формулируется</a:t>
            </a:r>
            <a:r>
              <a:rPr lang="ru-RU" sz="1600" dirty="0"/>
              <a:t>).</a:t>
            </a:r>
          </a:p>
          <a:p>
            <a:r>
              <a:rPr lang="ru-RU" sz="1600" dirty="0"/>
              <a:t>Ключевые признаки: поглощен процессом; конкретная цель не фиксируется; бросает работу, как только появляются </a:t>
            </a:r>
            <a:r>
              <a:rPr lang="ru-RU" sz="1600" dirty="0" smtClean="0"/>
              <a:t>отвлекающие </a:t>
            </a:r>
            <a:r>
              <a:rPr lang="ru-RU" sz="1600" dirty="0"/>
              <a:t>моменты, и не возвращается к ней.</a:t>
            </a:r>
          </a:p>
          <a:p>
            <a:r>
              <a:rPr lang="ru-RU" sz="1600" b="1" dirty="0"/>
              <a:t>2-й </a:t>
            </a:r>
            <a:r>
              <a:rPr lang="ru-RU" sz="1600" b="1" dirty="0" smtClean="0"/>
              <a:t>уровень. </a:t>
            </a:r>
            <a:r>
              <a:rPr lang="ru-RU" sz="1600" dirty="0" smtClean="0"/>
              <a:t>Обнаруживает </a:t>
            </a:r>
            <a:r>
              <a:rPr lang="ru-RU" sz="1600" dirty="0"/>
              <a:t>конкретное намерение-цель («Хочу </a:t>
            </a:r>
            <a:r>
              <a:rPr lang="ru-RU" sz="1600" dirty="0" smtClean="0"/>
              <a:t>нарисовать</a:t>
            </a:r>
            <a:r>
              <a:rPr lang="ru-RU" sz="1600" dirty="0"/>
              <a:t>», «…построить», «…слепить домик»); работает с </a:t>
            </a:r>
            <a:r>
              <a:rPr lang="ru-RU" sz="1600" dirty="0" smtClean="0"/>
              <a:t>конкретным </a:t>
            </a:r>
            <a:r>
              <a:rPr lang="ru-RU" sz="1600" dirty="0"/>
              <a:t>материалом, трансформирует его; фиксирует результат, но удовлетворен любым продуктом деятельности (в процессе </a:t>
            </a:r>
            <a:r>
              <a:rPr lang="ru-RU" sz="1600" dirty="0" smtClean="0"/>
              <a:t>работы </a:t>
            </a:r>
            <a:r>
              <a:rPr lang="ru-RU" sz="1600" dirty="0"/>
              <a:t>цель может меняться в зависимости от того, что получается в ходе деятельности).</a:t>
            </a:r>
          </a:p>
          <a:p>
            <a:r>
              <a:rPr lang="ru-RU" sz="1600" dirty="0"/>
              <a:t>Ключевые признаки: формулирует конкретную цель («На- рисую домик»); в процессе работы может менять цель, но </a:t>
            </a:r>
            <a:r>
              <a:rPr lang="ru-RU" sz="1600" dirty="0" smtClean="0"/>
              <a:t>фиксирует </a:t>
            </a:r>
            <a:r>
              <a:rPr lang="ru-RU" sz="1600" dirty="0"/>
              <a:t>конечный результат («Получилась машина»).</a:t>
            </a:r>
          </a:p>
          <a:p>
            <a:r>
              <a:rPr lang="ru-RU" sz="1600" b="1" dirty="0"/>
              <a:t>3-й </a:t>
            </a:r>
            <a:r>
              <a:rPr lang="ru-RU" sz="1600" b="1" dirty="0" smtClean="0"/>
              <a:t>уровень</a:t>
            </a:r>
            <a:r>
              <a:rPr lang="ru-RU" sz="1600" dirty="0" smtClean="0"/>
              <a:t>. Имеет </a:t>
            </a:r>
            <a:r>
              <a:rPr lang="ru-RU" sz="1600" dirty="0"/>
              <a:t>конкретное намерение-цель; работает над материалом в соответствии с целью; конечный результат фиксируется, </a:t>
            </a:r>
            <a:r>
              <a:rPr lang="ru-RU" sz="1600" dirty="0" smtClean="0"/>
              <a:t>демонстрируется </a:t>
            </a:r>
            <a:r>
              <a:rPr lang="ru-RU" sz="1600" dirty="0"/>
              <a:t>(если удовлетворяет) или уничтожается (если не удовлетворяет); самостоятельно подбирает вещные или </a:t>
            </a:r>
            <a:r>
              <a:rPr lang="ru-RU" sz="1600" dirty="0" smtClean="0"/>
              <a:t>графические </a:t>
            </a:r>
            <a:r>
              <a:rPr lang="ru-RU" sz="1600" dirty="0"/>
              <a:t>образцы для копирования («Хочу сделать такое же») в </a:t>
            </a:r>
            <a:r>
              <a:rPr lang="ru-RU" sz="1600" dirty="0" smtClean="0"/>
              <a:t>разных </a:t>
            </a:r>
            <a:r>
              <a:rPr lang="ru-RU" sz="1600" dirty="0"/>
              <a:t>материалах (лепка, рисование, конструирование).</a:t>
            </a:r>
          </a:p>
          <a:p>
            <a:r>
              <a:rPr lang="ru-RU" sz="1600" dirty="0"/>
              <a:t>Ключевые признаки</a:t>
            </a:r>
            <a:r>
              <a:rPr lang="ru-RU" sz="1600" i="1" dirty="0"/>
              <a:t>: </a:t>
            </a:r>
            <a:r>
              <a:rPr lang="ru-RU" sz="1600" dirty="0"/>
              <a:t>обозначает конкретную цель, </a:t>
            </a:r>
            <a:r>
              <a:rPr lang="ru-RU" sz="1600" dirty="0" smtClean="0"/>
              <a:t>удерживает </a:t>
            </a:r>
            <a:r>
              <a:rPr lang="ru-RU" sz="1600" dirty="0"/>
              <a:t>ее во время работы; фиксирует конечный результат, </a:t>
            </a:r>
            <a:r>
              <a:rPr lang="ru-RU" sz="1600" dirty="0" smtClean="0"/>
              <a:t>стремится  </a:t>
            </a:r>
            <a:r>
              <a:rPr lang="ru-RU" sz="1600" dirty="0"/>
              <a:t>достичь  хорошего  качества;  возвращается  к  прерванной</a:t>
            </a:r>
          </a:p>
          <a:p>
            <a:r>
              <a:rPr lang="ru-RU" sz="1600" dirty="0"/>
              <a:t>работе, доводит ее до конца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415884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8912" y="266148"/>
            <a:ext cx="86315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Коммуникативная </a:t>
            </a:r>
            <a:r>
              <a:rPr lang="ru-RU" b="1" dirty="0"/>
              <a:t>инициатива: наблюдение</a:t>
            </a:r>
          </a:p>
          <a:p>
            <a:pPr algn="ctr"/>
            <a:r>
              <a:rPr lang="ru-RU" b="1" dirty="0"/>
              <a:t>за совместной деятельностью – игровой и продуктивной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9223" y="912479"/>
            <a:ext cx="8770936" cy="5186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1-й </a:t>
            </a:r>
            <a:r>
              <a:rPr lang="ru-RU" sz="1600" b="1" dirty="0" smtClean="0"/>
              <a:t>уровень. </a:t>
            </a:r>
            <a:r>
              <a:rPr lang="ru-RU" sz="1300" dirty="0" smtClean="0"/>
              <a:t>Ребенок </a:t>
            </a:r>
            <a:r>
              <a:rPr lang="ru-RU" sz="1300" dirty="0"/>
              <a:t>привлекает внимание сверстника к своим </a:t>
            </a:r>
            <a:r>
              <a:rPr lang="ru-RU" sz="1300" dirty="0" smtClean="0"/>
              <a:t>действиям</a:t>
            </a:r>
            <a:r>
              <a:rPr lang="ru-RU" sz="1300" dirty="0"/>
              <a:t>, комментирует их в речи, но не старается, чтобы сверстник понял его наверняка; также выступает как активный </a:t>
            </a:r>
            <a:r>
              <a:rPr lang="ru-RU" sz="1300" dirty="0" smtClean="0"/>
              <a:t>наблюдатель</a:t>
            </a:r>
            <a:r>
              <a:rPr lang="ru-RU" sz="1300" dirty="0"/>
              <a:t>, пристраивается к уже действующему сверстнику, </a:t>
            </a:r>
            <a:r>
              <a:rPr lang="ru-RU" sz="1300" dirty="0" smtClean="0"/>
              <a:t>комментирует </a:t>
            </a:r>
            <a:r>
              <a:rPr lang="ru-RU" sz="1300" dirty="0"/>
              <a:t>и подправляет наблюдаемые действия; старается быть (играть, делать) рядом со сверстниками; </a:t>
            </a:r>
            <a:r>
              <a:rPr lang="ru-RU" sz="1300" dirty="0" err="1"/>
              <a:t>ситуативен</a:t>
            </a:r>
            <a:r>
              <a:rPr lang="ru-RU" sz="1300" dirty="0"/>
              <a:t> в выборе, доволен общением со сверстниками, рад вниманию любого из них.</a:t>
            </a:r>
          </a:p>
          <a:p>
            <a:r>
              <a:rPr lang="ru-RU" sz="1300" dirty="0"/>
              <a:t>Ключевые признаки: обращает внимание сверстника на </a:t>
            </a:r>
            <a:r>
              <a:rPr lang="ru-RU" sz="1300" dirty="0" smtClean="0"/>
              <a:t>интересующие </a:t>
            </a:r>
            <a:r>
              <a:rPr lang="ru-RU" sz="1300" dirty="0"/>
              <a:t>его самого действия («Смотри...»), комментирует их в речи, но не предпринимает специальных усилий чтобы быть понятым; довольствуется обществом любого.</a:t>
            </a:r>
          </a:p>
          <a:p>
            <a:r>
              <a:rPr lang="ru-RU" sz="1600" b="1" dirty="0"/>
              <a:t>2-й </a:t>
            </a:r>
            <a:r>
              <a:rPr lang="ru-RU" sz="1600" b="1" dirty="0" smtClean="0"/>
              <a:t>уровень</a:t>
            </a:r>
            <a:r>
              <a:rPr lang="ru-RU" sz="1300" b="1" dirty="0" smtClean="0"/>
              <a:t>. </a:t>
            </a:r>
            <a:r>
              <a:rPr lang="ru-RU" sz="1300" dirty="0" smtClean="0"/>
              <a:t>Намеренно </a:t>
            </a:r>
            <a:r>
              <a:rPr lang="ru-RU" sz="1300" dirty="0"/>
              <a:t>привлекает конкретного сверстника к </a:t>
            </a:r>
            <a:r>
              <a:rPr lang="ru-RU" sz="1300" dirty="0" smtClean="0"/>
              <a:t>совместной </a:t>
            </a:r>
            <a:r>
              <a:rPr lang="ru-RU" sz="1300" dirty="0"/>
              <a:t>деятельности с опорой на предмет и одновременно кратким словесным пояснением замысла, цели («Давай играть, делать...»); ведет парное взаимодействие в игре, используя речевое </a:t>
            </a:r>
            <a:r>
              <a:rPr lang="ru-RU" sz="1300" dirty="0" smtClean="0"/>
              <a:t>пошаговое </a:t>
            </a:r>
            <a:r>
              <a:rPr lang="ru-RU" sz="1300" dirty="0"/>
              <a:t>предложение-побуждение партнера к конкретным действиям («Ты говори...», «Ты делай...»); поддерживает диалог в </a:t>
            </a:r>
            <a:r>
              <a:rPr lang="ru-RU" sz="1300" dirty="0" smtClean="0"/>
              <a:t>конкретной </a:t>
            </a:r>
            <a:r>
              <a:rPr lang="ru-RU" sz="1300" dirty="0"/>
              <a:t>деятельности; может найти аналогичные или дополняющие игровые предметы, материалы, роли, не вступая в конфликт со сверстником.</a:t>
            </a:r>
          </a:p>
          <a:p>
            <a:r>
              <a:rPr lang="ru-RU" sz="1300" dirty="0"/>
              <a:t>Ключевые признаки: инициирует парное взаимодействие со сверстником через краткое речевое предложение-побуждение («Давай играть, делать...»); поддерживает диалог в конкретной деятельности; начинает проявлять избирательность в выборе партнера.</a:t>
            </a:r>
          </a:p>
          <a:p>
            <a:r>
              <a:rPr lang="ru-RU" sz="1600" b="1" dirty="0"/>
              <a:t>3-й </a:t>
            </a:r>
            <a:r>
              <a:rPr lang="ru-RU" sz="1600" b="1" dirty="0" smtClean="0"/>
              <a:t>уровень</a:t>
            </a:r>
            <a:r>
              <a:rPr lang="ru-RU" sz="1300" b="1" dirty="0" smtClean="0"/>
              <a:t>. </a:t>
            </a:r>
            <a:r>
              <a:rPr lang="ru-RU" sz="1300" dirty="0" smtClean="0"/>
              <a:t>Инициирует </a:t>
            </a:r>
            <a:r>
              <a:rPr lang="ru-RU" sz="1300" dirty="0"/>
              <a:t>и организует действия двух-трех сверстников, словесно рисуя исходный замысел, ставя цели, планируя </a:t>
            </a:r>
            <a:r>
              <a:rPr lang="ru-RU" sz="1300" dirty="0" smtClean="0"/>
              <a:t>начальные </a:t>
            </a:r>
            <a:r>
              <a:rPr lang="ru-RU" sz="1300" dirty="0"/>
              <a:t>действия («Давайте так играть», «…рисовать»); использует простой договор ( «Я буду.., а вы будете...»), не ущемляя </a:t>
            </a:r>
            <a:r>
              <a:rPr lang="ru-RU" sz="1300" dirty="0" smtClean="0"/>
              <a:t>интересы </a:t>
            </a:r>
            <a:r>
              <a:rPr lang="ru-RU" sz="1300" dirty="0"/>
              <a:t>и желания других; может встроиться в совместную </a:t>
            </a:r>
            <a:r>
              <a:rPr lang="ru-RU" sz="1300" dirty="0" smtClean="0"/>
              <a:t>деятельность </a:t>
            </a:r>
            <a:r>
              <a:rPr lang="ru-RU" sz="1300" dirty="0"/>
              <a:t>других детей, подобрав подходящие по смыслу игровые роли, материалы; легко поддерживает диалог в конкретной </a:t>
            </a:r>
            <a:r>
              <a:rPr lang="ru-RU" sz="1300" dirty="0" smtClean="0"/>
              <a:t>деятельности</a:t>
            </a:r>
            <a:r>
              <a:rPr lang="ru-RU" sz="1300" dirty="0"/>
              <a:t>; может инициировать и поддержать простой диалог со сверстником на отвлеченную тему; избирателен в выборе </a:t>
            </a:r>
            <a:r>
              <a:rPr lang="ru-RU" sz="1300" dirty="0" smtClean="0"/>
              <a:t>партнеров</a:t>
            </a:r>
            <a:r>
              <a:rPr lang="ru-RU" sz="1300" dirty="0"/>
              <a:t>; осознанно стремится не только к реализации замысла, но и к взаимопониманию, поддержанию слаженного взаимодействия с партнерами.</a:t>
            </a:r>
          </a:p>
          <a:p>
            <a:r>
              <a:rPr lang="ru-RU" sz="1300" dirty="0"/>
              <a:t>Ключевые признаки</a:t>
            </a:r>
            <a:r>
              <a:rPr lang="ru-RU" sz="1300" i="1" dirty="0"/>
              <a:t>: </a:t>
            </a:r>
            <a:r>
              <a:rPr lang="ru-RU" sz="1300" dirty="0"/>
              <a:t>в развернутой словесной форме </a:t>
            </a:r>
            <a:r>
              <a:rPr lang="ru-RU" sz="1300" dirty="0" smtClean="0"/>
              <a:t>предлагает </a:t>
            </a:r>
            <a:r>
              <a:rPr lang="ru-RU" sz="1300" dirty="0"/>
              <a:t>партнерам исходные замыслы, цели; договаривается о </a:t>
            </a:r>
            <a:r>
              <a:rPr lang="ru-RU" sz="1300" dirty="0" smtClean="0"/>
              <a:t>распределении </a:t>
            </a:r>
            <a:r>
              <a:rPr lang="ru-RU" sz="1300" dirty="0"/>
              <a:t>действий, не ущемляя интересы других участников;</a:t>
            </a:r>
          </a:p>
          <a:p>
            <a:r>
              <a:rPr lang="ru-RU" sz="1300" dirty="0"/>
              <a:t>избирателен в выборе партнеров, осознанно стремится к </a:t>
            </a:r>
            <a:r>
              <a:rPr lang="ru-RU" sz="1300" dirty="0" smtClean="0"/>
              <a:t>взаимопониманию </a:t>
            </a:r>
            <a:r>
              <a:rPr lang="ru-RU" sz="1300" dirty="0"/>
              <a:t>и поддержанию слаженного взаимодействия.</a:t>
            </a:r>
          </a:p>
        </p:txBody>
      </p:sp>
    </p:spTree>
    <p:extLst>
      <p:ext uri="{BB962C8B-B14F-4D97-AF65-F5344CB8AC3E}">
        <p14:creationId xmlns:p14="http://schemas.microsoft.com/office/powerpoint/2010/main" xmlns="" val="314716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8913" y="31630"/>
            <a:ext cx="86726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 </a:t>
            </a:r>
            <a:r>
              <a:rPr lang="en-US" b="1" dirty="0" err="1"/>
              <a:t>Познавательная</a:t>
            </a:r>
            <a:r>
              <a:rPr lang="en-US" b="1" dirty="0"/>
              <a:t> </a:t>
            </a:r>
            <a:r>
              <a:rPr lang="en-US" b="1" dirty="0" err="1"/>
              <a:t>инициатива</a:t>
            </a:r>
            <a:r>
              <a:rPr lang="en-US" b="1" dirty="0"/>
              <a:t> – </a:t>
            </a:r>
            <a:r>
              <a:rPr lang="en-US" b="1" dirty="0" err="1"/>
              <a:t>любознательность</a:t>
            </a:r>
            <a:r>
              <a:rPr lang="en-US" b="1" dirty="0"/>
              <a:t>: </a:t>
            </a:r>
            <a:r>
              <a:rPr lang="en-US" b="1" dirty="0" err="1" smtClean="0"/>
              <a:t>наблюдение</a:t>
            </a:r>
            <a:r>
              <a:rPr lang="en-US" b="1" dirty="0" smtClean="0"/>
              <a:t> </a:t>
            </a:r>
            <a:r>
              <a:rPr lang="en-US" b="1" dirty="0" err="1"/>
              <a:t>за</a:t>
            </a:r>
            <a:r>
              <a:rPr lang="en-US" b="1" dirty="0"/>
              <a:t> </a:t>
            </a:r>
            <a:r>
              <a:rPr lang="en-US" b="1" dirty="0" err="1" smtClean="0"/>
              <a:t>познавательно-исследовательской</a:t>
            </a:r>
            <a:r>
              <a:rPr lang="ru-RU" dirty="0"/>
              <a:t> </a:t>
            </a:r>
            <a:r>
              <a:rPr lang="ru-RU" b="1" dirty="0" smtClean="0"/>
              <a:t>и </a:t>
            </a:r>
            <a:r>
              <a:rPr lang="ru-RU" b="1" dirty="0"/>
              <a:t>продуктивной </a:t>
            </a:r>
            <a:r>
              <a:rPr lang="ru-RU" b="1" dirty="0" smtClean="0"/>
              <a:t>деятельностью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2848" y="836712"/>
            <a:ext cx="886475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1-й </a:t>
            </a:r>
            <a:r>
              <a:rPr lang="ru-RU" sz="1600" b="1" dirty="0" smtClean="0"/>
              <a:t>уровень. </a:t>
            </a:r>
            <a:r>
              <a:rPr lang="ru-RU" sz="1400" dirty="0" smtClean="0"/>
              <a:t>Ребенок </a:t>
            </a:r>
            <a:r>
              <a:rPr lang="ru-RU" sz="1400" dirty="0"/>
              <a:t>замечает новые предметы в окружении и проявляет интерес к ним; активно обследует вещи, обнаруживая их </a:t>
            </a:r>
            <a:r>
              <a:rPr lang="ru-RU" sz="1400" dirty="0" smtClean="0"/>
              <a:t>возможности </a:t>
            </a:r>
            <a:r>
              <a:rPr lang="ru-RU" sz="1400" dirty="0"/>
              <a:t>опытным путем (манипулирует ими, разбирает – собирает их, не пытаясь достичь точного исходного состояния); много- кратно повторяет действия, поглощен процессом.</a:t>
            </a:r>
          </a:p>
          <a:p>
            <a:r>
              <a:rPr lang="ru-RU" sz="1400" dirty="0"/>
              <a:t>Ключевые признаки: проявляет интерес к новым предметам, манипулирует  ими,  практическим  путем  обнаруживая  их  </a:t>
            </a:r>
            <a:r>
              <a:rPr lang="ru-RU" sz="1400" dirty="0" smtClean="0"/>
              <a:t>возможности</a:t>
            </a:r>
            <a:r>
              <a:rPr lang="ru-RU" sz="1400" dirty="0"/>
              <a:t>; многократно воспроизводит действия.</a:t>
            </a:r>
          </a:p>
          <a:p>
            <a:r>
              <a:rPr lang="ru-RU" sz="1600" b="1" dirty="0"/>
              <a:t>2-й </a:t>
            </a:r>
            <a:r>
              <a:rPr lang="ru-RU" sz="1600" b="1" dirty="0" smtClean="0"/>
              <a:t>уровень. </a:t>
            </a:r>
            <a:r>
              <a:rPr lang="ru-RU" sz="1400" dirty="0" smtClean="0"/>
              <a:t>Предвосхищает </a:t>
            </a:r>
            <a:r>
              <a:rPr lang="ru-RU" sz="1400" dirty="0"/>
              <a:t>или сопровождает вопросами практическое исследование новых предметов («Что это? Для чего?»); </a:t>
            </a:r>
            <a:r>
              <a:rPr lang="ru-RU" sz="1400" dirty="0" smtClean="0"/>
              <a:t>обнаруживает </a:t>
            </a:r>
            <a:r>
              <a:rPr lang="ru-RU" sz="1400" dirty="0"/>
              <a:t>осознанное намерение узнать что-то новое о конкретных вещах и явлениях («Как это получается? Как бы это сделать? По- чему это так?»); высказывает простые предположения о том, к какому результату приводит то или иное действие при </a:t>
            </a:r>
            <a:r>
              <a:rPr lang="ru-RU" sz="1400" dirty="0" smtClean="0"/>
              <a:t>исследовании </a:t>
            </a:r>
            <a:r>
              <a:rPr lang="ru-RU" sz="1400" dirty="0"/>
              <a:t>незнакомых предметов, стремится достичь определенного эффекта («Если сделать так…, или так...»), не ограничиваясь </a:t>
            </a:r>
            <a:r>
              <a:rPr lang="ru-RU" sz="1400" dirty="0" smtClean="0"/>
              <a:t>простым </a:t>
            </a:r>
            <a:r>
              <a:rPr lang="ru-RU" sz="1400" dirty="0"/>
              <a:t>манипулированием; сообразуясь с приобретенными </a:t>
            </a:r>
            <a:r>
              <a:rPr lang="ru-RU" sz="1400" dirty="0" smtClean="0"/>
              <a:t>опытным </a:t>
            </a:r>
            <a:r>
              <a:rPr lang="ru-RU" sz="1400" dirty="0"/>
              <a:t>путем знаниями, выбирает сюжеты игр, темы для рисования, конструирования.</a:t>
            </a:r>
          </a:p>
          <a:p>
            <a:r>
              <a:rPr lang="ru-RU" sz="1400" dirty="0"/>
              <a:t>Ключевые признаки: задает вопросы о конкретных вещах и явлениях (что? как? зачем?); высказывает простые гипотезы, </a:t>
            </a:r>
            <a:r>
              <a:rPr lang="ru-RU" sz="1400" dirty="0" smtClean="0"/>
              <a:t>осуществляет </a:t>
            </a:r>
            <a:r>
              <a:rPr lang="ru-RU" sz="1400" dirty="0"/>
              <a:t>вариативные действия по отношению к исследуемому объекту с целью добиться нужного результата.</a:t>
            </a:r>
          </a:p>
          <a:p>
            <a:r>
              <a:rPr lang="ru-RU" sz="1600" b="1" dirty="0"/>
              <a:t>3-й </a:t>
            </a:r>
            <a:r>
              <a:rPr lang="ru-RU" sz="1600" b="1" dirty="0" smtClean="0"/>
              <a:t>уровень. </a:t>
            </a:r>
            <a:r>
              <a:rPr lang="ru-RU" sz="1400" dirty="0" smtClean="0"/>
              <a:t>Задает </a:t>
            </a:r>
            <a:r>
              <a:rPr lang="ru-RU" sz="1400" dirty="0"/>
              <a:t>вопросы, касающиеся предметов и явлений, лежащих за кругом непосредственно данного (как? почему? зачем?); </a:t>
            </a:r>
            <a:r>
              <a:rPr lang="ru-RU" sz="1400" dirty="0" smtClean="0"/>
              <a:t>обнаруживает </a:t>
            </a:r>
            <a:r>
              <a:rPr lang="ru-RU" sz="1400" dirty="0"/>
              <a:t>стремление объяснить связь фактов, использует </a:t>
            </a:r>
            <a:r>
              <a:rPr lang="ru-RU" sz="1400" dirty="0" smtClean="0"/>
              <a:t>простое </a:t>
            </a:r>
            <a:r>
              <a:rPr lang="ru-RU" sz="1400" dirty="0"/>
              <a:t>причинное рассуждение (потому что...); стремится к </a:t>
            </a:r>
            <a:r>
              <a:rPr lang="ru-RU" sz="1400" dirty="0" smtClean="0"/>
              <a:t>упорядочиванию</a:t>
            </a:r>
            <a:r>
              <a:rPr lang="ru-RU" sz="1400" dirty="0"/>
              <a:t>, систематизации конкретных материалов (в виде кол- лекции); проявляет интерес к познавательной литературе, к </a:t>
            </a:r>
            <a:r>
              <a:rPr lang="ru-RU" sz="1400" dirty="0" smtClean="0"/>
              <a:t>символическим </a:t>
            </a:r>
            <a:r>
              <a:rPr lang="ru-RU" sz="1400" dirty="0"/>
              <a:t>языкам; самостоятельно выполняет задание по </a:t>
            </a:r>
            <a:r>
              <a:rPr lang="ru-RU" sz="1400" dirty="0" smtClean="0"/>
              <a:t>графическим </a:t>
            </a:r>
            <a:r>
              <a:rPr lang="ru-RU" sz="1400" dirty="0"/>
              <a:t>схемам (в лепке, конструировании), составляет карты, схемы, пиктограммы, записывает свои наблюдения, истории (</a:t>
            </a:r>
            <a:r>
              <a:rPr lang="ru-RU" sz="1400" dirty="0" smtClean="0"/>
              <a:t>осваивает </a:t>
            </a:r>
            <a:r>
              <a:rPr lang="ru-RU" sz="1400" dirty="0"/>
              <a:t>письмо как средство систематизации и коммуникации).</a:t>
            </a:r>
          </a:p>
          <a:p>
            <a:r>
              <a:rPr lang="ru-RU" sz="1400" dirty="0"/>
              <a:t>Ключевые признаки: задает вопросы об отвлеченных вещах; обнаруживает стремление к упорядочиванию фактов и </a:t>
            </a:r>
            <a:r>
              <a:rPr lang="ru-RU" sz="1400" dirty="0" smtClean="0"/>
              <a:t>представлений</a:t>
            </a:r>
            <a:r>
              <a:rPr lang="ru-RU" sz="1400" dirty="0"/>
              <a:t>, способен к простому рассуждению; проявляет интерес к символическому языку (графические схемы, письмо).</a:t>
            </a:r>
          </a:p>
        </p:txBody>
      </p:sp>
    </p:spTree>
    <p:extLst>
      <p:ext uri="{BB962C8B-B14F-4D97-AF65-F5344CB8AC3E}">
        <p14:creationId xmlns:p14="http://schemas.microsoft.com/office/powerpoint/2010/main" xmlns="" val="200870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6977" y="57959"/>
            <a:ext cx="85805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Двигательная инициатива: наблюдение за </a:t>
            </a:r>
            <a:r>
              <a:rPr lang="ru-RU" b="1" dirty="0" smtClean="0"/>
              <a:t>различными </a:t>
            </a:r>
            <a:r>
              <a:rPr lang="ru-RU" b="1" dirty="0"/>
              <a:t>формами двигательной активности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686778"/>
            <a:ext cx="9144000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1-й </a:t>
            </a:r>
            <a:r>
              <a:rPr lang="ru-RU" sz="1600" b="1" dirty="0" smtClean="0"/>
              <a:t>уровень. </a:t>
            </a:r>
            <a:r>
              <a:rPr lang="ru-RU" sz="1400" dirty="0" smtClean="0"/>
              <a:t>Ребенок </a:t>
            </a:r>
            <a:r>
              <a:rPr lang="ru-RU" sz="1400" dirty="0"/>
              <a:t>замечает новые предметы в окружении и проявляет интерес к ним; активно обследует вещи, обнаруживая их </a:t>
            </a:r>
            <a:r>
              <a:rPr lang="ru-RU" sz="1400" dirty="0" smtClean="0"/>
              <a:t>возможности </a:t>
            </a:r>
            <a:r>
              <a:rPr lang="ru-RU" sz="1400" dirty="0"/>
              <a:t>опытным путем (манипулирует ими, разбирает – собирает их, не пытаясь достичь точного исходного состояния); много- кратно повторяет действия, поглощен процессом.</a:t>
            </a:r>
          </a:p>
          <a:p>
            <a:r>
              <a:rPr lang="ru-RU" sz="1400" dirty="0"/>
              <a:t>Ключевые признаки: проявляет интерес к новым предметам, манипулирует  ими,  практическим  путем  обнаруживая  их  </a:t>
            </a:r>
            <a:r>
              <a:rPr lang="ru-RU" sz="1400" dirty="0" smtClean="0"/>
              <a:t>возможности</a:t>
            </a:r>
            <a:r>
              <a:rPr lang="ru-RU" sz="1400" dirty="0"/>
              <a:t>; многократно воспроизводит действия.</a:t>
            </a:r>
          </a:p>
          <a:p>
            <a:r>
              <a:rPr lang="ru-RU" sz="1600" b="1" dirty="0"/>
              <a:t>2-й </a:t>
            </a:r>
            <a:r>
              <a:rPr lang="ru-RU" sz="1600" b="1" dirty="0" smtClean="0"/>
              <a:t>уровень. </a:t>
            </a:r>
            <a:r>
              <a:rPr lang="ru-RU" sz="1400" dirty="0" smtClean="0"/>
              <a:t>Предвосхищает </a:t>
            </a:r>
            <a:r>
              <a:rPr lang="ru-RU" sz="1400" dirty="0"/>
              <a:t>или сопровождает вопросами практическое исследование новых предметов («Что это? Для чего?»); </a:t>
            </a:r>
            <a:r>
              <a:rPr lang="ru-RU" sz="1400" dirty="0" smtClean="0"/>
              <a:t>обнаруживает </a:t>
            </a:r>
            <a:r>
              <a:rPr lang="ru-RU" sz="1400" dirty="0"/>
              <a:t>осознанное намерение узнать что-то новое о конкретных вещах и явлениях («Как это получается? Как бы это сделать? По- чему это так?»); высказывает простые предположения о том, к какому результату приводит то или иное действие при </a:t>
            </a:r>
            <a:r>
              <a:rPr lang="ru-RU" sz="1400" dirty="0" smtClean="0"/>
              <a:t>исследовании </a:t>
            </a:r>
            <a:r>
              <a:rPr lang="ru-RU" sz="1400" dirty="0"/>
              <a:t>незнакомых предметов, стремится достичь определенного эффекта («Если сделать так…, или так...»), не ограничиваясь </a:t>
            </a:r>
            <a:r>
              <a:rPr lang="ru-RU" sz="1400" dirty="0" smtClean="0"/>
              <a:t>простым </a:t>
            </a:r>
            <a:r>
              <a:rPr lang="ru-RU" sz="1400" dirty="0"/>
              <a:t>манипулированием; сообразуясь с приобретенными </a:t>
            </a:r>
            <a:r>
              <a:rPr lang="ru-RU" sz="1400" dirty="0" smtClean="0"/>
              <a:t>опытным </a:t>
            </a:r>
            <a:r>
              <a:rPr lang="ru-RU" sz="1400" dirty="0"/>
              <a:t>путем знаниями, выбирает сюжеты игр, темы для рисования, конструирования.</a:t>
            </a:r>
          </a:p>
          <a:p>
            <a:r>
              <a:rPr lang="ru-RU" sz="1400" dirty="0"/>
              <a:t>Ключевые признаки: задает вопросы о конкретных вещах и явлениях (что? как? зачем?); высказывает простые гипотезы, </a:t>
            </a:r>
            <a:r>
              <a:rPr lang="ru-RU" sz="1400" dirty="0" smtClean="0"/>
              <a:t>осуществляет </a:t>
            </a:r>
            <a:r>
              <a:rPr lang="ru-RU" sz="1400" dirty="0"/>
              <a:t>вариативные действия по отношению к исследуемому объекту с целью добиться нужного результата.</a:t>
            </a:r>
          </a:p>
          <a:p>
            <a:r>
              <a:rPr lang="ru-RU" sz="1600" b="1" dirty="0"/>
              <a:t>3-й </a:t>
            </a:r>
            <a:r>
              <a:rPr lang="ru-RU" sz="1600" b="1" dirty="0" smtClean="0"/>
              <a:t>уровень. </a:t>
            </a:r>
            <a:r>
              <a:rPr lang="ru-RU" sz="1400" dirty="0" smtClean="0"/>
              <a:t>Задает </a:t>
            </a:r>
            <a:r>
              <a:rPr lang="ru-RU" sz="1400" dirty="0"/>
              <a:t>вопросы, касающиеся предметов и явлений, лежащих за кругом непосредственно данного (как? почему? зачем?); </a:t>
            </a:r>
            <a:r>
              <a:rPr lang="ru-RU" sz="1400" dirty="0" smtClean="0"/>
              <a:t>обнаруживает </a:t>
            </a:r>
            <a:r>
              <a:rPr lang="ru-RU" sz="1400" dirty="0"/>
              <a:t>стремление объяснить связь фактов, использует </a:t>
            </a:r>
            <a:r>
              <a:rPr lang="ru-RU" sz="1400" dirty="0" smtClean="0"/>
              <a:t>простое </a:t>
            </a:r>
            <a:r>
              <a:rPr lang="ru-RU" sz="1400" dirty="0"/>
              <a:t>причинное рассуждение (потому что...); стремится к </a:t>
            </a:r>
            <a:r>
              <a:rPr lang="ru-RU" sz="1400" dirty="0" smtClean="0"/>
              <a:t>упорядочиванию</a:t>
            </a:r>
            <a:r>
              <a:rPr lang="ru-RU" sz="1400" dirty="0"/>
              <a:t>, систематизации конкретных материалов (в виде кол- лекции); проявляет интерес к познавательной литературе, к </a:t>
            </a:r>
            <a:r>
              <a:rPr lang="ru-RU" sz="1400" dirty="0" smtClean="0"/>
              <a:t>символическим </a:t>
            </a:r>
            <a:r>
              <a:rPr lang="ru-RU" sz="1400" dirty="0"/>
              <a:t>языкам; самостоятельно выполняет задание по </a:t>
            </a:r>
            <a:r>
              <a:rPr lang="ru-RU" sz="1400" dirty="0" smtClean="0"/>
              <a:t>графическим </a:t>
            </a:r>
            <a:r>
              <a:rPr lang="ru-RU" sz="1400" dirty="0"/>
              <a:t>схемам (в лепке, конструировании), составляет карты, схемы, пиктограммы, записывает свои наблюдения, истории (</a:t>
            </a:r>
            <a:r>
              <a:rPr lang="ru-RU" sz="1400" dirty="0" smtClean="0"/>
              <a:t>осваивает </a:t>
            </a:r>
            <a:r>
              <a:rPr lang="ru-RU" sz="1400" dirty="0"/>
              <a:t>письмо как средство систематизации и коммуникации).</a:t>
            </a:r>
          </a:p>
          <a:p>
            <a:r>
              <a:rPr lang="ru-RU" sz="1400" dirty="0"/>
              <a:t>Ключевые признаки: задает вопросы об отвлеченных вещах; обнаруживает стремление к упорядочиванию фактов и </a:t>
            </a:r>
            <a:r>
              <a:rPr lang="ru-RU" sz="1400" dirty="0" smtClean="0"/>
              <a:t>представлений</a:t>
            </a:r>
            <a:r>
              <a:rPr lang="ru-RU" sz="1400" dirty="0"/>
              <a:t>, способен к простому рассуждению; проявляет интерес к символическому языку (графические схемы, письмо).</a:t>
            </a:r>
          </a:p>
        </p:txBody>
      </p:sp>
    </p:spTree>
    <p:extLst>
      <p:ext uri="{BB962C8B-B14F-4D97-AF65-F5344CB8AC3E}">
        <p14:creationId xmlns:p14="http://schemas.microsoft.com/office/powerpoint/2010/main" xmlns="" val="112757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075" y="0"/>
            <a:ext cx="880040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Какой должна быть форма введения этих культурных практик в жизнь дошкольников? </a:t>
            </a:r>
          </a:p>
          <a:p>
            <a:r>
              <a:rPr lang="ru-RU" sz="2400" b="1" dirty="0" smtClean="0"/>
              <a:t>1.Неформальное партнерство взрослого и ребенка – партнерская позиция взрослого: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/>
              <a:t>через наблюдение за старшими (взрослыми), являющимися носителями культурных образцов;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/>
              <a:t>через непосредственное включение в их деятельность;</a:t>
            </a:r>
          </a:p>
          <a:p>
            <a:r>
              <a:rPr lang="ru-RU" sz="2400" b="1" dirty="0" smtClean="0"/>
              <a:t>2.Прямое обучение – учительская позиция взрослого: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/>
              <a:t>ч</a:t>
            </a:r>
            <a:r>
              <a:rPr lang="ru-RU" sz="2400" dirty="0" smtClean="0"/>
              <a:t>ерез специальное обучение отдельным элементам искусственно расчлененной деятельности</a:t>
            </a:r>
          </a:p>
          <a:p>
            <a:r>
              <a:rPr lang="ru-RU" sz="2400" dirty="0" smtClean="0"/>
              <a:t>По мнению Л.С. Выготского, </a:t>
            </a:r>
            <a:r>
              <a:rPr lang="ru-RU" sz="2400" b="1" dirty="0" smtClean="0"/>
              <a:t>совместная партнерская деятельность взрослого и ребенка </a:t>
            </a:r>
            <a:r>
              <a:rPr lang="ru-RU" sz="2400" dirty="0" smtClean="0"/>
              <a:t>должна задействовать двойную мотивацию ребенка:  с одной стороны, стремление быть взрослым, подражать ему, с другой – стремление делать то, что интересно.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01056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252536" y="30469"/>
            <a:ext cx="9577063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Партнерство как равноправное включение </a:t>
            </a:r>
            <a:r>
              <a:rPr lang="ru-RU" sz="2400" b="1" dirty="0"/>
              <a:t>относительно ребенка </a:t>
            </a:r>
            <a:r>
              <a:rPr lang="ru-RU" sz="2400" b="1" dirty="0" smtClean="0"/>
              <a:t>взрослого в процесс деятельности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2415" y="1556792"/>
            <a:ext cx="8911430" cy="490073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tabLst>
                <a:tab pos="269875" algn="l"/>
              </a:tabLst>
            </a:pPr>
            <a:r>
              <a:rPr lang="ru-RU" sz="2400" b="1" dirty="0" smtClean="0"/>
              <a:t>«</a:t>
            </a:r>
            <a:r>
              <a:rPr lang="ru-RU" sz="2400" b="1" dirty="0"/>
              <a:t>Партнер-модель» </a:t>
            </a:r>
            <a:r>
              <a:rPr lang="ru-RU" sz="2400" dirty="0"/>
              <a:t>- </a:t>
            </a:r>
            <a:r>
              <a:rPr lang="ru-RU" sz="2400" dirty="0" smtClean="0"/>
              <a:t>взрослый  </a:t>
            </a:r>
            <a:r>
              <a:rPr lang="ru-RU" sz="2400" dirty="0"/>
              <a:t>может ставить для себя цель и начинать действовать, предоставляя детям возможность подключиться к этой </a:t>
            </a:r>
            <a:r>
              <a:rPr lang="ru-RU" sz="2400" dirty="0" smtClean="0"/>
              <a:t>деятельности. «Я буду…»</a:t>
            </a:r>
            <a:endParaRPr lang="ru-RU" sz="2400" dirty="0"/>
          </a:p>
          <a:p>
            <a:pPr>
              <a:tabLst>
                <a:tab pos="269875" algn="l"/>
              </a:tabLst>
            </a:pPr>
            <a:r>
              <a:rPr lang="ru-RU" sz="2400" b="1" dirty="0"/>
              <a:t>«Партнер-сотрудник» </a:t>
            </a:r>
            <a:r>
              <a:rPr lang="ru-RU" sz="2400" dirty="0"/>
              <a:t>- </a:t>
            </a:r>
            <a:r>
              <a:rPr lang="ru-RU" sz="2400" dirty="0" smtClean="0"/>
              <a:t>взрослый  </a:t>
            </a:r>
            <a:r>
              <a:rPr lang="ru-RU" sz="2400" dirty="0"/>
              <a:t>участвует  в  реализации  поставленной  цели наравне с детьми, как более опытный и компетентный </a:t>
            </a:r>
            <a:r>
              <a:rPr lang="ru-RU" sz="2400" dirty="0" smtClean="0"/>
              <a:t>партнер. «Давайте сделаем…» </a:t>
            </a:r>
          </a:p>
          <a:p>
            <a:pPr>
              <a:tabLst>
                <a:tab pos="269875" algn="l"/>
              </a:tabLst>
            </a:pPr>
            <a:endParaRPr lang="ru-RU" sz="2400" dirty="0"/>
          </a:p>
          <a:p>
            <a:pPr>
              <a:tabLst>
                <a:tab pos="269875" algn="l"/>
              </a:tabLst>
            </a:pPr>
            <a:r>
              <a:rPr lang="ru-RU" sz="2400" dirty="0" smtClean="0"/>
              <a:t>Партнерские отношения должны усложняться с возрастом. В старшем дошкольном возрасте более эффективной становится позиция </a:t>
            </a:r>
            <a:r>
              <a:rPr lang="ru-RU" sz="2400" b="1" dirty="0" smtClean="0"/>
              <a:t>«партнер-сотрудник</a:t>
            </a:r>
            <a:r>
              <a:rPr lang="ru-RU" sz="2400" dirty="0" smtClean="0"/>
              <a:t>».</a:t>
            </a:r>
          </a:p>
          <a:p>
            <a:pPr>
              <a:tabLst>
                <a:tab pos="269875" algn="l"/>
              </a:tabLst>
            </a:pPr>
            <a:endParaRPr lang="ru-RU" sz="2000" dirty="0"/>
          </a:p>
          <a:p>
            <a:pPr>
              <a:tabLst>
                <a:tab pos="269875" algn="l"/>
              </a:tabLst>
            </a:pPr>
            <a:endParaRPr lang="ru-RU" sz="2000" dirty="0"/>
          </a:p>
          <a:p>
            <a:pPr>
              <a:tabLst>
                <a:tab pos="269875" algn="l"/>
              </a:tabLst>
            </a:pPr>
            <a:endParaRPr lang="ru-RU" sz="2000" dirty="0" smtClean="0"/>
          </a:p>
          <a:p>
            <a:pPr>
              <a:tabLst>
                <a:tab pos="269875" algn="l"/>
              </a:tabLst>
            </a:pPr>
            <a:endParaRPr lang="ru-RU" sz="2000" dirty="0" smtClean="0"/>
          </a:p>
          <a:p>
            <a:pPr algn="ctr">
              <a:tabLst>
                <a:tab pos="269875" algn="l"/>
              </a:tabLst>
            </a:pPr>
            <a:r>
              <a:rPr lang="ru-RU" sz="2000" dirty="0" smtClean="0"/>
              <a:t>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38412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8297" y="116632"/>
            <a:ext cx="8925703" cy="101566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Оптимальная модель образовательного процесса на основании позиции взрослого как непосредственного партнера детей, включенного в их деятельность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2113" y="1556792"/>
            <a:ext cx="8911430" cy="5158333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tabLst>
                <a:tab pos="269875" algn="l"/>
              </a:tabLst>
            </a:pPr>
            <a:r>
              <a:rPr lang="ru-RU" sz="2000" b="1" dirty="0" smtClean="0"/>
              <a:t>Структура образовательного  процесса  для детей 3-5 лет:</a:t>
            </a:r>
          </a:p>
          <a:p>
            <a:pPr>
              <a:tabLst>
                <a:tab pos="269875" algn="l"/>
              </a:tabLst>
            </a:pPr>
            <a:r>
              <a:rPr lang="ru-RU" sz="2000" dirty="0" smtClean="0"/>
              <a:t>1.Совместная партнерская деятельность взрослого с детьми.</a:t>
            </a:r>
          </a:p>
          <a:p>
            <a:pPr>
              <a:tabLst>
                <a:tab pos="269875" algn="l"/>
              </a:tabLst>
            </a:pPr>
            <a:r>
              <a:rPr lang="ru-RU" sz="2000" dirty="0" smtClean="0"/>
              <a:t>2.Свободная деятельность самих детей.</a:t>
            </a:r>
          </a:p>
          <a:p>
            <a:pPr>
              <a:tabLst>
                <a:tab pos="269875" algn="l"/>
              </a:tabLst>
            </a:pPr>
            <a:endParaRPr lang="ru-RU" sz="2000" dirty="0"/>
          </a:p>
          <a:p>
            <a:pPr>
              <a:tabLst>
                <a:tab pos="269875" algn="l"/>
              </a:tabLst>
            </a:pPr>
            <a:r>
              <a:rPr lang="ru-RU" sz="2000" b="1" dirty="0" smtClean="0"/>
              <a:t>Структура образовательного процесса для детей 5-7 лет:</a:t>
            </a:r>
          </a:p>
          <a:p>
            <a:pPr>
              <a:tabLst>
                <a:tab pos="269875" algn="l"/>
              </a:tabLst>
            </a:pPr>
            <a:r>
              <a:rPr lang="ru-RU" sz="2000" dirty="0"/>
              <a:t>1.Совместная партнерская деятельность взрослого с детьми.</a:t>
            </a:r>
          </a:p>
          <a:p>
            <a:pPr>
              <a:tabLst>
                <a:tab pos="269875" algn="l"/>
              </a:tabLst>
            </a:pPr>
            <a:r>
              <a:rPr lang="ru-RU" sz="2000" dirty="0"/>
              <a:t>2.Свободная деятельность самих детей.</a:t>
            </a:r>
          </a:p>
          <a:p>
            <a:pPr>
              <a:tabLst>
                <a:tab pos="269875" algn="l"/>
              </a:tabLst>
            </a:pPr>
            <a:r>
              <a:rPr lang="ru-RU" sz="2000" dirty="0" smtClean="0"/>
              <a:t>3. Элементы учебной деятельности  на занятиях по основам математики и начальному освоению чтения и письма. </a:t>
            </a:r>
          </a:p>
          <a:p>
            <a:pPr>
              <a:tabLst>
                <a:tab pos="269875" algn="l"/>
              </a:tabLst>
            </a:pPr>
            <a:r>
              <a:rPr lang="ru-RU" sz="2000" b="1" dirty="0" smtClean="0"/>
              <a:t>Позиция взрослого-учителя </a:t>
            </a:r>
            <a:r>
              <a:rPr lang="ru-RU" sz="2000" dirty="0" smtClean="0"/>
              <a:t>обеспечивает непосредственную подготовку ребенка к систематическому обучению в школе:  специальную подготовку - введение в базовые школьные учебные предметы; психологическую подготовку - умение  принимать задачу от взрослого, действовать по инструкции, контролировать себя (т.е. формирование у ребенка основ учебной произвольности, способности к учебной работе).</a:t>
            </a:r>
          </a:p>
          <a:p>
            <a:pPr>
              <a:tabLst>
                <a:tab pos="269875" algn="l"/>
              </a:tabLst>
            </a:pPr>
            <a:endParaRPr lang="ru-RU" sz="2000" dirty="0" smtClean="0"/>
          </a:p>
          <a:p>
            <a:pPr algn="ctr">
              <a:tabLst>
                <a:tab pos="269875" algn="l"/>
              </a:tabLst>
            </a:pPr>
            <a:r>
              <a:rPr lang="ru-RU" sz="2000" dirty="0" smtClean="0"/>
              <a:t>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53535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82164" y="599196"/>
            <a:ext cx="876379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Условия, необходимые для развития познавательно-интеллектуальной активности детей</a:t>
            </a:r>
            <a:endParaRPr lang="ru-RU" alt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2164" y="1556792"/>
            <a:ext cx="8916194" cy="489364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Развивающая предметно-пространственная среда разнообразна по своему содержанию.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Содержание развивающей среды учитывает индивидуальные особенности и интересы детей конкретной группы.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В группе преобладает демократический стиль общения воспитателей с детьми.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Воспитатели и родители развивают умения детей осуществлять выбор деятельности и отношений в соответствии со своими интересами.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Родители в курсе всего, что происходит в жизни ребенка: чем он занимается, что нового узнал, чем ему нужно помочь в поиску нового и т.д.</a:t>
            </a:r>
          </a:p>
        </p:txBody>
      </p:sp>
    </p:spTree>
    <p:extLst>
      <p:ext uri="{BB962C8B-B14F-4D97-AF65-F5344CB8AC3E}">
        <p14:creationId xmlns:p14="http://schemas.microsoft.com/office/powerpoint/2010/main" xmlns="" val="392469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1570" y="313035"/>
            <a:ext cx="8622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Эффективные формы поддержки детской инициативы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7349" y="1225689"/>
            <a:ext cx="877101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Совместная деятельность взрослого с детьми, основанная на поиске вариантов решения проблемной ситуации, предложенной самим ребенком.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Проектная деятельность.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Совместная познавательно-исследовательская деятельность взрослого и детей – опыты и экспериментирование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Наблюдение и элементарный бытовой труд в центре экспериментирования.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Совместная деятельность взрослого и детей по преобразованию предметов рукотворного мира и живой природы.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Создание условий для самостоятельной деятельности детей в центрах развития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87820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191294" y="332656"/>
            <a:ext cx="87614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Федеральный закон Российской Федерации от 29 декабря 2012 г. N 273-ФЗ "Об образовании в Российской Федерации"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91294" y="1628800"/>
            <a:ext cx="862917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Статья 64. </a:t>
            </a:r>
            <a:r>
              <a:rPr lang="ru-RU" sz="2400" b="1" dirty="0" smtClean="0"/>
              <a:t>п.2. Образовательные </a:t>
            </a:r>
            <a:r>
              <a:rPr lang="ru-RU" sz="2400" b="1" dirty="0"/>
              <a:t>программы дошкольного образования </a:t>
            </a:r>
            <a:r>
              <a:rPr lang="ru-RU" sz="2400" dirty="0"/>
              <a:t>направлены на разностороннее развитие детей дошкольного возраста с учетом их возрастных и индивидуальных особенностей, в том числе достижение детьми дошкольного возраста уровня развития, необходимого и достаточного для успешного освоения ими образовательных программ начального общего образования, </a:t>
            </a:r>
            <a:r>
              <a:rPr lang="ru-RU" sz="2400" b="1" dirty="0"/>
              <a:t>на основе индивидуального подхода к детям дошкольного возраста и специфичных для детей дошкольного возраста видов деятельности. </a:t>
            </a:r>
            <a:endParaRPr lang="ru-RU" sz="2400" b="1" dirty="0" smtClean="0"/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258508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338" y="260649"/>
            <a:ext cx="8781141" cy="600164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«Баланс взрослого и детской инициативы достигается не за счет жесткого разделения сфер господства взрослого и свободы ребенка, а за счет </a:t>
            </a:r>
            <a:r>
              <a:rPr lang="ru-RU" sz="2800" b="1" dirty="0" smtClean="0"/>
              <a:t>гибкого проектирования партнерской деятельности,</a:t>
            </a:r>
            <a:r>
              <a:rPr lang="ru-RU" sz="2800" dirty="0" smtClean="0"/>
              <a:t> где обе стороны выступают как центральные фигуры образовательного процесса и где встречаются, а не противопоставляются  педагогические интересы и интересы конкретной группы дошкольников»</a:t>
            </a:r>
          </a:p>
          <a:p>
            <a:pPr algn="ctr"/>
            <a:endParaRPr lang="ru-RU" sz="2800" b="1" dirty="0" smtClean="0"/>
          </a:p>
          <a:p>
            <a:pPr algn="r"/>
            <a:r>
              <a:rPr lang="ru-RU" sz="2400" dirty="0" smtClean="0"/>
              <a:t>Из книги Н.А. Коротковой «Образовательный процесс в группах старшего дошкольного возраста»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35831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0" y="117065"/>
            <a:ext cx="89644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стандарт </a:t>
            </a:r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дошкольного образования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908720"/>
            <a:ext cx="9143999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 smtClean="0"/>
              <a:t>Гл.1. п. 1.4</a:t>
            </a:r>
            <a:r>
              <a:rPr lang="ru-RU" sz="1700" dirty="0"/>
              <a:t>. Основные принципы дошкольного образования:</a:t>
            </a:r>
          </a:p>
          <a:p>
            <a:r>
              <a:rPr lang="ru-RU" sz="1700" dirty="0"/>
              <a:t>1) полноценное проживание ребенком всех этапов детства (младенческого, раннего и дошкольного возраста), обогащение (амплификация) детского развития;</a:t>
            </a:r>
          </a:p>
          <a:p>
            <a:r>
              <a:rPr lang="ru-RU" sz="1700" dirty="0"/>
              <a:t>2) построение образовательной деятельности на основе индивидуальных особенностей каждого ребенка, при котором сам </a:t>
            </a:r>
            <a:r>
              <a:rPr lang="ru-RU" sz="1700" b="1" dirty="0"/>
              <a:t>ребенок</a:t>
            </a:r>
            <a:r>
              <a:rPr lang="ru-RU" sz="1700" dirty="0"/>
              <a:t> становится активным в выборе содержания своего образования, становится </a:t>
            </a:r>
            <a:r>
              <a:rPr lang="ru-RU" sz="1700" b="1" dirty="0"/>
              <a:t>субъектом образования </a:t>
            </a:r>
            <a:r>
              <a:rPr lang="ru-RU" sz="1700" dirty="0"/>
              <a:t>(далее - </a:t>
            </a:r>
            <a:r>
              <a:rPr lang="ru-RU" sz="1700" b="1" dirty="0"/>
              <a:t>индивидуализация дошкольного образования</a:t>
            </a:r>
            <a:r>
              <a:rPr lang="ru-RU" sz="1700" dirty="0" smtClean="0"/>
              <a:t>);</a:t>
            </a:r>
          </a:p>
          <a:p>
            <a:r>
              <a:rPr lang="ru-RU" sz="1700" dirty="0"/>
              <a:t>4) </a:t>
            </a:r>
            <a:r>
              <a:rPr lang="ru-RU" sz="1700" b="1" dirty="0"/>
              <a:t>поддержка инициативы </a:t>
            </a:r>
            <a:r>
              <a:rPr lang="ru-RU" sz="1700" dirty="0"/>
              <a:t>детей в различных видах </a:t>
            </a:r>
            <a:r>
              <a:rPr lang="ru-RU" sz="1700" dirty="0" smtClean="0"/>
              <a:t>деятельности…</a:t>
            </a:r>
          </a:p>
          <a:p>
            <a:r>
              <a:rPr lang="ru-RU" sz="1700" dirty="0" smtClean="0"/>
              <a:t>п. 1.6</a:t>
            </a:r>
            <a:r>
              <a:rPr lang="ru-RU" sz="1700" dirty="0"/>
              <a:t>. Стандарт направлен на решение следующих задач</a:t>
            </a:r>
            <a:r>
              <a:rPr lang="ru-RU" sz="1700" dirty="0" smtClean="0"/>
              <a:t>:</a:t>
            </a:r>
          </a:p>
          <a:p>
            <a:r>
              <a:rPr lang="ru-RU" sz="1700" dirty="0"/>
              <a:t>6) формирования общей культуры личности детей, в том числе ценностей здорового образа жизни, развития их социальных, нравственных, эстетических, интеллектуальных, физических качеств, </a:t>
            </a:r>
            <a:r>
              <a:rPr lang="ru-RU" sz="1700" b="1" dirty="0"/>
              <a:t>инициативности, самостоятельности </a:t>
            </a:r>
            <a:r>
              <a:rPr lang="ru-RU" sz="1700" dirty="0"/>
              <a:t>и ответственности ребенка, формирования предпосылок учебной </a:t>
            </a:r>
            <a:r>
              <a:rPr lang="ru-RU" sz="1700" dirty="0" smtClean="0"/>
              <a:t>деятельности…</a:t>
            </a:r>
          </a:p>
          <a:p>
            <a:r>
              <a:rPr lang="ru-RU" sz="1700" dirty="0" smtClean="0"/>
              <a:t>Гл. 2 п.2.4</a:t>
            </a:r>
            <a:r>
              <a:rPr lang="ru-RU" sz="1700" dirty="0"/>
              <a:t>. Программа направлена на:</a:t>
            </a:r>
          </a:p>
          <a:p>
            <a:r>
              <a:rPr lang="ru-RU" sz="1700" dirty="0"/>
              <a:t>создание условий развития ребенка, открывающих возможности для его позитивной социализации, его личностного развития, </a:t>
            </a:r>
            <a:r>
              <a:rPr lang="ru-RU" sz="1700" b="1" dirty="0"/>
              <a:t>развития инициативы </a:t>
            </a:r>
            <a:r>
              <a:rPr lang="ru-RU" sz="1700" dirty="0"/>
              <a:t>и творческих способностей на основе сотрудничества со взрослыми и сверстниками и соответствующим возрасту видам </a:t>
            </a:r>
            <a:r>
              <a:rPr lang="ru-RU" sz="1700" dirty="0" smtClean="0"/>
              <a:t>деятельности…</a:t>
            </a:r>
            <a:endParaRPr lang="ru-RU" sz="1700" dirty="0"/>
          </a:p>
          <a:p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xmlns="" val="153773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748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</a:t>
            </a:r>
            <a:r>
              <a:rPr lang="ru-RU" dirty="0"/>
              <a:t>. </a:t>
            </a:r>
            <a:r>
              <a:rPr lang="ru-RU" dirty="0" smtClean="0"/>
              <a:t>2.11.2 В </a:t>
            </a:r>
            <a:r>
              <a:rPr lang="ru-RU" dirty="0"/>
              <a:t>содержательном разделе Программы должны быть представлены</a:t>
            </a:r>
            <a:r>
              <a:rPr lang="ru-RU" dirty="0" smtClean="0"/>
              <a:t>:</a:t>
            </a:r>
          </a:p>
          <a:p>
            <a:r>
              <a:rPr lang="ru-RU" dirty="0"/>
              <a:t>б) </a:t>
            </a:r>
            <a:r>
              <a:rPr lang="ru-RU" b="1" dirty="0"/>
              <a:t>способы и направления поддержки детской </a:t>
            </a:r>
            <a:r>
              <a:rPr lang="ru-RU" b="1" dirty="0" smtClean="0"/>
              <a:t>инициативы</a:t>
            </a:r>
            <a:r>
              <a:rPr lang="ru-RU" dirty="0" smtClean="0"/>
              <a:t>…</a:t>
            </a:r>
          </a:p>
          <a:p>
            <a:r>
              <a:rPr lang="ru-RU" dirty="0" smtClean="0"/>
              <a:t>Гл.3 п. 3.2.1</a:t>
            </a:r>
            <a:r>
              <a:rPr lang="ru-RU" dirty="0"/>
              <a:t>. Для успешной реализации Программы должны быть обеспечены следующие психолого-педагогические условия</a:t>
            </a:r>
            <a:r>
              <a:rPr lang="ru-RU" dirty="0" smtClean="0"/>
              <a:t>:</a:t>
            </a:r>
          </a:p>
          <a:p>
            <a:r>
              <a:rPr lang="ru-RU" dirty="0"/>
              <a:t>5) </a:t>
            </a:r>
            <a:r>
              <a:rPr lang="ru-RU" b="1" dirty="0"/>
              <a:t>поддержка инициативы и самостоятельности </a:t>
            </a:r>
            <a:r>
              <a:rPr lang="ru-RU" dirty="0"/>
              <a:t>детей в специфических для них видах </a:t>
            </a:r>
            <a:r>
              <a:rPr lang="ru-RU" dirty="0" smtClean="0"/>
              <a:t>деятельности…</a:t>
            </a:r>
          </a:p>
          <a:p>
            <a:r>
              <a:rPr lang="ru-RU" dirty="0" smtClean="0"/>
              <a:t>п. 3.2.5</a:t>
            </a:r>
            <a:r>
              <a:rPr lang="ru-RU" dirty="0"/>
              <a:t>. Условия, необходимые для создания социальной ситуации развития детей, соответствующей специфике дошкольного возраста, предполагают</a:t>
            </a:r>
            <a:r>
              <a:rPr lang="ru-RU" dirty="0" smtClean="0"/>
              <a:t>:</a:t>
            </a:r>
          </a:p>
          <a:p>
            <a:r>
              <a:rPr lang="ru-RU" dirty="0"/>
              <a:t>2</a:t>
            </a:r>
            <a:r>
              <a:rPr lang="ru-RU" b="1" dirty="0"/>
              <a:t>) поддержку индивидуальности и инициативы </a:t>
            </a:r>
            <a:r>
              <a:rPr lang="ru-RU" dirty="0"/>
              <a:t>детей через:</a:t>
            </a:r>
          </a:p>
          <a:p>
            <a:r>
              <a:rPr lang="ru-RU" dirty="0"/>
              <a:t>создание условий для свободного выбора детьми деятельности, участников совместной деятельности;</a:t>
            </a:r>
          </a:p>
          <a:p>
            <a:r>
              <a:rPr lang="ru-RU" dirty="0"/>
              <a:t>создание условий для принятия детьми решений, выражения своих чувств и мыслей;</a:t>
            </a:r>
          </a:p>
          <a:p>
            <a:r>
              <a:rPr lang="ru-RU" dirty="0" err="1"/>
              <a:t>недирективную</a:t>
            </a:r>
            <a:r>
              <a:rPr lang="ru-RU" dirty="0"/>
              <a:t> помощь детям, </a:t>
            </a:r>
            <a:r>
              <a:rPr lang="ru-RU" b="1" dirty="0"/>
              <a:t>поддержку детской инициативы и самостоятельности </a:t>
            </a:r>
            <a:r>
              <a:rPr lang="ru-RU" dirty="0"/>
              <a:t>в разных видах деятельности (игровой, исследовательской, проектной, познавательной и т.д</a:t>
            </a:r>
            <a:r>
              <a:rPr lang="ru-RU" dirty="0" smtClean="0"/>
              <a:t>.)…</a:t>
            </a:r>
          </a:p>
          <a:p>
            <a:r>
              <a:rPr lang="ru-RU" dirty="0"/>
              <a:t>Гл. IV.  п.4.6.  Целевые ориентиры на этапе завершения дошкольного образования:</a:t>
            </a:r>
          </a:p>
          <a:p>
            <a:r>
              <a:rPr lang="ru-RU" dirty="0"/>
              <a:t>ребенок овладевает основными культурными способами деятельности, проявляет </a:t>
            </a:r>
            <a:r>
              <a:rPr lang="ru-RU" b="1" dirty="0"/>
              <a:t>инициативу и самостоятельность </a:t>
            </a:r>
            <a:r>
              <a:rPr lang="ru-RU" dirty="0"/>
              <a:t>в разных видах деятельности - игре, общении, познавательно-исследовательской деятельности, конструировании и др.; способен выбирать себе род занятий, участников по совместной деятельности…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4352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0" y="127085"/>
            <a:ext cx="91422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Ребенок как субъект педагогического процесса</a:t>
            </a:r>
            <a:endParaRPr lang="ru-RU" alt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23454" y="982162"/>
            <a:ext cx="6912768" cy="6608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Проявления ребенка как субъекта деятельности связаны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58047" y="2051949"/>
            <a:ext cx="48859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с</a:t>
            </a:r>
            <a:r>
              <a:rPr lang="ru-RU" sz="2000" b="1" dirty="0" smtClean="0"/>
              <a:t> процессами эмоционально-положительной направленности </a:t>
            </a:r>
            <a:r>
              <a:rPr lang="ru-RU" sz="2000" dirty="0" smtClean="0"/>
              <a:t>в общении и стремлении к сотрудничеству в детском сообществе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4565" y="2051950"/>
            <a:ext cx="3932062" cy="16312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 самостоятельностью ребенка  </a:t>
            </a:r>
            <a:r>
              <a:rPr lang="ru-RU" sz="2000" dirty="0" smtClean="0">
                <a:solidFill>
                  <a:schemeClr val="tx1"/>
                </a:solidFill>
              </a:rPr>
              <a:t>при выполнении содержания деятельности и средств ее реализации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34565" y="3789040"/>
            <a:ext cx="84859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Качества, характеризующие ребенка как субъекта:</a:t>
            </a:r>
          </a:p>
          <a:p>
            <a:r>
              <a:rPr lang="ru-RU" sz="2000" dirty="0" smtClean="0"/>
              <a:t>-интерес к миру и культуре;</a:t>
            </a:r>
          </a:p>
          <a:p>
            <a:r>
              <a:rPr lang="ru-RU" sz="2000" dirty="0" smtClean="0"/>
              <a:t>-избирательное отношение к социокультурным объектам и разным видам деятельности;</a:t>
            </a:r>
          </a:p>
          <a:p>
            <a:r>
              <a:rPr lang="ru-RU" sz="2000" dirty="0" smtClean="0"/>
              <a:t>-инициативность и желание заниматься той или иной деятельностью;</a:t>
            </a:r>
          </a:p>
          <a:p>
            <a:r>
              <a:rPr lang="ru-RU" sz="2000" dirty="0" smtClean="0"/>
              <a:t>-самостоятельность в выборе и осуществлении деятельности;</a:t>
            </a:r>
          </a:p>
          <a:p>
            <a:r>
              <a:rPr lang="ru-RU" sz="2000" dirty="0" smtClean="0"/>
              <a:t>-творчество в интерпретации объектов культуры и создании продуктов деятельности.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66359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92869" y="1268760"/>
            <a:ext cx="3371020" cy="53285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2400" b="1" dirty="0" smtClean="0"/>
              <a:t>Сферы проявления  детской инициативы</a:t>
            </a:r>
          </a:p>
          <a:p>
            <a:pPr algn="ctr"/>
            <a:r>
              <a:rPr lang="ru-RU" sz="2400" b="1" dirty="0" smtClean="0"/>
              <a:t> (то есть собственно-содержательной направленности активности ребенка):</a:t>
            </a:r>
          </a:p>
          <a:p>
            <a:pPr algn="ctr"/>
            <a:r>
              <a:rPr lang="ru-RU" sz="2400" dirty="0" smtClean="0"/>
              <a:t>творческая</a:t>
            </a:r>
            <a:r>
              <a:rPr lang="ru-RU" sz="2400" dirty="0"/>
              <a:t>, </a:t>
            </a:r>
            <a:endParaRPr lang="ru-RU" sz="2400" dirty="0" smtClean="0"/>
          </a:p>
          <a:p>
            <a:pPr algn="ctr"/>
            <a:r>
              <a:rPr lang="ru-RU" sz="2400" dirty="0" smtClean="0"/>
              <a:t>созидательная,</a:t>
            </a:r>
          </a:p>
          <a:p>
            <a:pPr algn="ctr"/>
            <a:r>
              <a:rPr lang="ru-RU" sz="2400" dirty="0" smtClean="0"/>
              <a:t>познавательная,   коммуникативная</a:t>
            </a:r>
          </a:p>
          <a:p>
            <a:pPr algn="ctr"/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63889" y="836712"/>
            <a:ext cx="5580111" cy="60212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2400" b="1" dirty="0"/>
              <a:t>Этапы развития инициативного замысла </a:t>
            </a:r>
            <a:r>
              <a:rPr lang="ru-RU" sz="2400" b="1" dirty="0" smtClean="0"/>
              <a:t>ребенка</a:t>
            </a:r>
          </a:p>
          <a:p>
            <a:r>
              <a:rPr lang="ru-RU" sz="2400" b="1" dirty="0" smtClean="0"/>
              <a:t>2-3 года</a:t>
            </a:r>
            <a:r>
              <a:rPr lang="ru-RU" sz="2400" dirty="0" smtClean="0"/>
              <a:t>  - апробирование </a:t>
            </a:r>
            <a:r>
              <a:rPr lang="ru-RU" sz="2400" dirty="0"/>
              <a:t>себя во внешнем поле </a:t>
            </a:r>
            <a:r>
              <a:rPr lang="ru-RU" sz="2400" dirty="0" smtClean="0"/>
              <a:t> (кто я ?);</a:t>
            </a:r>
          </a:p>
          <a:p>
            <a:r>
              <a:rPr lang="ru-RU" sz="2400" b="1" dirty="0" smtClean="0"/>
              <a:t>3-5 лет </a:t>
            </a:r>
            <a:r>
              <a:rPr lang="ru-RU" sz="2400" dirty="0" smtClean="0"/>
              <a:t>- появление осознаваемого </a:t>
            </a:r>
            <a:r>
              <a:rPr lang="ru-RU" sz="2400" dirty="0"/>
              <a:t>и словесно </a:t>
            </a:r>
            <a:r>
              <a:rPr lang="ru-RU" sz="2400" dirty="0" smtClean="0"/>
              <a:t>оформленного замысла </a:t>
            </a:r>
            <a:r>
              <a:rPr lang="ru-RU" sz="2400" dirty="0"/>
              <a:t>и опробование своих идей в разных </a:t>
            </a:r>
            <a:r>
              <a:rPr lang="ru-RU" sz="2400" dirty="0" smtClean="0"/>
              <a:t>сферах (что я могу?);</a:t>
            </a:r>
          </a:p>
          <a:p>
            <a:r>
              <a:rPr lang="ru-RU" sz="2400" b="1" dirty="0" smtClean="0"/>
              <a:t>5-7 лет </a:t>
            </a:r>
            <a:r>
              <a:rPr lang="ru-RU" sz="2400" dirty="0" smtClean="0"/>
              <a:t>- подчинение </a:t>
            </a:r>
            <a:r>
              <a:rPr lang="ru-RU" sz="2400" dirty="0"/>
              <a:t>действий </a:t>
            </a:r>
            <a:r>
              <a:rPr lang="ru-RU" sz="2400" dirty="0" smtClean="0"/>
              <a:t>осознаваемому устойчивому </a:t>
            </a:r>
            <a:r>
              <a:rPr lang="ru-RU" sz="2400" dirty="0"/>
              <a:t>замыслу, отчетливое субъективное расчленение сфер </a:t>
            </a:r>
            <a:r>
              <a:rPr lang="ru-RU" sz="2400" dirty="0" smtClean="0"/>
              <a:t>инициативы (где я могу?)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180528" y="181331"/>
            <a:ext cx="91840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Сферы инициативы ребенка-дошкольника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537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	</a:t>
            </a:r>
            <a:r>
              <a:rPr lang="ru-RU" sz="2400" b="1" dirty="0">
                <a:solidFill>
                  <a:srgbClr val="002060"/>
                </a:solidFill>
              </a:rPr>
              <a:t>С</a:t>
            </a:r>
            <a:r>
              <a:rPr lang="ru-RU" sz="2400" b="1" dirty="0" smtClean="0">
                <a:solidFill>
                  <a:srgbClr val="002060"/>
                </a:solidFill>
              </a:rPr>
              <a:t>феры инициативности ребенка  (субъектной активности) обеспечивают: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Развитие наиболее важных психических процессов (психических новообразований возраста);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Обеспечивают эмоциональное благополучие ребенка, его самореализацию, полноту «проживания» им дошкольного детства, включенность в те виды культурной практики, которые традиционно отведены обществом для дошкольника.</a:t>
            </a:r>
          </a:p>
          <a:p>
            <a:endParaRPr lang="ru-RU" sz="2000" dirty="0" smtClean="0"/>
          </a:p>
          <a:p>
            <a:pPr indent="447675"/>
            <a:r>
              <a:rPr lang="ru-RU" sz="2000" b="1" dirty="0"/>
              <a:t>Процесс овладения культурными практиками </a:t>
            </a:r>
            <a:r>
              <a:rPr lang="ru-RU" sz="2000" dirty="0"/>
              <a:t>– это процесс приобретения универсальных культурных умений при взаимодействии со взрослыми и в самостоятельной деятельности в предметной среде</a:t>
            </a:r>
            <a:r>
              <a:rPr lang="ru-RU" sz="2000" dirty="0" smtClean="0"/>
              <a:t>.</a:t>
            </a:r>
          </a:p>
          <a:p>
            <a:pPr indent="447675"/>
            <a:r>
              <a:rPr lang="ru-RU" sz="2000" dirty="0" smtClean="0"/>
              <a:t>К </a:t>
            </a:r>
            <a:r>
              <a:rPr lang="ru-RU" sz="2000" b="1" dirty="0" smtClean="0"/>
              <a:t>основным </a:t>
            </a:r>
            <a:r>
              <a:rPr lang="ru-RU" sz="2000" b="1" dirty="0"/>
              <a:t>культурным </a:t>
            </a:r>
            <a:r>
              <a:rPr lang="ru-RU" sz="2000" b="1" dirty="0" smtClean="0"/>
              <a:t>практикам</a:t>
            </a:r>
            <a:r>
              <a:rPr lang="ru-RU" sz="2000" dirty="0" smtClean="0"/>
              <a:t>, осваиваемыми дошкольниками</a:t>
            </a:r>
            <a:r>
              <a:rPr lang="ru-RU" sz="2000" dirty="0"/>
              <a:t>, </a:t>
            </a:r>
            <a:r>
              <a:rPr lang="ru-RU" sz="2000" dirty="0" smtClean="0"/>
              <a:t>относятся: игровая</a:t>
            </a:r>
            <a:r>
              <a:rPr lang="ru-RU" sz="2000" dirty="0"/>
              <a:t>, коммуникативная, познавательно-исследовательская, восприятие художественной литературы и </a:t>
            </a:r>
            <a:r>
              <a:rPr lang="ru-RU" sz="2000" dirty="0" smtClean="0"/>
              <a:t>фольклора</a:t>
            </a:r>
            <a:r>
              <a:rPr lang="ru-RU" sz="2000" dirty="0"/>
              <a:t>, </a:t>
            </a:r>
            <a:r>
              <a:rPr lang="ru-RU" sz="2000" dirty="0" smtClean="0"/>
              <a:t>продуктивная</a:t>
            </a:r>
            <a:r>
              <a:rPr lang="ru-RU" sz="2000" dirty="0"/>
              <a:t>.</a:t>
            </a:r>
            <a:r>
              <a:rPr lang="ru-RU" sz="2000" dirty="0" smtClean="0"/>
              <a:t> </a:t>
            </a:r>
          </a:p>
          <a:p>
            <a:pPr indent="447675"/>
            <a:r>
              <a:rPr lang="ru-RU" sz="2000" dirty="0" smtClean="0"/>
              <a:t>В соответствии </a:t>
            </a:r>
            <a:r>
              <a:rPr lang="ru-RU" sz="2000" dirty="0"/>
              <a:t>с  </a:t>
            </a:r>
            <a:r>
              <a:rPr lang="ru-RU" sz="2000" dirty="0" smtClean="0"/>
              <a:t>содержанием образовательной деятельности </a:t>
            </a:r>
            <a:r>
              <a:rPr lang="ru-RU" sz="2000" b="1" dirty="0" smtClean="0"/>
              <a:t>добавляются</a:t>
            </a:r>
            <a:r>
              <a:rPr lang="ru-RU" sz="2000" dirty="0" smtClean="0"/>
              <a:t>: музыкальная</a:t>
            </a:r>
            <a:r>
              <a:rPr lang="ru-RU" sz="2000" dirty="0"/>
              <a:t>, </a:t>
            </a:r>
            <a:r>
              <a:rPr lang="ru-RU" sz="2000" dirty="0" smtClean="0"/>
              <a:t>двигательная, практическая (трудовая), целенаправленное </a:t>
            </a:r>
            <a:r>
              <a:rPr lang="ru-RU" sz="2000" dirty="0"/>
              <a:t>изучение основ математики, </a:t>
            </a:r>
            <a:r>
              <a:rPr lang="ru-RU" sz="2000" dirty="0" smtClean="0"/>
              <a:t>грамоты и  др.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39064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287173" y="220960"/>
            <a:ext cx="87637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Сферы инициатив (по </a:t>
            </a:r>
            <a:r>
              <a:rPr lang="ru-RU" alt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Н.А.Коротковой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alt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298577136"/>
              </p:ext>
            </p:extLst>
          </p:nvPr>
        </p:nvGraphicFramePr>
        <p:xfrm>
          <a:off x="357856" y="1142984"/>
          <a:ext cx="8622428" cy="5715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10785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6767" y="260648"/>
            <a:ext cx="8663705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/>
            <a:r>
              <a:rPr lang="ru-RU" sz="2000" dirty="0" smtClean="0"/>
              <a:t>С </a:t>
            </a:r>
            <a:r>
              <a:rPr lang="ru-RU" sz="2000" dirty="0"/>
              <a:t>детальным описанием сфер инициативы на различных этапах развития </a:t>
            </a:r>
            <a:r>
              <a:rPr lang="ru-RU" sz="2000" dirty="0" smtClean="0"/>
              <a:t>дошкольника, с описанием образовательной деятельности в культурных практиках  </a:t>
            </a:r>
            <a:r>
              <a:rPr lang="ru-RU" sz="2000" dirty="0"/>
              <a:t>можно ознакомиться </a:t>
            </a:r>
            <a:r>
              <a:rPr lang="ru-RU" sz="2000" dirty="0" smtClean="0"/>
              <a:t>в </a:t>
            </a:r>
            <a:r>
              <a:rPr lang="ru-RU" sz="2000" dirty="0"/>
              <a:t>комплексной </a:t>
            </a:r>
            <a:r>
              <a:rPr lang="ru-RU" sz="2000" dirty="0" smtClean="0"/>
              <a:t>образовательной программе дошкольного образования </a:t>
            </a:r>
            <a:r>
              <a:rPr lang="ru-RU" sz="2000" b="1" dirty="0" smtClean="0"/>
              <a:t>«МИРЫ ДЕТСТВА: КОНСТРУИРОВАНИЕ ВОЗМОЖНОСТЕЙ» </a:t>
            </a:r>
            <a:r>
              <a:rPr lang="ru-RU" sz="2000" dirty="0" smtClean="0"/>
              <a:t>(см</a:t>
            </a:r>
            <a:r>
              <a:rPr lang="ru-RU" sz="2000" dirty="0"/>
              <a:t>. Навигатор образовательных программ дошкольного образования [Электронный ресурс].─ Режим доступа: </a:t>
            </a:r>
            <a:r>
              <a:rPr lang="ru-RU" sz="2000" dirty="0">
                <a:hlinkClick r:id="rId2"/>
              </a:rPr>
              <a:t>http://Navigator.firo.ru</a:t>
            </a:r>
            <a:r>
              <a:rPr lang="ru-RU" sz="2000" dirty="0" smtClean="0">
                <a:hlinkClick r:id="rId2"/>
              </a:rPr>
              <a:t>.)</a:t>
            </a:r>
            <a:r>
              <a:rPr lang="ru-RU" sz="2000" dirty="0" smtClean="0"/>
              <a:t>.:</a:t>
            </a:r>
          </a:p>
          <a:p>
            <a:pPr indent="358775"/>
            <a:endParaRPr lang="ru-RU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творческая </a:t>
            </a:r>
            <a:r>
              <a:rPr lang="ru-RU" sz="2000" dirty="0"/>
              <a:t>инициатива: наблюдение за сюжетной </a:t>
            </a:r>
            <a:r>
              <a:rPr lang="ru-RU" sz="2000" dirty="0" smtClean="0"/>
              <a:t>игрой;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инициатива </a:t>
            </a:r>
            <a:r>
              <a:rPr lang="ru-RU" sz="2000" dirty="0"/>
              <a:t>как целеполагание и волевое усилие: наблюдение</a:t>
            </a:r>
          </a:p>
          <a:p>
            <a:r>
              <a:rPr lang="ru-RU" sz="2000" dirty="0" smtClean="0"/>
              <a:t>за </a:t>
            </a:r>
            <a:r>
              <a:rPr lang="ru-RU" sz="2000" dirty="0"/>
              <a:t>продуктивной </a:t>
            </a:r>
            <a:r>
              <a:rPr lang="ru-RU" sz="2000" dirty="0" smtClean="0"/>
              <a:t>деятельностью;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коммуникативная </a:t>
            </a:r>
            <a:r>
              <a:rPr lang="ru-RU" sz="2000" dirty="0"/>
              <a:t>инициатива: </a:t>
            </a:r>
            <a:r>
              <a:rPr lang="ru-RU" sz="2000" dirty="0" smtClean="0"/>
              <a:t>наблюдение за совместной </a:t>
            </a:r>
            <a:endParaRPr lang="ru-RU" sz="2000" dirty="0"/>
          </a:p>
          <a:p>
            <a:r>
              <a:rPr lang="ru-RU" sz="2000" dirty="0" smtClean="0"/>
              <a:t>деятельностью </a:t>
            </a:r>
            <a:r>
              <a:rPr lang="ru-RU" sz="2000" dirty="0"/>
              <a:t>– игровой и </a:t>
            </a:r>
            <a:r>
              <a:rPr lang="ru-RU" sz="2000" dirty="0" smtClean="0"/>
              <a:t>продуктивной;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/>
              <a:t>познавательная </a:t>
            </a:r>
            <a:r>
              <a:rPr lang="ru-RU" sz="2000" dirty="0"/>
              <a:t>инициатива – любознательность: наблюдение за познавательно-исследовательской и продуктивной </a:t>
            </a:r>
            <a:r>
              <a:rPr lang="ru-RU" sz="2000" dirty="0" smtClean="0"/>
              <a:t>деятельностью;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д</a:t>
            </a:r>
            <a:r>
              <a:rPr lang="ru-RU" sz="2000" dirty="0" smtClean="0"/>
              <a:t>вигательная </a:t>
            </a:r>
            <a:r>
              <a:rPr lang="ru-RU" sz="2000" dirty="0"/>
              <a:t>инициатива: наблюдение за различными формами двигательной </a:t>
            </a:r>
            <a:r>
              <a:rPr lang="ru-RU" sz="2000" dirty="0" smtClean="0"/>
              <a:t>активности.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41247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3031</Words>
  <Application>Microsoft Office PowerPoint</Application>
  <PresentationFormat>Экран (4:3)</PresentationFormat>
  <Paragraphs>150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Spring</vt:lpstr>
      <vt:lpstr>Подготовил:   старший воспитатель  МБДОУ №22 Попова Анна Фёдоровна  </vt:lpstr>
      <vt:lpstr>Слайд 2</vt:lpstr>
      <vt:lpstr>Федеральный государственный образовательный стандарт дошкольного образования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Илюхина Юлия Валерьевна</dc:title>
  <dc:creator>Юлия Илюхина</dc:creator>
  <cp:lastModifiedBy>детсад22</cp:lastModifiedBy>
  <cp:revision>60</cp:revision>
  <dcterms:created xsi:type="dcterms:W3CDTF">2014-02-06T09:54:00Z</dcterms:created>
  <dcterms:modified xsi:type="dcterms:W3CDTF">2016-09-22T08:59:55Z</dcterms:modified>
</cp:coreProperties>
</file>