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4" r:id="rId8"/>
    <p:sldId id="265" r:id="rId9"/>
    <p:sldId id="266" r:id="rId10"/>
    <p:sldId id="267" r:id="rId11"/>
    <p:sldId id="269" r:id="rId12"/>
    <p:sldId id="268" r:id="rId13"/>
    <p:sldId id="272" r:id="rId14"/>
    <p:sldId id="27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500" y="-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7F787-8139-4548-BC49-6223EDBB32F8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DB89E-0542-4615-A802-24A1EA7AD7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12875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7F787-8139-4548-BC49-6223EDBB32F8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DB89E-0542-4615-A802-24A1EA7AD7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6924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7F787-8139-4548-BC49-6223EDBB32F8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DB89E-0542-4615-A802-24A1EA7AD7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201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7F787-8139-4548-BC49-6223EDBB32F8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DB89E-0542-4615-A802-24A1EA7AD7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55613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7F787-8139-4548-BC49-6223EDBB32F8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DB89E-0542-4615-A802-24A1EA7AD7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54458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7F787-8139-4548-BC49-6223EDBB32F8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DB89E-0542-4615-A802-24A1EA7AD7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8955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7F787-8139-4548-BC49-6223EDBB32F8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DB89E-0542-4615-A802-24A1EA7AD7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15557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7F787-8139-4548-BC49-6223EDBB32F8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DB89E-0542-4615-A802-24A1EA7AD7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02805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7F787-8139-4548-BC49-6223EDBB32F8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DB89E-0542-4615-A802-24A1EA7AD7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6915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7F787-8139-4548-BC49-6223EDBB32F8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DB89E-0542-4615-A802-24A1EA7AD7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19511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7F787-8139-4548-BC49-6223EDBB32F8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DB89E-0542-4615-A802-24A1EA7AD7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02041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E7F787-8139-4548-BC49-6223EDBB32F8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DB89E-0542-4615-A802-24A1EA7AD7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27169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3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gif"/><Relationship Id="rId7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&#1089;&#1090;&#1080;&#1082;&#1077;&#1088;46.&#1088;&#1092;/image/cache/data/catalog02/1175-350x350.png" TargetMode="External"/><Relationship Id="rId13" Type="http://schemas.openxmlformats.org/officeDocument/2006/relationships/hyperlink" Target="http://www.oilersaddict.com/wp-content/uploads/2013/10/beach-ball-96x96.jpg" TargetMode="External"/><Relationship Id="rId3" Type="http://schemas.openxmlformats.org/officeDocument/2006/relationships/hyperlink" Target="http://worldartsme.com/images/smiley-sun-clipart-1.jpg" TargetMode="External"/><Relationship Id="rId7" Type="http://schemas.openxmlformats.org/officeDocument/2006/relationships/hyperlink" Target="http://elive.com.ua/wp-content/uploads/2013/03/Animal94.jpg" TargetMode="External"/><Relationship Id="rId12" Type="http://schemas.openxmlformats.org/officeDocument/2006/relationships/hyperlink" Target="http://medline.kz/wp-content/uploads/2016/05/chetyire.pn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funperm.ru/images.php?table=catalogs&amp;record_id=87&amp;name=1&amp;small=0" TargetMode="External"/><Relationship Id="rId11" Type="http://schemas.openxmlformats.org/officeDocument/2006/relationships/hyperlink" Target="http://static.ow.ly/photos/original/aVt1J.jpg" TargetMode="External"/><Relationship Id="rId5" Type="http://schemas.openxmlformats.org/officeDocument/2006/relationships/hyperlink" Target="http://www.brys.com/Holidays/Valentines/sendcards/card8/pics/moon25%5b2%5d.gif" TargetMode="External"/><Relationship Id="rId10" Type="http://schemas.openxmlformats.org/officeDocument/2006/relationships/hyperlink" Target="http://smirnova-karjeraweb20.weebly.com/uploads/6/1/7/3/61734375/2813688.png?153" TargetMode="External"/><Relationship Id="rId4" Type="http://schemas.openxmlformats.org/officeDocument/2006/relationships/hyperlink" Target="http://static4.depositphotos.com/1011936/285/i/450/depositphotos_2851287-Wood-blocks-with-123-numbers.jpg" TargetMode="External"/><Relationship Id="rId9" Type="http://schemas.openxmlformats.org/officeDocument/2006/relationships/hyperlink" Target="http://prikolnye-kartinki.ru/img/picture/Jul/28/aea502328906f3516744ff238f91d9ee/3.jpg" TargetMode="Externa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41.img.avito.st/140x105/1152492741.jpg" TargetMode="External"/><Relationship Id="rId3" Type="http://schemas.openxmlformats.org/officeDocument/2006/relationships/hyperlink" Target="http://www.durango.net.mx/wallsImagenes/5b.jp" TargetMode="External"/><Relationship Id="rId7" Type="http://schemas.openxmlformats.org/officeDocument/2006/relationships/hyperlink" Target="http://numbers.alphabet-book.com/img/number_ten_darkblue.gif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raskraska.ru/azbuka/n8c.gif" TargetMode="External"/><Relationship Id="rId5" Type="http://schemas.openxmlformats.org/officeDocument/2006/relationships/hyperlink" Target="http://redbook.ru/images/grach1.jpg" TargetMode="External"/><Relationship Id="rId10" Type="http://schemas.openxmlformats.org/officeDocument/2006/relationships/hyperlink" Target="http://web-mirror.net/wp-content/uploads/2010/12/cat22-250x250.jpg" TargetMode="External"/><Relationship Id="rId4" Type="http://schemas.openxmlformats.org/officeDocument/2006/relationships/hyperlink" Target="http://leratrunova.ru/wp-content/uploads/2015/02/7.png" TargetMode="External"/><Relationship Id="rId9" Type="http://schemas.openxmlformats.org/officeDocument/2006/relationships/hyperlink" Target="http://98.img.avito.st/640x480/1984633898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8.jpeg"/><Relationship Id="rId4" Type="http://schemas.openxmlformats.org/officeDocument/2006/relationships/image" Target="../media/image7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3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Татьяна\Desktop\Шаблоны\шаблон для считалок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2861" y="-420875"/>
            <a:ext cx="9753600" cy="7315200"/>
          </a:xfrm>
          <a:prstGeom prst="rect">
            <a:avLst/>
          </a:prstGeom>
          <a:ln w="88900" cap="sq" cmpd="thickThin">
            <a:solidFill>
              <a:srgbClr val="C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189638" y="332656"/>
            <a:ext cx="4828601" cy="2904069"/>
          </a:xfrm>
          <a:prstGeom prst="rect">
            <a:avLst/>
          </a:prstGeom>
          <a:solidFill>
            <a:schemeClr val="bg1"/>
          </a:solidFill>
          <a:effectLst>
            <a:glow rad="127000">
              <a:srgbClr val="00B0F0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0" b="1" i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effectLst>
                  <a:glow rad="127000">
                    <a:srgbClr val="FFFF00"/>
                  </a:glow>
                </a:effectLst>
              </a:rPr>
              <a:t>Counting Rhymes</a:t>
            </a:r>
            <a:endParaRPr lang="ru-RU" sz="8000" b="1" i="1" dirty="0">
              <a:ln>
                <a:solidFill>
                  <a:schemeClr val="tx1"/>
                </a:solidFill>
              </a:ln>
              <a:solidFill>
                <a:srgbClr val="C00000"/>
              </a:solidFill>
              <a:effectLst>
                <a:glow rad="127000">
                  <a:srgbClr val="FFFF00"/>
                </a:glow>
              </a:effectLst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084168" y="4365104"/>
            <a:ext cx="1872208" cy="2016224"/>
          </a:xfrm>
          <a:prstGeom prst="roundRect">
            <a:avLst/>
          </a:prstGeom>
          <a:solidFill>
            <a:schemeClr val="bg1"/>
          </a:solidFill>
          <a:effectLst>
            <a:glow rad="127000">
              <a:schemeClr val="accent5">
                <a:lumMod val="75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</a:t>
            </a:r>
            <a:r>
              <a:rPr lang="ru-RU" dirty="0" smtClean="0"/>
              <a:t>презентация </a:t>
            </a:r>
            <a:r>
              <a:rPr lang="ru-RU" sz="1600" b="1" i="1" dirty="0" err="1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effectLst>
                  <a:glow rad="127000">
                    <a:srgbClr val="FFFF00"/>
                  </a:glow>
                </a:effectLst>
              </a:rPr>
              <a:t>Презентация</a:t>
            </a:r>
            <a:r>
              <a:rPr lang="ru-RU" sz="1600" b="1" i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effectLst>
                  <a:glow rad="127000">
                    <a:srgbClr val="FFFF00"/>
                  </a:glow>
                </a:effectLst>
              </a:rPr>
              <a:t> подготовлена учителем английского языка- Каргаполовой Т.М</a:t>
            </a:r>
            <a:r>
              <a:rPr lang="ru-RU" sz="1400" b="1" i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effectLst>
                  <a:glow rad="127000">
                    <a:srgbClr val="FFFF00"/>
                  </a:glow>
                </a:effectLst>
              </a:rPr>
              <a:t>.</a:t>
            </a:r>
            <a:endParaRPr lang="ru-RU" sz="1400" b="1" i="1" dirty="0">
              <a:ln>
                <a:solidFill>
                  <a:schemeClr val="tx1"/>
                </a:solidFill>
              </a:ln>
              <a:solidFill>
                <a:srgbClr val="C00000"/>
              </a:solidFill>
              <a:effectLst>
                <a:glow rad="127000">
                  <a:srgbClr val="FFFF00"/>
                </a:glow>
              </a:effectLst>
            </a:endParaRPr>
          </a:p>
        </p:txBody>
      </p:sp>
      <p:pic>
        <p:nvPicPr>
          <p:cNvPr id="5" name="Picture 2" descr="http://static4.depositphotos.com/1011936/285/i/950/depositphotos_2851287-Wood-blocks-with-123-number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3957" y="3801118"/>
            <a:ext cx="3097462" cy="2580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0" descr="next-button-out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51800" y="3833599"/>
            <a:ext cx="10922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http://oboi-na.ru/files/2009/05/18/Dogs/oboi-na.ru_sobaka_004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1132" y="3646719"/>
            <a:ext cx="1793747" cy="1345310"/>
          </a:xfrm>
          <a:prstGeom prst="ellipse">
            <a:avLst/>
          </a:prstGeom>
          <a:ln w="63500" cap="rnd">
            <a:solidFill>
              <a:srgbClr val="C00000"/>
            </a:solidFill>
          </a:ln>
          <a:effectLst>
            <a:glow rad="127000">
              <a:srgbClr val="FFFF00"/>
            </a:glow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://oboi-na.ru/files/2009/05/18/Dogs/oboi-na.ru_sobaka_004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3700" y="1784690"/>
            <a:ext cx="1612796" cy="1122265"/>
          </a:xfrm>
          <a:prstGeom prst="ellipse">
            <a:avLst/>
          </a:prstGeom>
          <a:ln w="63500" cap="rnd">
            <a:solidFill>
              <a:srgbClr val="C00000"/>
            </a:solidFill>
          </a:ln>
          <a:effectLst>
            <a:glow rad="127000">
              <a:srgbClr val="FFFF00"/>
            </a:glow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198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Татьяна\Desktop\Шаблоны\шаблон для считалок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806090" y="404664"/>
            <a:ext cx="3494102" cy="288032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glow rad="127000">
              <a:srgbClr val="FF0000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  <a:p>
            <a:pPr algn="ctr"/>
            <a:endParaRPr lang="en-US" dirty="0">
              <a:solidFill>
                <a:schemeClr val="tx1"/>
              </a:solidFill>
            </a:endParaRPr>
          </a:p>
          <a:p>
            <a:pPr algn="ctr"/>
            <a:endParaRPr lang="en-US" dirty="0" smtClean="0">
              <a:solidFill>
                <a:schemeClr val="tx1"/>
              </a:solidFill>
            </a:endParaRPr>
          </a:p>
          <a:p>
            <a:pPr algn="ctr"/>
            <a:r>
              <a:rPr lang="en-US" sz="2800" b="1" i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effectLst>
                  <a:glow rad="127000">
                    <a:srgbClr val="FFFF00"/>
                  </a:glow>
                </a:effectLst>
              </a:rPr>
              <a:t>Nine, nine, nine,</a:t>
            </a:r>
          </a:p>
          <a:p>
            <a:pPr algn="ctr"/>
            <a:r>
              <a:rPr lang="en-US" sz="2800" b="1" i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effectLst>
                  <a:glow rad="127000">
                    <a:srgbClr val="FFFF00"/>
                  </a:glow>
                </a:effectLst>
              </a:rPr>
              <a:t>The weather is fine.</a:t>
            </a:r>
          </a:p>
          <a:p>
            <a:pPr algn="ctr"/>
            <a:r>
              <a:rPr lang="en-US" sz="2800" b="1" i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effectLst>
                  <a:glow rad="127000">
                    <a:srgbClr val="FFFF00"/>
                  </a:glow>
                </a:effectLst>
              </a:rPr>
              <a:t>Nine white geese</a:t>
            </a:r>
          </a:p>
          <a:p>
            <a:pPr algn="ctr"/>
            <a:r>
              <a:rPr lang="en-US" sz="2800" b="1" i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effectLst>
                  <a:glow rad="127000">
                    <a:srgbClr val="FFFF00"/>
                  </a:glow>
                </a:effectLst>
              </a:rPr>
              <a:t>Fly in the breeze!</a:t>
            </a:r>
          </a:p>
          <a:p>
            <a:pPr algn="ctr"/>
            <a:endParaRPr lang="ru-RU" sz="2800" b="1" i="1" dirty="0">
              <a:solidFill>
                <a:srgbClr val="C00000"/>
              </a:solidFill>
            </a:endParaRPr>
          </a:p>
        </p:txBody>
      </p:sp>
      <p:pic>
        <p:nvPicPr>
          <p:cNvPr id="2" name="Picture 2" descr="https://xn--46-mlclk1bdi.xn--p1ai/image/cache/data/catalog02/1183-250x250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9467" y="474179"/>
            <a:ext cx="506549" cy="506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41.img.avito.st/140x105/115249274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3567286"/>
            <a:ext cx="2736304" cy="2448272"/>
          </a:xfrm>
          <a:prstGeom prst="rect">
            <a:avLst/>
          </a:prstGeom>
          <a:ln w="88900" cap="sq" cmpd="thickThin">
            <a:solidFill>
              <a:srgbClr val="C00000"/>
            </a:solidFill>
            <a:prstDash val="solid"/>
            <a:miter lim="800000"/>
          </a:ln>
          <a:effectLst>
            <a:glow rad="127000">
              <a:srgbClr val="FFFF00"/>
            </a:glow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41.img.avito.st/140x105/115249274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138" y="1925412"/>
            <a:ext cx="2011988" cy="1800200"/>
          </a:xfrm>
          <a:prstGeom prst="rect">
            <a:avLst/>
          </a:prstGeom>
          <a:ln w="88900" cap="sq" cmpd="thickThin">
            <a:solidFill>
              <a:srgbClr val="C00000"/>
            </a:solidFill>
            <a:prstDash val="solid"/>
            <a:miter lim="800000"/>
          </a:ln>
          <a:effectLst>
            <a:glow rad="127000">
              <a:srgbClr val="FFFF00"/>
            </a:glow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41.img.avito.st/140x105/115249274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1742096"/>
            <a:ext cx="2046322" cy="1830920"/>
          </a:xfrm>
          <a:prstGeom prst="rect">
            <a:avLst/>
          </a:prstGeom>
          <a:ln w="88900" cap="sq" cmpd="thickThin">
            <a:solidFill>
              <a:srgbClr val="C00000"/>
            </a:solidFill>
            <a:prstDash val="solid"/>
            <a:miter lim="800000"/>
          </a:ln>
          <a:effectLst>
            <a:glow rad="127000">
              <a:srgbClr val="FFFF00"/>
            </a:glow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0" descr="next-button-out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051800" y="3903870"/>
            <a:ext cx="10922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75145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Татьяна\Desktop\Шаблоны\шаблон для считалок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032966" y="820728"/>
            <a:ext cx="3816424" cy="295232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effectLst>
            <a:glow rad="127000">
              <a:srgbClr val="FF0000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  <a:p>
            <a:pPr algn="ctr"/>
            <a:r>
              <a:rPr lang="en-US" sz="2800" b="1" i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effectLst>
                  <a:glow rad="127000">
                    <a:srgbClr val="FFFF00"/>
                  </a:glow>
                </a:effectLst>
              </a:rPr>
              <a:t>Ten, ten, ten,</a:t>
            </a:r>
          </a:p>
          <a:p>
            <a:pPr algn="ctr"/>
            <a:r>
              <a:rPr lang="en-US" sz="2800" b="1" i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effectLst>
                  <a:glow rad="127000">
                    <a:srgbClr val="FFFF00"/>
                  </a:glow>
                </a:effectLst>
              </a:rPr>
              <a:t>Catch the red hen,</a:t>
            </a:r>
          </a:p>
          <a:p>
            <a:pPr algn="ctr"/>
            <a:r>
              <a:rPr lang="en-US" sz="2800" b="1" i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effectLst>
                  <a:glow rad="127000">
                    <a:srgbClr val="FFFF00"/>
                  </a:glow>
                </a:effectLst>
              </a:rPr>
              <a:t>The pen is on her perch,</a:t>
            </a:r>
          </a:p>
          <a:p>
            <a:pPr algn="ctr"/>
            <a:r>
              <a:rPr lang="en-US" sz="2800" b="1" i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effectLst>
                  <a:glow rad="127000">
                    <a:srgbClr val="FFFF00"/>
                  </a:glow>
                </a:effectLst>
              </a:rPr>
              <a:t>The perch you must search</a:t>
            </a:r>
            <a:r>
              <a:rPr lang="en-US" b="1" i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effectLst>
                  <a:glow rad="127000">
                    <a:srgbClr val="FFFF00"/>
                  </a:glow>
                </a:effectLst>
              </a:rPr>
              <a:t>!</a:t>
            </a:r>
            <a:endParaRPr lang="ru-RU" b="1" i="1" dirty="0">
              <a:ln>
                <a:solidFill>
                  <a:schemeClr val="tx1"/>
                </a:solidFill>
              </a:ln>
              <a:solidFill>
                <a:srgbClr val="C00000"/>
              </a:solidFill>
              <a:effectLst>
                <a:glow rad="127000">
                  <a:srgbClr val="FFFF00"/>
                </a:glow>
              </a:effectLst>
            </a:endParaRPr>
          </a:p>
        </p:txBody>
      </p:sp>
      <p:pic>
        <p:nvPicPr>
          <p:cNvPr id="2" name="Picture 2" descr="http://www.raskraska.ru/zifra_digital/img/number_10_darkblue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820728"/>
            <a:ext cx="542930" cy="723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www.raskraska.ru/zifra_digital/img/number_10_darkblue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2966" y="2263748"/>
            <a:ext cx="470922" cy="627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www.raskraska.ru/zifra_digital/img/number_10_darkblue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925179"/>
            <a:ext cx="542930" cy="723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www.raskraska.ru/zifra_digital/img/number_10_darkblue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0758" y="2317153"/>
            <a:ext cx="404101" cy="538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ferma-biz.ru/wp-content/uploads/2013/08/IMG_20130809_200542-12814965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6504" y="4120664"/>
            <a:ext cx="2419129" cy="1814347"/>
          </a:xfrm>
          <a:prstGeom prst="rect">
            <a:avLst/>
          </a:prstGeom>
          <a:ln w="88900" cap="sq" cmpd="thickThin">
            <a:solidFill>
              <a:srgbClr val="C00000"/>
            </a:solidFill>
            <a:prstDash val="solid"/>
            <a:miter lim="800000"/>
          </a:ln>
          <a:effectLst>
            <a:glow rad="127000">
              <a:srgbClr val="FFFF00"/>
            </a:glow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ferma-biz.ru/wp-content/uploads/2013/08/IMG_20130809_200542-12814965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925588"/>
            <a:ext cx="2073768" cy="1555326"/>
          </a:xfrm>
          <a:prstGeom prst="rect">
            <a:avLst/>
          </a:prstGeom>
          <a:ln w="88900" cap="sq" cmpd="thickThin">
            <a:solidFill>
              <a:srgbClr val="C00000"/>
            </a:solidFill>
            <a:prstDash val="solid"/>
            <a:miter lim="800000"/>
          </a:ln>
          <a:effectLst>
            <a:glow rad="127000">
              <a:srgbClr val="FFFF00"/>
            </a:glow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://ferma-biz.ru/wp-content/uploads/2013/08/IMG_20130809_200542-128149653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4208" y="1925588"/>
            <a:ext cx="1830420" cy="1372815"/>
          </a:xfrm>
          <a:prstGeom prst="rect">
            <a:avLst/>
          </a:prstGeom>
          <a:ln w="88900" cap="sq" cmpd="thickThin">
            <a:solidFill>
              <a:srgbClr val="C00000"/>
            </a:solidFill>
            <a:prstDash val="solid"/>
            <a:miter lim="800000"/>
          </a:ln>
          <a:effectLst>
            <a:glow rad="127000">
              <a:srgbClr val="FFFF00"/>
            </a:glow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next-button-out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051800" y="3903870"/>
            <a:ext cx="10922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63688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Татьяна\Desktop\Шаблоны\шаблон для считалок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335538" y="1268760"/>
            <a:ext cx="4176464" cy="163448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glow rad="127000">
              <a:srgbClr val="FF0000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800" i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effectLst>
                  <a:glow rad="127000">
                    <a:srgbClr val="FFFF00"/>
                  </a:glow>
                </a:effectLst>
              </a:rPr>
              <a:t>Count!!!</a:t>
            </a:r>
            <a:endParaRPr lang="ru-RU" sz="8800" i="1" dirty="0">
              <a:ln>
                <a:solidFill>
                  <a:schemeClr val="tx1"/>
                </a:solidFill>
              </a:ln>
              <a:solidFill>
                <a:srgbClr val="C00000"/>
              </a:solidFill>
              <a:effectLst>
                <a:glow rad="127000">
                  <a:srgbClr val="FFFF00"/>
                </a:glow>
              </a:effectLst>
            </a:endParaRPr>
          </a:p>
        </p:txBody>
      </p:sp>
      <p:pic>
        <p:nvPicPr>
          <p:cNvPr id="3" name="Picture 2" descr="http://ic.pics.livejournal.com/olga_sheveleva6/67820594/68154/68154_90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1844824"/>
            <a:ext cx="1946969" cy="1800200"/>
          </a:xfrm>
          <a:prstGeom prst="rect">
            <a:avLst/>
          </a:prstGeom>
          <a:ln w="88900" cap="sq" cmpd="thickThin">
            <a:solidFill>
              <a:srgbClr val="C00000"/>
            </a:solidFill>
            <a:prstDash val="solid"/>
            <a:miter lim="800000"/>
          </a:ln>
          <a:effectLst>
            <a:glow rad="127000">
              <a:srgbClr val="FFFF00"/>
            </a:glow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www.gibbahouse.com/wp-content/uploads/2014/12/10-esilarant-funny-cats-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5375" y="3462184"/>
            <a:ext cx="3246445" cy="2434834"/>
          </a:xfrm>
          <a:prstGeom prst="rect">
            <a:avLst/>
          </a:prstGeom>
          <a:ln w="88900" cap="sq" cmpd="thickThin">
            <a:solidFill>
              <a:srgbClr val="C00000"/>
            </a:solidFill>
            <a:prstDash val="solid"/>
            <a:miter lim="800000"/>
          </a:ln>
          <a:effectLst>
            <a:glow rad="127000">
              <a:srgbClr val="FFFF00"/>
            </a:glow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wpapers.ru/wallpapers/animals/Tigers/10427/1920x1536_%D0%A2%D0%B8%D0%B3%D1%80%D1%8F%D1%82%D0%B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668790"/>
            <a:ext cx="1872208" cy="1793394"/>
          </a:xfrm>
          <a:prstGeom prst="rect">
            <a:avLst/>
          </a:prstGeom>
          <a:ln w="88900" cap="sq" cmpd="thickThin">
            <a:solidFill>
              <a:srgbClr val="C00000"/>
            </a:solidFill>
            <a:prstDash val="solid"/>
            <a:miter lim="800000"/>
          </a:ln>
          <a:effectLst>
            <a:glow rad="127000">
              <a:srgbClr val="FFFF00"/>
            </a:glow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8756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Татьяна\Desktop\Шаблоны\шаблон для считалок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979712" y="692696"/>
            <a:ext cx="5184576" cy="5112568"/>
          </a:xfrm>
          <a:prstGeom prst="rect">
            <a:avLst/>
          </a:prstGeom>
          <a:solidFill>
            <a:schemeClr val="bg1"/>
          </a:solidFill>
          <a:effectLst>
            <a:glow rad="127000">
              <a:srgbClr val="FF0000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i="1" u="sng" dirty="0" smtClean="0">
              <a:ln>
                <a:solidFill>
                  <a:schemeClr val="tx1"/>
                </a:solidFill>
              </a:ln>
              <a:solidFill>
                <a:schemeClr val="tx1"/>
              </a:solidFill>
              <a:effectLst>
                <a:glow rad="127000">
                  <a:srgbClr val="FFFF00"/>
                </a:glow>
              </a:effectLst>
            </a:endParaRPr>
          </a:p>
          <a:p>
            <a:pPr algn="ctr"/>
            <a:endParaRPr lang="en-US" sz="1200" b="1" i="1" u="sng" dirty="0">
              <a:ln>
                <a:solidFill>
                  <a:schemeClr val="tx1"/>
                </a:solidFill>
              </a:ln>
              <a:solidFill>
                <a:schemeClr val="tx1"/>
              </a:solidFill>
              <a:effectLst>
                <a:glow rad="127000">
                  <a:srgbClr val="FFFF00"/>
                </a:glow>
              </a:effectLst>
            </a:endParaRPr>
          </a:p>
          <a:p>
            <a:pPr algn="ctr"/>
            <a:endParaRPr lang="en-US" sz="1200" b="1" i="1" u="sng" dirty="0" smtClean="0">
              <a:ln>
                <a:solidFill>
                  <a:schemeClr val="tx1"/>
                </a:solidFill>
              </a:ln>
              <a:solidFill>
                <a:schemeClr val="tx1"/>
              </a:solidFill>
              <a:effectLst>
                <a:glow rad="127000">
                  <a:srgbClr val="FFFF00"/>
                </a:glow>
              </a:effectLst>
            </a:endParaRPr>
          </a:p>
          <a:p>
            <a:pPr algn="ctr"/>
            <a:endParaRPr lang="en-US" sz="1200" b="1" i="1" u="sng" dirty="0" smtClean="0">
              <a:ln>
                <a:solidFill>
                  <a:schemeClr val="tx1"/>
                </a:solidFill>
              </a:ln>
              <a:solidFill>
                <a:schemeClr val="tx1"/>
              </a:solidFill>
              <a:effectLst>
                <a:glow rad="127000">
                  <a:srgbClr val="FFFF00"/>
                </a:glow>
              </a:effectLst>
            </a:endParaRPr>
          </a:p>
          <a:p>
            <a:pPr algn="ctr"/>
            <a:endParaRPr lang="en-US" sz="1200" b="1" i="1" u="sng" dirty="0">
              <a:ln>
                <a:solidFill>
                  <a:schemeClr val="tx1"/>
                </a:solidFill>
              </a:ln>
              <a:solidFill>
                <a:schemeClr val="tx1"/>
              </a:solidFill>
              <a:effectLst>
                <a:glow rad="127000">
                  <a:srgbClr val="FFFF00"/>
                </a:glow>
              </a:effectLst>
            </a:endParaRPr>
          </a:p>
          <a:p>
            <a:pPr algn="ctr"/>
            <a:endParaRPr lang="en-US" sz="1200" b="1" i="1" u="sng" dirty="0" smtClean="0">
              <a:ln>
                <a:solidFill>
                  <a:schemeClr val="tx1"/>
                </a:solidFill>
              </a:ln>
              <a:solidFill>
                <a:schemeClr val="tx1"/>
              </a:solidFill>
              <a:effectLst>
                <a:glow rad="127000">
                  <a:srgbClr val="FFFF00"/>
                </a:glow>
              </a:effectLst>
            </a:endParaRPr>
          </a:p>
          <a:p>
            <a:pPr algn="ctr"/>
            <a:endParaRPr lang="en-US" sz="1200" b="1" i="1" u="sng" dirty="0" smtClean="0">
              <a:ln>
                <a:solidFill>
                  <a:schemeClr val="tx1"/>
                </a:solidFill>
              </a:ln>
              <a:solidFill>
                <a:schemeClr val="tx1"/>
              </a:solidFill>
              <a:effectLst>
                <a:glow rad="127000">
                  <a:srgbClr val="FFFF00"/>
                </a:glow>
              </a:effectLst>
            </a:endParaRPr>
          </a:p>
          <a:p>
            <a:pPr algn="ctr"/>
            <a:endParaRPr lang="en-US" sz="1200" b="1" i="1" u="sng" dirty="0" smtClean="0">
              <a:ln>
                <a:solidFill>
                  <a:schemeClr val="tx1"/>
                </a:solidFill>
              </a:ln>
              <a:solidFill>
                <a:schemeClr val="tx1"/>
              </a:solidFill>
              <a:effectLst>
                <a:glow rad="127000">
                  <a:srgbClr val="FFFF00"/>
                </a:glow>
              </a:effectLst>
            </a:endParaRPr>
          </a:p>
          <a:p>
            <a:pPr algn="ctr"/>
            <a:endParaRPr lang="en-US" sz="1200" b="1" i="1" u="sng" dirty="0">
              <a:ln>
                <a:solidFill>
                  <a:schemeClr val="tx1"/>
                </a:solidFill>
              </a:ln>
              <a:solidFill>
                <a:schemeClr val="tx1"/>
              </a:solidFill>
              <a:effectLst>
                <a:glow rad="127000">
                  <a:srgbClr val="FFFF00"/>
                </a:glow>
              </a:effectLst>
            </a:endParaRPr>
          </a:p>
          <a:p>
            <a:pPr algn="ctr"/>
            <a:endParaRPr lang="en-US" sz="1200" b="1" i="1" u="sng" dirty="0" smtClean="0">
              <a:ln>
                <a:solidFill>
                  <a:schemeClr val="tx1"/>
                </a:solidFill>
              </a:ln>
              <a:solidFill>
                <a:schemeClr val="tx1"/>
              </a:solidFill>
              <a:effectLst>
                <a:glow rad="127000">
                  <a:srgbClr val="FFFF00"/>
                </a:glow>
              </a:effectLst>
            </a:endParaRPr>
          </a:p>
          <a:p>
            <a:pPr algn="ctr"/>
            <a:r>
              <a:rPr lang="ru-RU" sz="1200" b="1" i="1" u="sng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glow rad="127000">
                    <a:srgbClr val="FFFF00"/>
                  </a:glow>
                </a:effectLst>
              </a:rPr>
              <a:t>Ссылки на изображения:</a:t>
            </a:r>
            <a:endParaRPr lang="en-US" sz="1200" b="1" i="1" u="sng" dirty="0" smtClean="0">
              <a:ln>
                <a:solidFill>
                  <a:schemeClr val="tx1"/>
                </a:solidFill>
              </a:ln>
              <a:solidFill>
                <a:schemeClr val="tx1"/>
              </a:solidFill>
              <a:effectLst>
                <a:glow rad="127000">
                  <a:srgbClr val="FFFF00"/>
                </a:glow>
              </a:effectLst>
            </a:endParaRPr>
          </a:p>
          <a:p>
            <a:pPr marL="342900" indent="-342900">
              <a:buAutoNum type="arabicPeriod"/>
            </a:pPr>
            <a:r>
              <a:rPr lang="en-US" sz="1200" b="1" i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127000">
                    <a:srgbClr val="FFFF00"/>
                  </a:glow>
                </a:effectLst>
                <a:hlinkClick r:id="rId3"/>
              </a:rPr>
              <a:t>http</a:t>
            </a:r>
            <a:r>
              <a:rPr lang="en-US" sz="1200" b="1" i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127000">
                    <a:srgbClr val="FFFF00"/>
                  </a:glow>
                </a:effectLst>
                <a:hlinkClick r:id="rId3"/>
              </a:rPr>
              <a:t>://</a:t>
            </a:r>
            <a:r>
              <a:rPr lang="en-US" sz="1200" b="1" i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127000">
                    <a:srgbClr val="FFFF00"/>
                  </a:glow>
                </a:effectLst>
                <a:hlinkClick r:id="rId3"/>
              </a:rPr>
              <a:t>worldartsme.com/images/smiley-sun-clipart-1.jpg</a:t>
            </a:r>
            <a:endParaRPr lang="en-US" sz="1200" b="1" i="1" dirty="0" smtClean="0">
              <a:ln>
                <a:solidFill>
                  <a:schemeClr val="tx1"/>
                </a:solidFill>
              </a:ln>
              <a:solidFill>
                <a:srgbClr val="FF0000"/>
              </a:solidFill>
              <a:effectLst>
                <a:glow rad="127000">
                  <a:srgbClr val="FFFF00"/>
                </a:glow>
              </a:effectLst>
            </a:endParaRPr>
          </a:p>
          <a:p>
            <a:pPr marL="342900" indent="-342900">
              <a:buAutoNum type="arabicPeriod"/>
            </a:pPr>
            <a:r>
              <a:rPr lang="en-US" sz="1200" b="1" i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127000">
                    <a:srgbClr val="FFFF00"/>
                  </a:glow>
                </a:effectLst>
                <a:hlinkClick r:id="rId4"/>
              </a:rPr>
              <a:t>http://</a:t>
            </a:r>
            <a:r>
              <a:rPr lang="en-US" sz="1200" b="1" i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127000">
                    <a:srgbClr val="FFFF00"/>
                  </a:glow>
                </a:effectLst>
                <a:hlinkClick r:id="rId4"/>
              </a:rPr>
              <a:t>static4.depositphotos.com/1011936/285/i/450/depositphotos_2851287-Wood-blocks-with-123-numbers.jpg</a:t>
            </a:r>
            <a:endParaRPr lang="en-US" sz="1200" b="1" i="1" dirty="0" smtClean="0">
              <a:ln>
                <a:solidFill>
                  <a:schemeClr val="tx1"/>
                </a:solidFill>
              </a:ln>
              <a:solidFill>
                <a:srgbClr val="FF0000"/>
              </a:solidFill>
              <a:effectLst>
                <a:glow rad="127000">
                  <a:srgbClr val="FFFF00"/>
                </a:glow>
              </a:effectLst>
            </a:endParaRPr>
          </a:p>
          <a:p>
            <a:pPr marL="342900" indent="-342900">
              <a:buAutoNum type="arabicPeriod"/>
            </a:pPr>
            <a:r>
              <a:rPr lang="en-US" sz="1200" b="1" i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127000">
                    <a:srgbClr val="FFFF00"/>
                  </a:glow>
                </a:effectLst>
                <a:hlinkClick r:id="rId5"/>
              </a:rPr>
              <a:t>http://</a:t>
            </a:r>
            <a:r>
              <a:rPr lang="en-US" sz="1200" b="1" i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127000">
                    <a:srgbClr val="FFFF00"/>
                  </a:glow>
                </a:effectLst>
                <a:hlinkClick r:id="rId5"/>
              </a:rPr>
              <a:t>www.brys.com/Holidays/Valentines/sendcards/card8/pics/moon25%5B2%5D.gif</a:t>
            </a:r>
            <a:endParaRPr lang="en-US" sz="1200" b="1" i="1" dirty="0" smtClean="0">
              <a:ln>
                <a:solidFill>
                  <a:schemeClr val="tx1"/>
                </a:solidFill>
              </a:ln>
              <a:solidFill>
                <a:srgbClr val="FF0000"/>
              </a:solidFill>
              <a:effectLst>
                <a:glow rad="127000">
                  <a:srgbClr val="FFFF00"/>
                </a:glow>
              </a:effectLst>
            </a:endParaRPr>
          </a:p>
          <a:p>
            <a:pPr marL="342900" indent="-342900">
              <a:buAutoNum type="arabicPeriod"/>
            </a:pPr>
            <a:r>
              <a:rPr lang="en-US" sz="1200" b="1" i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127000">
                    <a:srgbClr val="FFFF00"/>
                  </a:glow>
                </a:effectLst>
                <a:hlinkClick r:id="rId6"/>
              </a:rPr>
              <a:t>http://</a:t>
            </a:r>
            <a:r>
              <a:rPr lang="en-US" sz="1200" b="1" i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127000">
                    <a:srgbClr val="FFFF00"/>
                  </a:glow>
                </a:effectLst>
                <a:hlinkClick r:id="rId6"/>
              </a:rPr>
              <a:t>funperm.ru/images.php?table=catalogs&amp;record_id=87&amp;name=1&amp;small=0</a:t>
            </a:r>
            <a:endParaRPr lang="en-US" sz="1200" b="1" i="1" dirty="0" smtClean="0">
              <a:ln>
                <a:solidFill>
                  <a:schemeClr val="tx1"/>
                </a:solidFill>
              </a:ln>
              <a:solidFill>
                <a:srgbClr val="FF0000"/>
              </a:solidFill>
              <a:effectLst>
                <a:glow rad="127000">
                  <a:srgbClr val="FFFF00"/>
                </a:glow>
              </a:effectLst>
            </a:endParaRPr>
          </a:p>
          <a:p>
            <a:pPr marL="342900" indent="-342900">
              <a:buAutoNum type="arabicPeriod"/>
            </a:pPr>
            <a:r>
              <a:rPr lang="en-US" sz="1200" b="1" i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127000">
                    <a:srgbClr val="FFFF00"/>
                  </a:glow>
                </a:effectLst>
                <a:hlinkClick r:id="rId7"/>
              </a:rPr>
              <a:t>http://</a:t>
            </a:r>
            <a:r>
              <a:rPr lang="en-US" sz="1200" b="1" i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127000">
                    <a:srgbClr val="FFFF00"/>
                  </a:glow>
                </a:effectLst>
                <a:hlinkClick r:id="rId7"/>
              </a:rPr>
              <a:t>elive.com.ua/wp-content/uploads/2013/03/Animal94.jpg</a:t>
            </a:r>
            <a:endParaRPr lang="en-US" sz="1200" b="1" i="1" dirty="0" smtClean="0">
              <a:ln>
                <a:solidFill>
                  <a:schemeClr val="tx1"/>
                </a:solidFill>
              </a:ln>
              <a:solidFill>
                <a:srgbClr val="FF0000"/>
              </a:solidFill>
              <a:effectLst>
                <a:glow rad="127000">
                  <a:srgbClr val="FFFF00"/>
                </a:glow>
              </a:effectLst>
            </a:endParaRPr>
          </a:p>
          <a:p>
            <a:pPr marL="342900" indent="-342900">
              <a:buAutoNum type="arabicPeriod"/>
            </a:pPr>
            <a:r>
              <a:rPr lang="en-US" sz="1200" b="1" i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127000">
                    <a:srgbClr val="FFFF00"/>
                  </a:glow>
                </a:effectLst>
                <a:hlinkClick r:id="rId8"/>
              </a:rPr>
              <a:t>https://</a:t>
            </a:r>
            <a:r>
              <a:rPr lang="ru-RU" sz="1200" b="1" i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127000">
                    <a:srgbClr val="FFFF00"/>
                  </a:glow>
                </a:effectLst>
                <a:hlinkClick r:id="rId8"/>
              </a:rPr>
              <a:t>стикер46.рф/</a:t>
            </a:r>
            <a:r>
              <a:rPr lang="en-US" sz="1200" b="1" i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127000">
                    <a:srgbClr val="FFFF00"/>
                  </a:glow>
                </a:effectLst>
                <a:hlinkClick r:id="rId8"/>
              </a:rPr>
              <a:t>image/cache/data/catalog02/1175-350x350.png</a:t>
            </a:r>
            <a:endParaRPr lang="en-US" sz="1200" b="1" i="1" dirty="0" smtClean="0">
              <a:ln>
                <a:solidFill>
                  <a:schemeClr val="tx1"/>
                </a:solidFill>
              </a:ln>
              <a:solidFill>
                <a:srgbClr val="FF0000"/>
              </a:solidFill>
              <a:effectLst>
                <a:glow rad="127000">
                  <a:srgbClr val="FFFF00"/>
                </a:glow>
              </a:effectLst>
            </a:endParaRPr>
          </a:p>
          <a:p>
            <a:pPr marL="342900" indent="-342900">
              <a:buAutoNum type="arabicPeriod"/>
            </a:pPr>
            <a:r>
              <a:rPr lang="en-US" sz="1200" b="1" i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127000">
                    <a:srgbClr val="FFFF00"/>
                  </a:glow>
                </a:effectLst>
                <a:hlinkClick r:id="rId9"/>
              </a:rPr>
              <a:t>http://</a:t>
            </a:r>
            <a:r>
              <a:rPr lang="en-US" sz="1200" b="1" i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127000">
                    <a:srgbClr val="FFFF00"/>
                  </a:glow>
                </a:effectLst>
                <a:hlinkClick r:id="rId9"/>
              </a:rPr>
              <a:t>prikolnye-kartinki.ru/img/picture/Jul/28/aea502328906f3516744ff238f91d9ee/3.jpg</a:t>
            </a:r>
            <a:endParaRPr lang="en-US" sz="1200" b="1" i="1" dirty="0" smtClean="0">
              <a:ln>
                <a:solidFill>
                  <a:schemeClr val="tx1"/>
                </a:solidFill>
              </a:ln>
              <a:solidFill>
                <a:srgbClr val="FF0000"/>
              </a:solidFill>
              <a:effectLst>
                <a:glow rad="127000">
                  <a:srgbClr val="FFFF00"/>
                </a:glow>
              </a:effectLst>
            </a:endParaRPr>
          </a:p>
          <a:p>
            <a:pPr marL="342900" indent="-342900">
              <a:buAutoNum type="arabicPeriod"/>
            </a:pPr>
            <a:r>
              <a:rPr lang="en-US" sz="1200" b="1" i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127000">
                    <a:srgbClr val="FFFF00"/>
                  </a:glow>
                </a:effectLst>
                <a:hlinkClick r:id="rId10"/>
              </a:rPr>
              <a:t>http://</a:t>
            </a:r>
            <a:r>
              <a:rPr lang="en-US" sz="1200" b="1" i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127000">
                    <a:srgbClr val="FFFF00"/>
                  </a:glow>
                </a:effectLst>
                <a:hlinkClick r:id="rId10"/>
              </a:rPr>
              <a:t>smirnova-karjeraweb20.weebly.com/uploads/6/1/7/3/61734375/2813688.png?153</a:t>
            </a:r>
            <a:endParaRPr lang="en-US" sz="1200" b="1" i="1" dirty="0" smtClean="0">
              <a:ln>
                <a:solidFill>
                  <a:schemeClr val="tx1"/>
                </a:solidFill>
              </a:ln>
              <a:solidFill>
                <a:srgbClr val="FF0000"/>
              </a:solidFill>
              <a:effectLst>
                <a:glow rad="127000">
                  <a:srgbClr val="FFFF00"/>
                </a:glow>
              </a:effectLst>
            </a:endParaRPr>
          </a:p>
          <a:p>
            <a:pPr marL="342900" indent="-342900">
              <a:buAutoNum type="arabicPeriod"/>
            </a:pPr>
            <a:r>
              <a:rPr lang="en-US" sz="1200" b="1" i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127000">
                    <a:srgbClr val="FFFF00"/>
                  </a:glow>
                </a:effectLst>
                <a:hlinkClick r:id="rId11"/>
              </a:rPr>
              <a:t>http://</a:t>
            </a:r>
            <a:r>
              <a:rPr lang="en-US" sz="1200" b="1" i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127000">
                    <a:srgbClr val="FFFF00"/>
                  </a:glow>
                </a:effectLst>
                <a:hlinkClick r:id="rId11"/>
              </a:rPr>
              <a:t>static.ow.ly/photos/original/aVt1J.jpg</a:t>
            </a:r>
            <a:endParaRPr lang="en-US" sz="1200" b="1" i="1" dirty="0" smtClean="0">
              <a:ln>
                <a:solidFill>
                  <a:schemeClr val="tx1"/>
                </a:solidFill>
              </a:ln>
              <a:solidFill>
                <a:srgbClr val="FF0000"/>
              </a:solidFill>
              <a:effectLst>
                <a:glow rad="127000">
                  <a:srgbClr val="FFFF00"/>
                </a:glow>
              </a:effectLst>
            </a:endParaRPr>
          </a:p>
          <a:p>
            <a:pPr marL="342900" indent="-342900">
              <a:buAutoNum type="arabicPeriod"/>
            </a:pPr>
            <a:r>
              <a:rPr lang="en-US" sz="1200" b="1" i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127000">
                    <a:srgbClr val="FFFF00"/>
                  </a:glow>
                </a:effectLst>
                <a:hlinkClick r:id="rId12"/>
              </a:rPr>
              <a:t>http://</a:t>
            </a:r>
            <a:r>
              <a:rPr lang="en-US" sz="1200" b="1" i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127000">
                    <a:srgbClr val="FFFF00"/>
                  </a:glow>
                </a:effectLst>
                <a:hlinkClick r:id="rId12"/>
              </a:rPr>
              <a:t>medline.kz/wp-content/uploads/2016/05/chetyire.pn</a:t>
            </a:r>
            <a:r>
              <a:rPr lang="en-US" sz="1200" b="1" i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127000">
                    <a:srgbClr val="FFFF00"/>
                  </a:glow>
                </a:effectLst>
              </a:rPr>
              <a:t>G</a:t>
            </a:r>
          </a:p>
          <a:p>
            <a:r>
              <a:rPr lang="en-US" sz="1200" b="1" i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127000">
                    <a:srgbClr val="FFFF00"/>
                  </a:glow>
                </a:effectLst>
              </a:rPr>
              <a:t>11http</a:t>
            </a:r>
            <a:r>
              <a:rPr lang="en-US" sz="1200" b="1" i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127000">
                    <a:srgbClr val="FFFF00"/>
                  </a:glow>
                </a:effectLst>
              </a:rPr>
              <a:t>://</a:t>
            </a:r>
            <a:r>
              <a:rPr lang="en-US" sz="1200" b="1" i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127000">
                    <a:srgbClr val="FFFF00"/>
                  </a:glow>
                </a:effectLst>
              </a:rPr>
              <a:t>www.toledoblade.com/image/2011/04/21/800x_b1_cCM_z/Bratz-dolls.jpg</a:t>
            </a:r>
          </a:p>
          <a:p>
            <a:r>
              <a:rPr lang="en-US" sz="1200" b="1" i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127000">
                    <a:srgbClr val="FFFF00"/>
                  </a:glow>
                </a:effectLst>
              </a:rPr>
              <a:t>12. </a:t>
            </a:r>
            <a:r>
              <a:rPr lang="en-US" sz="1200" b="1" i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127000">
                    <a:srgbClr val="FFFF00"/>
                  </a:glow>
                </a:effectLst>
                <a:hlinkClick r:id="rId13"/>
              </a:rPr>
              <a:t>http://</a:t>
            </a:r>
            <a:r>
              <a:rPr lang="en-US" sz="1200" b="1" i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127000">
                    <a:srgbClr val="FFFF00"/>
                  </a:glow>
                </a:effectLst>
                <a:hlinkClick r:id="rId13"/>
              </a:rPr>
              <a:t>www.oilersaddict.com/wp-content/uploads/2013/10/beach-ball-96x96.jpg</a:t>
            </a:r>
            <a:endParaRPr lang="en-US" sz="1200" b="1" i="1" dirty="0" smtClean="0">
              <a:ln>
                <a:solidFill>
                  <a:schemeClr val="tx1"/>
                </a:solidFill>
              </a:ln>
              <a:solidFill>
                <a:srgbClr val="FF0000"/>
              </a:solidFill>
              <a:effectLst>
                <a:glow rad="127000">
                  <a:srgbClr val="FFFF00"/>
                </a:glow>
              </a:effectLst>
            </a:endParaRPr>
          </a:p>
          <a:p>
            <a:r>
              <a:rPr lang="en-US" sz="1200" b="1" i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127000">
                    <a:srgbClr val="FFFF00"/>
                  </a:glow>
                </a:effectLst>
              </a:rPr>
              <a:t>13.http</a:t>
            </a:r>
            <a:r>
              <a:rPr lang="en-US" sz="1200" b="1" i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127000">
                    <a:srgbClr val="FFFF00"/>
                  </a:glow>
                </a:effectLst>
              </a:rPr>
              <a:t>://</a:t>
            </a:r>
            <a:r>
              <a:rPr lang="en-US" sz="1200" b="1" i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127000">
                    <a:srgbClr val="FFFF00"/>
                  </a:glow>
                </a:effectLst>
              </a:rPr>
              <a:t>st2.treeby.ru/sites/default/files/styles/</a:t>
            </a:r>
            <a:r>
              <a:rPr lang="en-US" sz="1200" b="1" i="1" dirty="0" err="1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127000">
                    <a:srgbClr val="FFFF00"/>
                  </a:glow>
                </a:effectLst>
              </a:rPr>
              <a:t>orig</a:t>
            </a:r>
            <a:r>
              <a:rPr lang="en-US" sz="1200" b="1" i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127000">
                    <a:srgbClr val="FFFF00"/>
                  </a:glow>
                </a:effectLst>
              </a:rPr>
              <a:t>/public/igrushechnaya_model_avtobus_shkolnyy_siku_3731.jpg?itok=RNQ89avy</a:t>
            </a:r>
          </a:p>
          <a:p>
            <a:r>
              <a:rPr lang="en-US" sz="1200" b="1" i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127000">
                    <a:srgbClr val="FFFF00"/>
                  </a:glow>
                </a:effectLst>
              </a:rPr>
              <a:t>14.http</a:t>
            </a:r>
            <a:r>
              <a:rPr lang="en-US" sz="1200" b="1" i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127000">
                    <a:srgbClr val="FFFF00"/>
                  </a:glow>
                </a:effectLst>
              </a:rPr>
              <a:t>://</a:t>
            </a:r>
            <a:r>
              <a:rPr lang="en-US" sz="1200" b="1" i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127000">
                    <a:srgbClr val="FFFF00"/>
                  </a:glow>
                </a:effectLst>
              </a:rPr>
              <a:t>radikal.ru/</a:t>
            </a:r>
            <a:r>
              <a:rPr lang="en-US" sz="1200" b="1" i="1" dirty="0" err="1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127000">
                    <a:srgbClr val="FFFF00"/>
                  </a:glow>
                </a:effectLst>
              </a:rPr>
              <a:t>lfp</a:t>
            </a:r>
            <a:r>
              <a:rPr lang="en-US" sz="1200" b="1" i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127000">
                    <a:srgbClr val="FFFF00"/>
                  </a:glow>
                </a:effectLst>
              </a:rPr>
              <a:t>/s005.radikal.ru/i210/1402/0d/a3961261aaa4.jpg/</a:t>
            </a:r>
            <a:r>
              <a:rPr lang="en-US" sz="1200" b="1" i="1" dirty="0" err="1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127000">
                    <a:srgbClr val="FFFF00"/>
                  </a:glow>
                </a:effectLst>
              </a:rPr>
              <a:t>hm</a:t>
            </a:r>
            <a:endParaRPr lang="en-US" sz="1200" b="1" i="1" dirty="0" smtClean="0">
              <a:ln>
                <a:solidFill>
                  <a:schemeClr val="tx1"/>
                </a:solidFill>
              </a:ln>
              <a:solidFill>
                <a:srgbClr val="FF0000"/>
              </a:solidFill>
              <a:effectLst>
                <a:glow rad="127000">
                  <a:srgbClr val="FFFF00"/>
                </a:glow>
              </a:effectLst>
            </a:endParaRPr>
          </a:p>
          <a:p>
            <a:r>
              <a:rPr lang="en-US" sz="1200" dirty="0" smtClean="0"/>
              <a:t> </a:t>
            </a:r>
            <a:r>
              <a:rPr lang="en-US" sz="1200" dirty="0"/>
              <a:t>hhttp://izgotovlenie-trafaretov.ru/wp-content/uploads/2014/11/trafaret-cifra-6-tip1-90x90.jpgttp://izgotovlenie-trafaretov.ru/wp-content/uploads/2014/11/trafaret-cifra-6-tip1-90x90.jpghttp://www.playcast.ru/uploads/2016/01/15/16826122.png</a:t>
            </a:r>
            <a:r>
              <a:rPr lang="en-US" sz="1200" dirty="0" smtClean="0"/>
              <a:t>http</a:t>
            </a:r>
            <a:r>
              <a:rPr lang="en-US" sz="1200" dirty="0"/>
              <a:t>://www.playcast.ru/uploads/2016/01/15/16826122.pnghttp://www.playcast.ru/uploads/2016/01/15/16826122.pnghttp://www.playcast.ru/uploads/2016/01/15/16826122.png</a:t>
            </a:r>
            <a:r>
              <a:rPr lang="en-US" sz="1200" dirty="0" smtClean="0"/>
              <a:t>hhttp</a:t>
            </a:r>
            <a:r>
              <a:rPr lang="en-US" sz="1200" dirty="0"/>
              <a:t>://www.playcast.ru/uploads/2016/01/15/16826122.pnghttp://www.playcast.ru/uploads/2016/01/15/16826122.pngttp://www.playcast.ru/uploads/2016/01/15/16826122.png</a:t>
            </a:r>
            <a:endParaRPr lang="ru-RU" sz="1200" dirty="0"/>
          </a:p>
          <a:p>
            <a:r>
              <a:rPr lang="en-US" sz="1200" dirty="0"/>
              <a:t>http://www.playcast.ru/uploads/2016/01/15/16826122.png</a:t>
            </a:r>
            <a:endParaRPr lang="ru-RU" sz="1200" dirty="0"/>
          </a:p>
          <a:p>
            <a:endParaRPr lang="en-US" sz="1200" b="1" i="1" dirty="0" smtClean="0">
              <a:ln>
                <a:solidFill>
                  <a:schemeClr val="tx1"/>
                </a:solidFill>
              </a:ln>
              <a:solidFill>
                <a:srgbClr val="FF0000"/>
              </a:solidFill>
              <a:effectLst>
                <a:glow rad="127000">
                  <a:srgbClr val="FFFF00"/>
                </a:glow>
              </a:effectLst>
            </a:endParaRPr>
          </a:p>
          <a:p>
            <a:pPr marL="342900" indent="-342900">
              <a:buAutoNum type="arabicPeriod"/>
            </a:pPr>
            <a:endParaRPr lang="ru-RU" sz="1200" b="1" i="1" dirty="0">
              <a:ln>
                <a:solidFill>
                  <a:schemeClr val="tx1"/>
                </a:solidFill>
              </a:ln>
              <a:solidFill>
                <a:srgbClr val="FF0000"/>
              </a:solidFill>
              <a:effectLst>
                <a:glow rad="127000">
                  <a:srgbClr val="FFFF00"/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0746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Татьяна\Desktop\Шаблоны\шаблон для считалок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8796" y="-243408"/>
            <a:ext cx="9753600" cy="7607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123728" y="1340768"/>
            <a:ext cx="4968552" cy="410444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glow rad="127000">
              <a:srgbClr val="FF0000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23728" y="1268760"/>
            <a:ext cx="496855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200" b="1" dirty="0" smtClean="0"/>
          </a:p>
          <a:p>
            <a:r>
              <a:rPr lang="en-US" sz="1200" b="1" dirty="0" smtClean="0"/>
              <a:t>15. http</a:t>
            </a:r>
            <a:r>
              <a:rPr lang="en-US" sz="1200" b="1" dirty="0"/>
              <a:t>://</a:t>
            </a:r>
            <a:r>
              <a:rPr lang="en-US" sz="1200" b="1" dirty="0" smtClean="0"/>
              <a:t>izgotovlenie-trafaretov.ru/wp-content/uploads/2014/11/trafaret-cifra-6-tip1-90x90.jpg</a:t>
            </a:r>
          </a:p>
          <a:p>
            <a:r>
              <a:rPr lang="en-US" sz="1200" b="1" dirty="0"/>
              <a:t>16. </a:t>
            </a:r>
            <a:r>
              <a:rPr lang="en-US" sz="1200" b="1" dirty="0">
                <a:hlinkClick r:id="rId3"/>
              </a:rPr>
              <a:t>http://</a:t>
            </a:r>
            <a:r>
              <a:rPr lang="en-US" sz="1200" b="1" dirty="0" smtClean="0">
                <a:hlinkClick r:id="rId3"/>
              </a:rPr>
              <a:t>www.durango.net.mx/wallsImagenes/5b.jp</a:t>
            </a:r>
            <a:endParaRPr lang="en-US" sz="1200" b="1" dirty="0" smtClean="0"/>
          </a:p>
          <a:p>
            <a:r>
              <a:rPr lang="en-US" sz="1200" b="1" dirty="0" smtClean="0"/>
              <a:t>G</a:t>
            </a:r>
          </a:p>
          <a:p>
            <a:r>
              <a:rPr lang="en-US" sz="1200" b="1" dirty="0"/>
              <a:t>17. </a:t>
            </a:r>
            <a:r>
              <a:rPr lang="en-US" sz="1200" b="1" dirty="0">
                <a:hlinkClick r:id="rId4"/>
              </a:rPr>
              <a:t>http://</a:t>
            </a:r>
            <a:r>
              <a:rPr lang="en-US" sz="1200" b="1" dirty="0" smtClean="0">
                <a:hlinkClick r:id="rId4"/>
              </a:rPr>
              <a:t>leratrunova.ru/wp-content/uploads/2015/02/7.png</a:t>
            </a:r>
            <a:endParaRPr lang="en-US" sz="1200" b="1" dirty="0" smtClean="0"/>
          </a:p>
          <a:p>
            <a:r>
              <a:rPr lang="en-US" sz="1200" b="1" dirty="0"/>
              <a:t>18. </a:t>
            </a:r>
            <a:r>
              <a:rPr lang="en-US" sz="1200" b="1" dirty="0">
                <a:hlinkClick r:id="rId5"/>
              </a:rPr>
              <a:t>http://</a:t>
            </a:r>
            <a:r>
              <a:rPr lang="en-US" sz="1200" b="1" dirty="0" smtClean="0">
                <a:hlinkClick r:id="rId5"/>
              </a:rPr>
              <a:t>redbook.ru/images/grach1.jpg</a:t>
            </a:r>
            <a:endParaRPr lang="en-US" sz="1200" b="1" dirty="0" smtClean="0"/>
          </a:p>
          <a:p>
            <a:r>
              <a:rPr lang="en-US" sz="1200" b="1" dirty="0"/>
              <a:t>19. </a:t>
            </a:r>
            <a:r>
              <a:rPr lang="en-US" sz="1200" b="1" dirty="0">
                <a:hlinkClick r:id="rId6"/>
              </a:rPr>
              <a:t>http://</a:t>
            </a:r>
            <a:r>
              <a:rPr lang="en-US" sz="1200" b="1" dirty="0" smtClean="0">
                <a:hlinkClick r:id="rId6"/>
              </a:rPr>
              <a:t>www.raskraska.ru/azbuka/n8c.gif</a:t>
            </a:r>
            <a:endParaRPr lang="en-US" sz="1200" b="1" dirty="0" smtClean="0"/>
          </a:p>
          <a:p>
            <a:r>
              <a:rPr lang="en-US" sz="1200" b="1" dirty="0"/>
              <a:t>20. </a:t>
            </a:r>
            <a:r>
              <a:rPr lang="en-US" sz="1200" b="1" dirty="0">
                <a:hlinkClick r:id="rId6"/>
              </a:rPr>
              <a:t>http://</a:t>
            </a:r>
            <a:r>
              <a:rPr lang="en-US" sz="1200" b="1" dirty="0" smtClean="0">
                <a:hlinkClick r:id="rId6"/>
              </a:rPr>
              <a:t>www.raskraska.ru/azbuka/n8c.gif</a:t>
            </a:r>
            <a:endParaRPr lang="en-US" sz="1200" b="1" dirty="0" smtClean="0"/>
          </a:p>
          <a:p>
            <a:r>
              <a:rPr lang="en-US" sz="1200" b="1" dirty="0" smtClean="0"/>
              <a:t>21.http</a:t>
            </a:r>
            <a:r>
              <a:rPr lang="en-US" sz="1200" b="1" dirty="0"/>
              <a:t>://</a:t>
            </a:r>
            <a:r>
              <a:rPr lang="en-US" sz="1200" b="1" dirty="0" smtClean="0"/>
              <a:t>img11.hostingpics.net/pics/751908BabyBath.jpg</a:t>
            </a:r>
          </a:p>
          <a:p>
            <a:r>
              <a:rPr lang="en-US" sz="1200" b="1" dirty="0" smtClean="0"/>
              <a:t>22.https</a:t>
            </a:r>
            <a:r>
              <a:rPr lang="en-US" sz="1200" b="1" dirty="0"/>
              <a:t>://</a:t>
            </a:r>
            <a:r>
              <a:rPr lang="ru-RU" sz="1200" b="1" dirty="0"/>
              <a:t>стикер46.рф/</a:t>
            </a:r>
            <a:r>
              <a:rPr lang="en-US" sz="1200" b="1" dirty="0" smtClean="0"/>
              <a:t>image/cache/data/catalog02/1183-250x250.png</a:t>
            </a:r>
          </a:p>
          <a:p>
            <a:r>
              <a:rPr lang="en-US" sz="1200" b="1" dirty="0"/>
              <a:t>23. </a:t>
            </a:r>
            <a:r>
              <a:rPr lang="en-US" sz="1200" b="1" dirty="0">
                <a:hlinkClick r:id="rId7"/>
              </a:rPr>
              <a:t>http://</a:t>
            </a:r>
            <a:r>
              <a:rPr lang="en-US" sz="1200" b="1" dirty="0" smtClean="0">
                <a:hlinkClick r:id="rId7"/>
              </a:rPr>
              <a:t>numbers.alphabet-book.com/img/number_ten_darkblue.gif</a:t>
            </a:r>
            <a:endParaRPr lang="en-US" sz="1200" b="1" dirty="0" smtClean="0"/>
          </a:p>
          <a:p>
            <a:r>
              <a:rPr lang="en-US" sz="1200" b="1" dirty="0" smtClean="0"/>
              <a:t>24.https</a:t>
            </a:r>
            <a:r>
              <a:rPr lang="en-US" sz="1200" b="1" dirty="0"/>
              <a:t>://</a:t>
            </a:r>
            <a:r>
              <a:rPr lang="en-US" sz="1200" b="1" dirty="0" smtClean="0"/>
              <a:t>fs00.infourok.ru/images/doc/156/180187/img7.jpg</a:t>
            </a:r>
          </a:p>
          <a:p>
            <a:r>
              <a:rPr lang="en-US" sz="1200" b="1" dirty="0"/>
              <a:t>25. </a:t>
            </a:r>
            <a:r>
              <a:rPr lang="en-US" sz="1200" b="1" dirty="0">
                <a:hlinkClick r:id="rId8"/>
              </a:rPr>
              <a:t>http://</a:t>
            </a:r>
            <a:r>
              <a:rPr lang="en-US" sz="1200" b="1" dirty="0" smtClean="0">
                <a:hlinkClick r:id="rId8"/>
              </a:rPr>
              <a:t>41.img.avito.st/140x105/1152492741.jpg</a:t>
            </a:r>
            <a:endParaRPr lang="en-US" sz="1200" b="1" dirty="0" smtClean="0"/>
          </a:p>
          <a:p>
            <a:r>
              <a:rPr lang="en-US" sz="1200" b="1" dirty="0"/>
              <a:t>26. </a:t>
            </a:r>
            <a:r>
              <a:rPr lang="en-US" sz="1200" b="1" dirty="0">
                <a:hlinkClick r:id="rId9"/>
              </a:rPr>
              <a:t>http://</a:t>
            </a:r>
            <a:r>
              <a:rPr lang="en-US" sz="1200" b="1" dirty="0" smtClean="0">
                <a:hlinkClick r:id="rId9"/>
              </a:rPr>
              <a:t>98.img.avito.st/640x480/1984633898.jpg</a:t>
            </a:r>
            <a:endParaRPr lang="en-US" sz="1200" b="1" dirty="0" smtClean="0"/>
          </a:p>
          <a:p>
            <a:r>
              <a:rPr lang="en-US" sz="1200" b="1" dirty="0"/>
              <a:t>27. </a:t>
            </a:r>
            <a:r>
              <a:rPr lang="en-US" sz="1200" b="1" dirty="0">
                <a:hlinkClick r:id="rId10"/>
              </a:rPr>
              <a:t>http://</a:t>
            </a:r>
            <a:r>
              <a:rPr lang="en-US" sz="1200" b="1" dirty="0" smtClean="0">
                <a:hlinkClick r:id="rId10"/>
              </a:rPr>
              <a:t>web-mirror.net/wp-content/uploads/2010/12/cat22-250x250.jpg</a:t>
            </a:r>
            <a:endParaRPr lang="en-US" sz="1200" b="1" dirty="0" smtClean="0"/>
          </a:p>
          <a:p>
            <a:r>
              <a:rPr lang="en-US" sz="1200" b="1" dirty="0" smtClean="0"/>
              <a:t>28.http</a:t>
            </a:r>
            <a:r>
              <a:rPr lang="en-US" sz="1200" b="1" dirty="0"/>
              <a:t>://</a:t>
            </a:r>
            <a:r>
              <a:rPr lang="en-US" sz="1200" b="1" dirty="0" smtClean="0"/>
              <a:t>www.antarasumbar.com/image/2013/05/ori/20130509090513085918_harimau_sumatera1.jpg</a:t>
            </a:r>
          </a:p>
          <a:p>
            <a:r>
              <a:rPr lang="en-US" sz="1200" b="1" dirty="0"/>
              <a:t>29. http://novokuz.net/board_foto/1234749910foto1_big.jpg</a:t>
            </a:r>
            <a:endParaRPr lang="ru-RU" sz="1200" b="1" dirty="0"/>
          </a:p>
        </p:txBody>
      </p:sp>
    </p:spTree>
    <p:extLst>
      <p:ext uri="{BB962C8B-B14F-4D97-AF65-F5344CB8AC3E}">
        <p14:creationId xmlns:p14="http://schemas.microsoft.com/office/powerpoint/2010/main" val="2327646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Татьяна\Desktop\Шаблоны\шаблон для считалок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430026" y="476672"/>
            <a:ext cx="4032448" cy="292149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effectLst>
            <a:glow rad="127000">
              <a:srgbClr val="FF0000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i="1" dirty="0" smtClean="0">
              <a:ln>
                <a:solidFill>
                  <a:schemeClr val="tx1"/>
                </a:solidFill>
              </a:ln>
              <a:solidFill>
                <a:srgbClr val="C00000"/>
              </a:solidFill>
              <a:effectLst>
                <a:glow rad="127000">
                  <a:srgbClr val="FFFF00"/>
                </a:glow>
              </a:effectLst>
            </a:endParaRPr>
          </a:p>
          <a:p>
            <a:pPr algn="ctr"/>
            <a:endParaRPr lang="en-US" sz="2800" b="1" i="1" dirty="0">
              <a:ln>
                <a:solidFill>
                  <a:schemeClr val="tx1"/>
                </a:solidFill>
              </a:ln>
              <a:solidFill>
                <a:srgbClr val="C00000"/>
              </a:solidFill>
              <a:effectLst>
                <a:glow rad="127000">
                  <a:srgbClr val="FFFF00"/>
                </a:glow>
              </a:effectLst>
            </a:endParaRPr>
          </a:p>
          <a:p>
            <a:pPr algn="ctr"/>
            <a:r>
              <a:rPr lang="en-US" sz="2800" b="1" i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effectLst>
                  <a:glow rad="127000">
                    <a:srgbClr val="FFFF00"/>
                  </a:glow>
                </a:effectLst>
              </a:rPr>
              <a:t>One, one, one,</a:t>
            </a:r>
          </a:p>
          <a:p>
            <a:pPr algn="ctr"/>
            <a:r>
              <a:rPr lang="en-US" sz="2800" b="1" i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effectLst>
                  <a:glow rad="127000">
                    <a:srgbClr val="FFFF00"/>
                  </a:glow>
                </a:effectLst>
              </a:rPr>
              <a:t>The sun is one,</a:t>
            </a:r>
          </a:p>
          <a:p>
            <a:pPr algn="ctr"/>
            <a:r>
              <a:rPr lang="en-US" sz="2800" b="1" i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effectLst>
                  <a:glow rad="127000">
                    <a:srgbClr val="FFFF00"/>
                  </a:glow>
                </a:effectLst>
              </a:rPr>
              <a:t>So is the moon</a:t>
            </a:r>
          </a:p>
          <a:p>
            <a:pPr algn="ctr"/>
            <a:r>
              <a:rPr lang="en-US" sz="2800" b="1" i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effectLst>
                  <a:glow rad="127000">
                    <a:srgbClr val="FFFF00"/>
                  </a:glow>
                </a:effectLst>
              </a:rPr>
              <a:t>And my yellow balloon!</a:t>
            </a:r>
            <a:endParaRPr lang="ru-RU" sz="2800" b="1" i="1" dirty="0">
              <a:ln>
                <a:solidFill>
                  <a:schemeClr val="tx1"/>
                </a:solidFill>
              </a:ln>
              <a:solidFill>
                <a:srgbClr val="C00000"/>
              </a:solidFill>
              <a:effectLst>
                <a:glow rad="127000">
                  <a:srgbClr val="FFFF00"/>
                </a:glow>
              </a:effectLst>
            </a:endParaRPr>
          </a:p>
        </p:txBody>
      </p:sp>
      <p:pic>
        <p:nvPicPr>
          <p:cNvPr id="4" name="Picture 2" descr="http://worldartsme.com/images/smiley-sun-clipart-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47" y="1628800"/>
            <a:ext cx="2160240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://www.clipartbest.com/cliparts/aTe/o5R/aTeo5Reyc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20" y="3577555"/>
            <a:ext cx="4176464" cy="2425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lichnorastu.ru/wp-content/uploads/2013/11/s212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1328" y="1828428"/>
            <a:ext cx="2377328" cy="1760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0" descr="next-button-out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948264" y="5517232"/>
            <a:ext cx="10922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https://im2-tub-ru.yandex.net/i?id=c9bb569fa2e6a0b763eeea334bc767d1&amp;n=33&amp;h=215&amp;w=21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4455" y="508710"/>
            <a:ext cx="795089" cy="795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5581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Татьяна\Desktop\Шаблоны\шаблон для считалок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131840" y="764704"/>
            <a:ext cx="3312368" cy="266429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effectLst>
            <a:glow rad="127000">
              <a:srgbClr val="FF0000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i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effectLst>
                  <a:glow rad="127000">
                    <a:srgbClr val="FFFF00"/>
                  </a:glow>
                </a:effectLst>
              </a:rPr>
              <a:t>Two, two, two,</a:t>
            </a:r>
          </a:p>
          <a:p>
            <a:pPr algn="ctr"/>
            <a:r>
              <a:rPr lang="en-US" sz="2400" b="1" i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effectLst>
                  <a:glow rad="127000">
                    <a:srgbClr val="FFFF00"/>
                  </a:glow>
                </a:effectLst>
              </a:rPr>
              <a:t>Count to two,</a:t>
            </a:r>
          </a:p>
          <a:p>
            <a:pPr algn="ctr"/>
            <a:r>
              <a:rPr lang="en-US" sz="2400" b="1" i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effectLst>
                  <a:glow rad="127000">
                    <a:srgbClr val="FFFF00"/>
                  </a:glow>
                </a:effectLst>
              </a:rPr>
              <a:t>Two grey mice</a:t>
            </a:r>
          </a:p>
          <a:p>
            <a:pPr algn="ctr"/>
            <a:r>
              <a:rPr lang="en-US" sz="2400" b="1" i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effectLst>
                  <a:glow rad="127000">
                    <a:srgbClr val="FFFF00"/>
                  </a:glow>
                </a:effectLst>
              </a:rPr>
              <a:t>Eat Granny’s rice!</a:t>
            </a:r>
          </a:p>
          <a:p>
            <a:pPr algn="ctr"/>
            <a:endParaRPr lang="en-US" sz="2400" b="1" i="1" dirty="0">
              <a:ln>
                <a:solidFill>
                  <a:schemeClr val="tx1"/>
                </a:solidFill>
              </a:ln>
              <a:solidFill>
                <a:srgbClr val="C00000"/>
              </a:solidFill>
              <a:effectLst>
                <a:glow rad="127000">
                  <a:srgbClr val="FFFF00"/>
                </a:glow>
              </a:effectLst>
            </a:endParaRPr>
          </a:p>
          <a:p>
            <a:pPr algn="ctr"/>
            <a:endParaRPr lang="en-US" sz="2400" dirty="0" smtClean="0">
              <a:solidFill>
                <a:schemeClr val="tx1"/>
              </a:solidFill>
            </a:endParaRPr>
          </a:p>
          <a:p>
            <a:pPr algn="ctr"/>
            <a:endParaRPr lang="ru-RU" dirty="0"/>
          </a:p>
        </p:txBody>
      </p:sp>
      <p:pic>
        <p:nvPicPr>
          <p:cNvPr id="5" name="Picture 2" descr="http://avivas.ru/img/news/201208/32511600045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772816"/>
            <a:ext cx="1872208" cy="17511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glow rad="127000">
              <a:srgbClr val="FFFF00"/>
            </a:glow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9" name="Picture 2" descr="http://avivas.ru/img/news/201208/32511600045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7" y="3833600"/>
            <a:ext cx="2170552" cy="194547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glow rad="127000">
              <a:srgbClr val="FFFF00"/>
            </a:glow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" name="Picture 2" descr="http://avivas.ru/img/news/201208/32511600045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1772816"/>
            <a:ext cx="1805666" cy="172819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glow rad="127000">
              <a:srgbClr val="FFFF00"/>
            </a:glow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1" name="Picture 10" descr="next-button-out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51800" y="3833599"/>
            <a:ext cx="10922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http://logotipka.ru/images/stories/skachat_img/znaki_bukvy_cifry/2_6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7" y="2332347"/>
            <a:ext cx="2314569" cy="1005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6665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Татьяна\Desktop\Шаблоны\шаблон для считалок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2483768" y="476672"/>
            <a:ext cx="4032448" cy="3096344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effectLst>
            <a:glow rad="127000">
              <a:srgbClr val="FF0000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  <a:p>
            <a:pPr algn="ctr"/>
            <a:endParaRPr lang="en-US" dirty="0">
              <a:solidFill>
                <a:schemeClr val="tx1"/>
              </a:solidFill>
            </a:endParaRPr>
          </a:p>
          <a:p>
            <a:pPr algn="ctr"/>
            <a:endParaRPr lang="en-US" dirty="0" smtClean="0">
              <a:solidFill>
                <a:schemeClr val="tx1"/>
              </a:solidFill>
            </a:endParaRPr>
          </a:p>
          <a:p>
            <a:pPr algn="ctr"/>
            <a:endParaRPr lang="en-US" sz="2800" b="1" i="1" dirty="0" smtClean="0">
              <a:solidFill>
                <a:srgbClr val="C00000"/>
              </a:solidFill>
            </a:endParaRPr>
          </a:p>
          <a:p>
            <a:pPr algn="ctr"/>
            <a:r>
              <a:rPr lang="en-US" sz="2800" b="1" i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effectLst>
                  <a:glow rad="127000">
                    <a:srgbClr val="FFFF00"/>
                  </a:glow>
                </a:effectLst>
              </a:rPr>
              <a:t>Three, three, three,</a:t>
            </a:r>
          </a:p>
          <a:p>
            <a:pPr algn="ctr"/>
            <a:r>
              <a:rPr lang="en-US" sz="2800" b="1" i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effectLst>
                  <a:glow rad="127000">
                    <a:srgbClr val="FFFF00"/>
                  </a:glow>
                </a:effectLst>
              </a:rPr>
              <a:t>Don’t you see?</a:t>
            </a:r>
          </a:p>
          <a:p>
            <a:pPr algn="ctr"/>
            <a:r>
              <a:rPr lang="en-US" sz="2800" b="1" i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effectLst>
                  <a:glow rad="127000">
                    <a:srgbClr val="FFFF00"/>
                  </a:glow>
                </a:effectLst>
              </a:rPr>
              <a:t>Three funny dogs</a:t>
            </a:r>
          </a:p>
          <a:p>
            <a:pPr algn="ctr"/>
            <a:r>
              <a:rPr lang="en-US" sz="2800" b="1" i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effectLst>
                  <a:glow rad="127000">
                    <a:srgbClr val="FFFF00"/>
                  </a:glow>
                </a:effectLst>
              </a:rPr>
              <a:t>Jump like the frogs!</a:t>
            </a:r>
            <a:endParaRPr lang="ru-RU" sz="2800" b="1" i="1" dirty="0">
              <a:ln>
                <a:solidFill>
                  <a:schemeClr val="tx1"/>
                </a:solidFill>
              </a:ln>
              <a:solidFill>
                <a:srgbClr val="C00000"/>
              </a:solidFill>
              <a:effectLst>
                <a:glow rad="127000">
                  <a:srgbClr val="FFFF00"/>
                </a:glow>
              </a:effectLst>
            </a:endParaRPr>
          </a:p>
        </p:txBody>
      </p:sp>
      <p:pic>
        <p:nvPicPr>
          <p:cNvPr id="3" name="Picture 2" descr="http://logotipka.ru/images/stories/skachat_img/znaki_bukvy_cifry/3_1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508660"/>
            <a:ext cx="1281522" cy="1281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loveopium.ru/content/2013/04/dogs/1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0924" y="3903870"/>
            <a:ext cx="2682152" cy="2028830"/>
          </a:xfrm>
          <a:prstGeom prst="rect">
            <a:avLst/>
          </a:prstGeom>
          <a:ln w="88900" cap="sq" cmpd="thickThin">
            <a:solidFill>
              <a:srgbClr val="C00000"/>
            </a:solidFill>
            <a:prstDash val="solid"/>
            <a:miter lim="800000"/>
          </a:ln>
          <a:effectLst>
            <a:glow rad="127000">
              <a:srgbClr val="FFFF00"/>
            </a:glow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loveopium.ru/content/2013/04/dogs/1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781054"/>
            <a:ext cx="1872208" cy="1416173"/>
          </a:xfrm>
          <a:prstGeom prst="rect">
            <a:avLst/>
          </a:prstGeom>
          <a:ln w="88900" cap="sq" cmpd="thickThin">
            <a:solidFill>
              <a:srgbClr val="C00000"/>
            </a:solidFill>
            <a:prstDash val="solid"/>
            <a:miter lim="800000"/>
          </a:ln>
          <a:effectLst>
            <a:glow rad="127000">
              <a:srgbClr val="FFFF00"/>
            </a:glow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loveopium.ru/content/2013/04/dogs/13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1806196"/>
            <a:ext cx="1979692" cy="1497477"/>
          </a:xfrm>
          <a:prstGeom prst="rect">
            <a:avLst/>
          </a:prstGeom>
          <a:ln w="88900" cap="sq" cmpd="thickThin">
            <a:solidFill>
              <a:srgbClr val="C00000"/>
            </a:solidFill>
            <a:prstDash val="solid"/>
            <a:miter lim="800000"/>
          </a:ln>
          <a:effectLst>
            <a:glow rad="127000">
              <a:srgbClr val="FFFF00"/>
            </a:glow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0" descr="next-button-out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051800" y="3903870"/>
            <a:ext cx="10922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30734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2" grpId="2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Татьяна\Desktop\Шаблоны\шаблон для считалок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059832" y="908720"/>
            <a:ext cx="3600400" cy="288032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effectLst>
            <a:glow rad="127000">
              <a:srgbClr val="FF0000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 smtClean="0">
              <a:solidFill>
                <a:schemeClr val="tx1"/>
              </a:solidFill>
            </a:endParaRPr>
          </a:p>
          <a:p>
            <a:pPr algn="ctr"/>
            <a:endParaRPr lang="en-US" sz="2800" dirty="0" smtClean="0">
              <a:solidFill>
                <a:schemeClr val="tx1"/>
              </a:solidFill>
            </a:endParaRPr>
          </a:p>
          <a:p>
            <a:pPr algn="ctr"/>
            <a:r>
              <a:rPr lang="en-US" sz="2800" b="1" i="1" dirty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effectLst>
                  <a:glow rad="127000">
                    <a:srgbClr val="FFFF00"/>
                  </a:glow>
                </a:effectLst>
              </a:rPr>
              <a:t>Four, four, four</a:t>
            </a:r>
            <a:endParaRPr lang="en-US" sz="2800" b="1" i="1" dirty="0" smtClean="0">
              <a:ln>
                <a:solidFill>
                  <a:schemeClr val="tx1"/>
                </a:solidFill>
              </a:ln>
              <a:solidFill>
                <a:srgbClr val="C00000"/>
              </a:solidFill>
              <a:effectLst>
                <a:glow rad="127000">
                  <a:srgbClr val="FFFF00"/>
                </a:glow>
              </a:effectLst>
            </a:endParaRPr>
          </a:p>
          <a:p>
            <a:pPr algn="ctr"/>
            <a:r>
              <a:rPr lang="en-US" sz="2800" b="1" i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effectLst>
                  <a:glow rad="127000">
                    <a:srgbClr val="FFFF00"/>
                  </a:glow>
                </a:effectLst>
              </a:rPr>
              <a:t>Count once more!</a:t>
            </a:r>
          </a:p>
          <a:p>
            <a:pPr algn="ctr"/>
            <a:r>
              <a:rPr lang="en-US" sz="2800" b="1" i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effectLst>
                  <a:glow rad="127000">
                    <a:srgbClr val="FFFF00"/>
                  </a:glow>
                </a:effectLst>
              </a:rPr>
              <a:t>Four merry dolls</a:t>
            </a:r>
          </a:p>
          <a:p>
            <a:pPr algn="ctr"/>
            <a:r>
              <a:rPr lang="en-US" sz="2800" b="1" i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effectLst>
                  <a:glow rad="127000">
                    <a:srgbClr val="FFFF00"/>
                  </a:glow>
                </a:effectLst>
              </a:rPr>
              <a:t>Play with the balls</a:t>
            </a:r>
            <a:r>
              <a:rPr lang="en-US" sz="2800" dirty="0" smtClean="0">
                <a:solidFill>
                  <a:schemeClr val="tx1"/>
                </a:solidFill>
              </a:rPr>
              <a:t>!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3" name="Picture 2" descr="https://xn--46-mlclk1bdi.xn--p1ai/image/cache/data/catalog02/1178-200x20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5780" y="924754"/>
            <a:ext cx="1024488" cy="1024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s://im3-tub-ru.yandex.net/i?id=e4af439f1fb4d20a0780c7b534163518&amp;n=33&amp;h=215&amp;w=32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2101" y="4077072"/>
            <a:ext cx="3076575" cy="2047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im3-tub-ru.yandex.net/i?id=e4af439f1fb4d20a0780c7b534163518&amp;n=33&amp;h=215&amp;w=32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1772816"/>
            <a:ext cx="1994781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im3-tub-ru.yandex.net/i?id=e4af439f1fb4d20a0780c7b534163518&amp;n=33&amp;h=215&amp;w=32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772816"/>
            <a:ext cx="2314610" cy="1540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to-world-travel.ru/img/2015/042420/402487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4221088"/>
            <a:ext cx="1352192" cy="1355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://to-world-travel.ru/img/2015/042420/402487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7550" y="4330984"/>
            <a:ext cx="1352192" cy="1355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next-button-out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051800" y="3903870"/>
            <a:ext cx="10922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57099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Татьяна\Desktop\Шаблоны\шаблон для считалок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627784" y="620688"/>
            <a:ext cx="3654651" cy="316835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effectLst>
            <a:glow rad="127000">
              <a:srgbClr val="C00000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  <a:p>
            <a:pPr algn="ctr"/>
            <a:endParaRPr lang="en-US" dirty="0">
              <a:solidFill>
                <a:schemeClr val="tx1"/>
              </a:solidFill>
            </a:endParaRPr>
          </a:p>
          <a:p>
            <a:pPr algn="ctr"/>
            <a:endParaRPr lang="en-US" sz="3200" dirty="0" smtClean="0">
              <a:solidFill>
                <a:schemeClr val="tx1"/>
              </a:solidFill>
            </a:endParaRPr>
          </a:p>
          <a:p>
            <a:pPr algn="ctr"/>
            <a:r>
              <a:rPr lang="en-US" sz="3200" b="1" i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effectLst>
                  <a:glow rad="127000">
                    <a:srgbClr val="FFFF00"/>
                  </a:glow>
                </a:effectLst>
              </a:rPr>
              <a:t>Five, five, five,</a:t>
            </a:r>
          </a:p>
          <a:p>
            <a:pPr algn="ctr"/>
            <a:r>
              <a:rPr lang="en-US" sz="3200" b="1" i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effectLst>
                  <a:glow rad="127000">
                    <a:srgbClr val="FFFF00"/>
                  </a:glow>
                </a:effectLst>
              </a:rPr>
              <a:t>Who can drive?</a:t>
            </a:r>
          </a:p>
          <a:p>
            <a:pPr algn="ctr"/>
            <a:r>
              <a:rPr lang="en-US" sz="3200" b="1" i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effectLst>
                  <a:glow rad="127000">
                    <a:srgbClr val="FFFF00"/>
                  </a:glow>
                </a:effectLst>
              </a:rPr>
              <a:t>A big toy bus</a:t>
            </a:r>
          </a:p>
          <a:p>
            <a:pPr algn="ctr"/>
            <a:r>
              <a:rPr lang="en-US" sz="3200" b="1" i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effectLst>
                  <a:glow rad="127000">
                    <a:srgbClr val="FFFF00"/>
                  </a:glow>
                </a:effectLst>
              </a:rPr>
              <a:t>Is waiting for us!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C00000"/>
              </a:solidFill>
              <a:effectLst>
                <a:glow rad="127000">
                  <a:srgbClr val="FFFF00"/>
                </a:glow>
              </a:effectLst>
            </a:endParaRPr>
          </a:p>
        </p:txBody>
      </p:sp>
      <p:pic>
        <p:nvPicPr>
          <p:cNvPr id="3" name="Picture 2" descr="http://clareluffman.com/wp-content/uploads/2013/10/red-number-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2928" y="620688"/>
            <a:ext cx="1278143" cy="1022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st2.treeby.ru/sites/default/files/styles/orig/public/igrushechnaya_model_avtobus_shkolnyy_siku_3731.jpg?itok=RNQ89avy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4221088"/>
            <a:ext cx="2566147" cy="1706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st2.treeby.ru/sites/default/files/styles/orig/public/igrushechnaya_model_avtobus_shkolnyy_siku_3731.jpg?itok=RNQ89avy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6288" y="4373488"/>
            <a:ext cx="2566147" cy="1706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st2.treeby.ru/sites/default/files/styles/orig/public/igrushechnaya_model_avtobus_shkolnyy_siku_3731.jpg?itok=RNQ89avy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7" y="4370030"/>
            <a:ext cx="2566147" cy="1706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st2.treeby.ru/sites/default/files/styles/orig/public/igrushechnaya_model_avtobus_shkolnyy_siku_3731.jpg?itok=RNQ89avy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6287" y="4522430"/>
            <a:ext cx="2566147" cy="1706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st2.treeby.ru/sites/default/files/styles/orig/public/igrushechnaya_model_avtobus_shkolnyy_siku_3731.jpg?itok=RNQ89avy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1832464"/>
            <a:ext cx="1729201" cy="1149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://st2.treeby.ru/sites/default/files/styles/orig/public/igrushechnaya_model_avtobus_shkolnyy_siku_3731.jpg?itok=RNQ89avy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817111"/>
            <a:ext cx="1675105" cy="1113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next-button-out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051800" y="3903870"/>
            <a:ext cx="10922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51530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2" grpId="2" animBg="1"/>
      <p:bldP spid="2" grpId="3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Татьяна\Desktop\Шаблоны\шаблон для считалок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411760" y="764704"/>
            <a:ext cx="4176464" cy="259228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effectLst>
            <a:glow rad="127000">
              <a:srgbClr val="FF0000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  <a:p>
            <a:pPr algn="ctr"/>
            <a:endParaRPr lang="en-US" dirty="0">
              <a:solidFill>
                <a:schemeClr val="tx1"/>
              </a:solidFill>
            </a:endParaRPr>
          </a:p>
          <a:p>
            <a:pPr algn="ctr"/>
            <a:r>
              <a:rPr lang="en-US" sz="3200" b="1" i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effectLst>
                  <a:glow rad="127000">
                    <a:srgbClr val="FFFF00"/>
                  </a:glow>
                </a:effectLst>
              </a:rPr>
              <a:t>Six, six, six,</a:t>
            </a:r>
          </a:p>
          <a:p>
            <a:pPr algn="ctr"/>
            <a:r>
              <a:rPr lang="en-US" sz="3200" b="1" i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effectLst>
                  <a:glow rad="127000">
                    <a:srgbClr val="FFFF00"/>
                  </a:glow>
                </a:effectLst>
              </a:rPr>
              <a:t>Look at my chicks</a:t>
            </a:r>
            <a:r>
              <a:rPr lang="ru-RU" sz="3200" b="1" i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effectLst>
                  <a:glow rad="127000">
                    <a:srgbClr val="FFFF00"/>
                  </a:glow>
                </a:effectLst>
              </a:rPr>
              <a:t>!</a:t>
            </a:r>
          </a:p>
          <a:p>
            <a:pPr algn="ctr"/>
            <a:r>
              <a:rPr lang="en-US" sz="3200" b="1" i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effectLst>
                  <a:glow rad="127000">
                    <a:srgbClr val="FFFF00"/>
                  </a:glow>
                </a:effectLst>
              </a:rPr>
              <a:t>Six little chicks</a:t>
            </a:r>
          </a:p>
          <a:p>
            <a:pPr algn="ctr"/>
            <a:r>
              <a:rPr lang="en-US" sz="3200" b="1" i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effectLst>
                  <a:glow rad="127000">
                    <a:srgbClr val="FFFF00"/>
                  </a:glow>
                </a:effectLst>
              </a:rPr>
              <a:t>Can count to six!</a:t>
            </a:r>
          </a:p>
          <a:p>
            <a:pPr algn="ctr"/>
            <a:endParaRPr lang="ru-RU" sz="3200" dirty="0">
              <a:ln>
                <a:solidFill>
                  <a:schemeClr val="tx1"/>
                </a:solidFill>
              </a:ln>
              <a:solidFill>
                <a:schemeClr val="tx1"/>
              </a:solidFill>
              <a:effectLst>
                <a:glow rad="127000">
                  <a:srgbClr val="FFFF00"/>
                </a:glow>
              </a:effectLst>
            </a:endParaRPr>
          </a:p>
        </p:txBody>
      </p:sp>
      <p:pic>
        <p:nvPicPr>
          <p:cNvPr id="3" name="Picture 2" descr="http://mauvyyt.esy.es/uploads/posts/2015-04/thumbs/70810-kupit-etiketki-konyak-aist-6-bukv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2203904" y="5661248"/>
            <a:ext cx="6791401" cy="5433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izgotovlenie-trafaretov.ru/wp-content/uploads/2014/11/trafaret-cifra-6-tip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9476" y="805245"/>
            <a:ext cx="743200" cy="862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xn--80aqafcrtq.cc/img/2/7/5/27556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8901" y="3861048"/>
            <a:ext cx="2696501" cy="2022376"/>
          </a:xfrm>
          <a:prstGeom prst="rect">
            <a:avLst/>
          </a:prstGeom>
          <a:ln w="88900" cap="sq" cmpd="thickThin">
            <a:solidFill>
              <a:srgbClr val="C00000"/>
            </a:solidFill>
            <a:prstDash val="solid"/>
            <a:miter lim="800000"/>
          </a:ln>
          <a:effectLst>
            <a:glow rad="127000">
              <a:srgbClr val="FFFF00"/>
            </a:glow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xn--80aqafcrtq.cc/img/2/7/5/275563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15" y="1844824"/>
            <a:ext cx="1756598" cy="1317449"/>
          </a:xfrm>
          <a:prstGeom prst="rect">
            <a:avLst/>
          </a:prstGeom>
          <a:ln w="88900" cap="sq" cmpd="thickThin">
            <a:solidFill>
              <a:srgbClr val="C00000"/>
            </a:solidFill>
            <a:prstDash val="solid"/>
            <a:miter lim="800000"/>
          </a:ln>
          <a:effectLst>
            <a:glow rad="127000">
              <a:srgbClr val="FFFF00"/>
            </a:glow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xn--80aqafcrtq.cc/img/2/7/5/275563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1859106"/>
            <a:ext cx="1815673" cy="1361755"/>
          </a:xfrm>
          <a:prstGeom prst="rect">
            <a:avLst/>
          </a:prstGeom>
          <a:ln w="88900" cap="sq" cmpd="thickThin">
            <a:solidFill>
              <a:srgbClr val="C00000"/>
            </a:solidFill>
            <a:prstDash val="solid"/>
            <a:miter lim="800000"/>
          </a:ln>
          <a:effectLst>
            <a:glow rad="127000">
              <a:srgbClr val="FFC000"/>
            </a:glow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0" descr="next-button-out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8051800" y="3903870"/>
            <a:ext cx="10922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93024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Татьяна\Desktop\Шаблоны\шаблон для считалок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696354" y="764704"/>
            <a:ext cx="3528392" cy="280831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effectLst>
            <a:glow rad="127000">
              <a:srgbClr val="FF0000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  <a:p>
            <a:pPr algn="ctr"/>
            <a:endParaRPr lang="en-US" sz="2800" dirty="0" smtClean="0">
              <a:solidFill>
                <a:schemeClr val="tx1"/>
              </a:solidFill>
            </a:endParaRPr>
          </a:p>
          <a:p>
            <a:pPr algn="ctr"/>
            <a:r>
              <a:rPr lang="en-US" sz="2400" b="1" i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effectLst>
                  <a:glow rad="127000">
                    <a:srgbClr val="FFFF00"/>
                  </a:glow>
                </a:effectLst>
              </a:rPr>
              <a:t>Seven, seven, seven,</a:t>
            </a:r>
          </a:p>
          <a:p>
            <a:pPr algn="ctr"/>
            <a:r>
              <a:rPr lang="en-US" sz="2400" b="1" i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effectLst>
                  <a:glow rad="127000">
                    <a:srgbClr val="FFFF00"/>
                  </a:glow>
                </a:effectLst>
              </a:rPr>
              <a:t>I see a raven.</a:t>
            </a:r>
          </a:p>
          <a:p>
            <a:pPr algn="ctr"/>
            <a:r>
              <a:rPr lang="en-US" sz="2400" b="1" i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effectLst>
                  <a:glow rad="127000">
                    <a:srgbClr val="FFFF00"/>
                  </a:glow>
                </a:effectLst>
              </a:rPr>
              <a:t>Seven ravens in the wood</a:t>
            </a:r>
          </a:p>
          <a:p>
            <a:pPr algn="ctr"/>
            <a:r>
              <a:rPr lang="en-US" sz="2400" b="1" i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effectLst>
                  <a:glow rad="127000">
                    <a:srgbClr val="FFFF00"/>
                  </a:glow>
                </a:effectLst>
              </a:rPr>
              <a:t>Cook tasty raven’s food!</a:t>
            </a:r>
            <a:endParaRPr lang="ru-RU" sz="2400" b="1" i="1" dirty="0">
              <a:ln>
                <a:solidFill>
                  <a:schemeClr val="tx1"/>
                </a:solidFill>
              </a:ln>
              <a:solidFill>
                <a:srgbClr val="C00000"/>
              </a:solidFill>
              <a:effectLst>
                <a:glow rad="127000">
                  <a:srgbClr val="FFFF00"/>
                </a:glow>
              </a:effectLst>
            </a:endParaRPr>
          </a:p>
        </p:txBody>
      </p:sp>
      <p:pic>
        <p:nvPicPr>
          <p:cNvPr id="3" name="Picture 2" descr="https://im0-tub-ru.yandex.net/i?id=4233ddb022ac3cc8d6ac6d23d244b7f9&amp;n=33&amp;h=215&amp;w=21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8602" y="764704"/>
            <a:ext cx="663896" cy="663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festival.1september.ru/articles/621463/presentation/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0096" y="3861048"/>
            <a:ext cx="2843808" cy="2132856"/>
          </a:xfrm>
          <a:prstGeom prst="rect">
            <a:avLst/>
          </a:prstGeom>
          <a:ln w="88900" cap="sq" cmpd="thickThin">
            <a:solidFill>
              <a:srgbClr val="C00000"/>
            </a:solidFill>
            <a:prstDash val="solid"/>
            <a:miter lim="800000"/>
          </a:ln>
          <a:effectLst>
            <a:glow rad="127000">
              <a:srgbClr val="FFFF00"/>
            </a:glow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festival.1september.ru/articles/621463/presentation/9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14864"/>
            <a:ext cx="2088232" cy="1496343"/>
          </a:xfrm>
          <a:prstGeom prst="rect">
            <a:avLst/>
          </a:prstGeom>
          <a:ln w="88900" cap="sq" cmpd="thickThin">
            <a:solidFill>
              <a:srgbClr val="C00000"/>
            </a:solidFill>
            <a:prstDash val="solid"/>
            <a:miter lim="800000"/>
          </a:ln>
          <a:effectLst>
            <a:glow rad="127000">
              <a:srgbClr val="FFFF00"/>
            </a:glow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festival.1september.ru/articles/621463/presentation/9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3590" y="1821710"/>
            <a:ext cx="2232248" cy="1674186"/>
          </a:xfrm>
          <a:prstGeom prst="rect">
            <a:avLst/>
          </a:prstGeom>
          <a:ln w="88900" cap="sq" cmpd="thickThin">
            <a:solidFill>
              <a:srgbClr val="C00000"/>
            </a:solidFill>
            <a:prstDash val="solid"/>
            <a:miter lim="800000"/>
          </a:ln>
          <a:effectLst>
            <a:glow rad="127000">
              <a:srgbClr val="FFFF00"/>
            </a:glow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0" descr="next-button-out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051800" y="3903870"/>
            <a:ext cx="10922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21130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Татьяна\Desktop\Шаблоны\шаблон для считалок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854660" y="764704"/>
            <a:ext cx="3229508" cy="273630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glow rad="127000">
              <a:srgbClr val="FF0000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  <a:p>
            <a:pPr algn="ctr"/>
            <a:endParaRPr lang="en-US" dirty="0">
              <a:solidFill>
                <a:schemeClr val="tx1"/>
              </a:solidFill>
            </a:endParaRPr>
          </a:p>
          <a:p>
            <a:pPr algn="ctr"/>
            <a:endParaRPr lang="en-US" dirty="0" smtClean="0">
              <a:solidFill>
                <a:schemeClr val="tx1"/>
              </a:solidFill>
            </a:endParaRPr>
          </a:p>
          <a:p>
            <a:pPr algn="ctr"/>
            <a:r>
              <a:rPr lang="en-US" sz="2400" b="1" i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effectLst>
                  <a:glow rad="127000">
                    <a:srgbClr val="FFFF00"/>
                  </a:glow>
                </a:effectLst>
              </a:rPr>
              <a:t>Eight, eight, eight,</a:t>
            </a:r>
          </a:p>
          <a:p>
            <a:pPr algn="ctr"/>
            <a:r>
              <a:rPr lang="en-US" sz="2400" b="1" i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effectLst>
                  <a:glow rad="127000">
                    <a:srgbClr val="FFFF00"/>
                  </a:glow>
                </a:effectLst>
              </a:rPr>
              <a:t>Open the gate,</a:t>
            </a:r>
          </a:p>
          <a:p>
            <a:pPr algn="ctr"/>
            <a:r>
              <a:rPr lang="en-US" sz="2400" b="1" i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effectLst>
                  <a:glow rad="127000">
                    <a:srgbClr val="FFFF00"/>
                  </a:glow>
                </a:effectLst>
              </a:rPr>
              <a:t>There is a house</a:t>
            </a:r>
          </a:p>
          <a:p>
            <a:pPr algn="ctr"/>
            <a:r>
              <a:rPr lang="en-US" sz="2400" b="1" i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effectLst>
                  <a:glow rad="127000">
                    <a:srgbClr val="FFFF00"/>
                  </a:glow>
                </a:effectLst>
              </a:rPr>
              <a:t>Number eight for a house!</a:t>
            </a:r>
            <a:endParaRPr lang="ru-RU" sz="2400" b="1" i="1" dirty="0">
              <a:ln>
                <a:solidFill>
                  <a:schemeClr val="tx1"/>
                </a:solidFill>
              </a:ln>
              <a:solidFill>
                <a:srgbClr val="C00000"/>
              </a:solidFill>
              <a:effectLst>
                <a:glow rad="127000">
                  <a:srgbClr val="FFFF00"/>
                </a:glow>
              </a:effectLst>
            </a:endParaRPr>
          </a:p>
        </p:txBody>
      </p:sp>
      <p:pic>
        <p:nvPicPr>
          <p:cNvPr id="2" name="Picture 2" descr="http://www.raskraska.ru/azbuka/n8c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9384" y="836712"/>
            <a:ext cx="595789" cy="794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tomatoz.ru/uploads/posts/2011-03/1299609916_1299459075_1-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3789040"/>
            <a:ext cx="2088231" cy="1728192"/>
          </a:xfrm>
          <a:prstGeom prst="rect">
            <a:avLst/>
          </a:prstGeom>
          <a:ln w="88900" cap="sq" cmpd="thickThin">
            <a:solidFill>
              <a:srgbClr val="C00000"/>
            </a:solidFill>
            <a:prstDash val="solid"/>
            <a:miter lim="800000"/>
          </a:ln>
          <a:effectLst>
            <a:glow rad="127000">
              <a:srgbClr val="FFFF00"/>
            </a:glow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tomatoz.ru/uploads/posts/2011-03/1299609916_1299459075_1-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724794"/>
            <a:ext cx="2088231" cy="1728192"/>
          </a:xfrm>
          <a:prstGeom prst="rect">
            <a:avLst/>
          </a:prstGeom>
          <a:ln w="88900" cap="sq" cmpd="thickThin">
            <a:solidFill>
              <a:srgbClr val="C00000"/>
            </a:solidFill>
            <a:prstDash val="solid"/>
            <a:miter lim="800000"/>
          </a:ln>
          <a:effectLst>
            <a:glow rad="127000">
              <a:srgbClr val="FFFF00"/>
            </a:glow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tomatoz.ru/uploads/posts/2011-03/1299609916_1299459075_1-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1804422"/>
            <a:ext cx="2088231" cy="1728192"/>
          </a:xfrm>
          <a:prstGeom prst="rect">
            <a:avLst/>
          </a:prstGeom>
          <a:ln w="88900" cap="sq" cmpd="thickThin">
            <a:solidFill>
              <a:srgbClr val="C00000"/>
            </a:solidFill>
            <a:prstDash val="solid"/>
            <a:miter lim="800000"/>
          </a:ln>
          <a:effectLst>
            <a:glow rad="127000">
              <a:srgbClr val="FFFF00"/>
            </a:glow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0" descr="next-button-out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051800" y="3903870"/>
            <a:ext cx="10922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26915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3" grpId="2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349</Words>
  <Application>Microsoft Office PowerPoint</Application>
  <PresentationFormat>Экран (4:3)</PresentationFormat>
  <Paragraphs>110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</dc:creator>
  <cp:lastModifiedBy>Татьяна</cp:lastModifiedBy>
  <cp:revision>94</cp:revision>
  <dcterms:created xsi:type="dcterms:W3CDTF">2016-09-19T10:07:59Z</dcterms:created>
  <dcterms:modified xsi:type="dcterms:W3CDTF">2016-09-21T10:20:38Z</dcterms:modified>
</cp:coreProperties>
</file>