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17"/>
  </p:notesMasterIdLst>
  <p:sldIdLst>
    <p:sldId id="275" r:id="rId2"/>
    <p:sldId id="256" r:id="rId3"/>
    <p:sldId id="258" r:id="rId4"/>
    <p:sldId id="260" r:id="rId5"/>
    <p:sldId id="261" r:id="rId6"/>
    <p:sldId id="262" r:id="rId7"/>
    <p:sldId id="263" r:id="rId8"/>
    <p:sldId id="278" r:id="rId9"/>
    <p:sldId id="276" r:id="rId10"/>
    <p:sldId id="265" r:id="rId11"/>
    <p:sldId id="266" r:id="rId12"/>
    <p:sldId id="267" r:id="rId13"/>
    <p:sldId id="268" r:id="rId14"/>
    <p:sldId id="269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97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7F6482-D055-4149-92C9-AAE64652FF90}" type="datetimeFigureOut">
              <a:rPr lang="ru-RU"/>
              <a:pPr>
                <a:defRPr/>
              </a:pPr>
              <a:t>16.09.2016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2AB8B1F-C926-4CA9-AAF9-9B80A1208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B555B9-7313-47B4-BEB0-9CAB843EAC5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AEDB3-F024-4C78-9211-7359E48392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F5C9-7415-4EAB-9490-17661B882A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AFF13-EB26-4D6A-91B3-3551AAEF28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216F-F0C8-4EC4-B786-FE2EE45108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FBF86-F217-4A2F-847A-D4F0188B4F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E77DB-C9BA-49E3-880F-015B1A90C9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B7FD1-1473-4D72-8BC4-789A5AC7C6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F93B2-12A7-4D45-BEC0-FCEDC50325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238FD-AB3F-44E0-BBA4-70F770878F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EBCEB-CFCC-40BD-878A-EF9B4E972D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C4607-2708-4C05-8F59-5FB14EE9E8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508532E-B989-4565-8513-93D0C8DED7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5" r:id="rId2"/>
    <p:sldLayoutId id="2147483964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5" r:id="rId9"/>
    <p:sldLayoutId id="2147483961" r:id="rId10"/>
    <p:sldLayoutId id="21474839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782762"/>
          </a:xfrm>
        </p:spPr>
        <p:txBody>
          <a:bodyPr/>
          <a:lstStyle/>
          <a:p>
            <a:pPr algn="ctr" eaLnBrk="1" hangingPunct="1"/>
            <a:r>
              <a:rPr lang="ru-RU" sz="4400" i="1" smtClean="0">
                <a:solidFill>
                  <a:srgbClr val="FF0000"/>
                </a:solidFill>
              </a:rPr>
              <a:t>Проектно-исследовательская работа</a:t>
            </a:r>
            <a:br>
              <a:rPr lang="ru-RU" sz="4400" i="1" smtClean="0">
                <a:solidFill>
                  <a:srgbClr val="FF0000"/>
                </a:solidFill>
              </a:rPr>
            </a:br>
            <a:r>
              <a:rPr lang="ru-RU" sz="4400" i="1" smtClean="0">
                <a:solidFill>
                  <a:srgbClr val="FF0000"/>
                </a:solidFill>
              </a:rPr>
              <a:t> «</a:t>
            </a:r>
            <a:r>
              <a:rPr lang="ru-RU" sz="4400" smtClean="0">
                <a:solidFill>
                  <a:srgbClr val="FF0000"/>
                </a:solidFill>
              </a:rPr>
              <a:t>Герои рядом с нами</a:t>
            </a:r>
            <a:r>
              <a:rPr lang="ru-RU" sz="4400" i="1" smtClean="0">
                <a:solidFill>
                  <a:srgbClr val="FF0000"/>
                </a:solidFill>
              </a:rPr>
              <a:t>»</a:t>
            </a:r>
            <a:endParaRPr lang="ru-RU" sz="4400" smtClean="0">
              <a:solidFill>
                <a:srgbClr val="FF0000"/>
              </a:solidFill>
            </a:endParaRPr>
          </a:p>
        </p:txBody>
      </p:sp>
      <p:pic>
        <p:nvPicPr>
          <p:cNvPr id="4100" name="Picture 6" descr="DSCN05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419350"/>
            <a:ext cx="4038600" cy="3436938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i="1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b="1" i="1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 smtClean="0"/>
              <a:t>Работу выполнил ученик 4 класса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 smtClean="0"/>
              <a:t>МБОУ «Мари – </a:t>
            </a:r>
            <a:r>
              <a:rPr lang="ru-RU" b="1" i="1" dirty="0" err="1" smtClean="0"/>
              <a:t>Суксинская</a:t>
            </a:r>
            <a:r>
              <a:rPr lang="ru-RU" b="1" i="1" dirty="0" smtClean="0"/>
              <a:t> ООШ»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 smtClean="0"/>
              <a:t> </a:t>
            </a:r>
            <a:r>
              <a:rPr lang="ru-RU" b="1" i="1" dirty="0" err="1" smtClean="0"/>
              <a:t>Усманов</a:t>
            </a:r>
            <a:r>
              <a:rPr lang="ru-RU" b="1" i="1" dirty="0" smtClean="0"/>
              <a:t> Кирилл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i="1" dirty="0" smtClean="0"/>
              <a:t>Учитель: Харисова Зилина </a:t>
            </a:r>
            <a:r>
              <a:rPr lang="ru-RU" b="1" i="1" dirty="0" err="1" smtClean="0"/>
              <a:t>Исламгалиевна</a:t>
            </a:r>
            <a:endParaRPr lang="ru-RU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55563" y="304800"/>
            <a:ext cx="90328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800" b="1">
                <a:solidFill>
                  <a:srgbClr val="FF0000"/>
                </a:solidFill>
                <a:cs typeface="Times New Roman" pitchFamily="18" charset="0"/>
              </a:rPr>
              <a:t>Результаты проекта  и выводы:</a:t>
            </a:r>
            <a:endParaRPr lang="ru-RU" sz="4800">
              <a:solidFill>
                <a:srgbClr val="FF0000"/>
              </a:solidFill>
            </a:endParaRP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323850" y="1052513"/>
            <a:ext cx="8640763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i="1"/>
          </a:p>
          <a:p>
            <a:r>
              <a:rPr lang="ru-RU" sz="2400" b="1" i="1"/>
              <a:t>В результате работы  над  проектом я лучше  узнал  военный период жизни моего прадеда</a:t>
            </a:r>
            <a:r>
              <a:rPr lang="ru-RU" sz="2400" i="1"/>
              <a:t>. Родился мой прадедушка в деревне Мари-Суксы в 1920 году. До войны работал в колхозе «У Куралше». Ушёл на войну 12 января 1942 года, воевал до 31 июля 1943 года. Воевал на Калининском фронте в Ржевском направлении. Был сильно ранен в голову и руки, долго лечился в госпиталях. В начале 1944 года вернулся в деревню. После выздоровления до 1947 года работал военруком в Мари-Суксинской школе. Потом работал председателем сельсовета, завскладом в сельпо, в колхозе. Награждён медалью «За доблестный труд в Великой Отечественной войне» и юбилейными медалями. Умер мой прадед  в 1980 году.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7"/>
          <p:cNvSpPr>
            <a:spLocks noChangeArrowheads="1"/>
          </p:cNvSpPr>
          <p:nvPr/>
        </p:nvSpPr>
        <p:spPr bwMode="auto">
          <a:xfrm>
            <a:off x="179388" y="333375"/>
            <a:ext cx="871378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solidFill>
                  <a:srgbClr val="FF0000"/>
                </a:solidFill>
              </a:rPr>
              <a:t>Я создал </a:t>
            </a:r>
            <a:r>
              <a:rPr lang="ru-RU" sz="4000" i="1"/>
              <a:t>презентацию  о  моем прадедушке, которая будет  храниться в моей семье, в библиотеке и в папке «Наши проекты» у классного руководителя. Мне удалось вовлечь моих одноклассников получше узнать о ветеранах нашей деревни, вести работу над изучением своих прадедов участвующих в Великой Отечественной войне.</a:t>
            </a:r>
            <a:endParaRPr lang="ru-RU" sz="400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323850" y="84138"/>
            <a:ext cx="8496300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4400">
                <a:solidFill>
                  <a:srgbClr val="FF0000"/>
                </a:solidFill>
                <a:cs typeface="Times New Roman" pitchFamily="18" charset="0"/>
              </a:rPr>
              <a:t>Я  обратился  к одноклассникам  с  пожеланиями: </a:t>
            </a:r>
            <a:endParaRPr lang="ru-RU" sz="4400">
              <a:solidFill>
                <a:srgbClr val="FF0000"/>
              </a:solidFill>
            </a:endParaRPr>
          </a:p>
          <a:p>
            <a:pPr algn="just" eaLnBrk="0" hangingPunct="0"/>
            <a:r>
              <a:rPr lang="ru-RU" sz="3200" i="1">
                <a:cs typeface="Times New Roman" pitchFamily="18" charset="0"/>
              </a:rPr>
              <a:t>    - каждый человек должен знать, чем знамениты его предки, поэтому старайтесь собирать материал о своей семье;</a:t>
            </a:r>
            <a:endParaRPr lang="ru-RU" sz="3200" i="1"/>
          </a:p>
          <a:p>
            <a:pPr algn="just" eaLnBrk="0" hangingPunct="0"/>
            <a:r>
              <a:rPr lang="ru-RU" sz="3200" i="1">
                <a:cs typeface="Times New Roman" pitchFamily="18" charset="0"/>
              </a:rPr>
              <a:t>    - знайте свои корни; берегите реликвии; </a:t>
            </a:r>
            <a:endParaRPr lang="ru-RU" sz="3200" i="1"/>
          </a:p>
          <a:p>
            <a:pPr algn="just" eaLnBrk="0" hangingPunct="0"/>
            <a:r>
              <a:rPr lang="ru-RU" sz="3200" i="1">
                <a:cs typeface="Times New Roman" pitchFamily="18" charset="0"/>
              </a:rPr>
              <a:t>    - храните письма, фотографии. </a:t>
            </a:r>
            <a:endParaRPr lang="ru-RU" sz="3200" i="1"/>
          </a:p>
          <a:p>
            <a:pPr algn="just" eaLnBrk="0" hangingPunct="0"/>
            <a:r>
              <a:rPr lang="ru-RU" sz="3200" i="1">
                <a:cs typeface="Times New Roman" pitchFamily="18" charset="0"/>
              </a:rPr>
              <a:t>    - изучайте историю своей семьи, </a:t>
            </a:r>
            <a:endParaRPr lang="ru-RU" sz="3200" i="1"/>
          </a:p>
          <a:p>
            <a:pPr algn="just" eaLnBrk="0" hangingPunct="0"/>
            <a:r>
              <a:rPr lang="ru-RU" sz="3200" i="1">
                <a:cs typeface="Times New Roman" pitchFamily="18" charset="0"/>
              </a:rPr>
              <a:t>    - старайтесь записывать важные истории своей жизни – это обязательно пригодится вашим потомкам! </a:t>
            </a:r>
            <a:endParaRPr lang="ru-RU" sz="32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ChangeArrowheads="1"/>
          </p:cNvSpPr>
          <p:nvPr/>
        </p:nvSpPr>
        <p:spPr bwMode="auto">
          <a:xfrm>
            <a:off x="250825" y="-1195388"/>
            <a:ext cx="8497888" cy="692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200">
                <a:cs typeface="Times New Roman" pitchFamily="18" charset="0"/>
              </a:rPr>
              <a:t>  </a:t>
            </a: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endParaRPr lang="ru-RU" sz="1200">
              <a:cs typeface="Times New Roman" pitchFamily="18" charset="0"/>
            </a:endParaRPr>
          </a:p>
          <a:p>
            <a:pPr algn="just" eaLnBrk="0" hangingPunct="0"/>
            <a:r>
              <a:rPr lang="ru-RU" sz="4000" i="1">
                <a:cs typeface="Times New Roman" pitchFamily="18" charset="0"/>
              </a:rPr>
              <a:t>  </a:t>
            </a:r>
            <a:r>
              <a:rPr lang="ru-RU" sz="4000" b="1" i="1">
                <a:solidFill>
                  <a:srgbClr val="FF0000"/>
                </a:solidFill>
                <a:cs typeface="Times New Roman" pitchFamily="18" charset="0"/>
              </a:rPr>
              <a:t>Я надеюсь, </a:t>
            </a:r>
            <a:r>
              <a:rPr lang="ru-RU" sz="4000" i="1">
                <a:cs typeface="Times New Roman" pitchFamily="18" charset="0"/>
              </a:rPr>
              <a:t>что каждый, кто ознакомился  с  этим  проектом, узнали историю одного из участников Великой Отечественной Войны, испытали гордость за свою Родину. Ещё раз убедились в том, что Россия  </a:t>
            </a:r>
            <a:r>
              <a:rPr lang="ru-RU" sz="4000" b="1" i="1">
                <a:solidFill>
                  <a:srgbClr val="FF0000"/>
                </a:solidFill>
                <a:cs typeface="Times New Roman" pitchFamily="18" charset="0"/>
              </a:rPr>
              <a:t>НЕПОБЕДИМА</a:t>
            </a:r>
            <a:r>
              <a:rPr lang="ru-RU" sz="4000" i="1">
                <a:cs typeface="Times New Roman" pitchFamily="18" charset="0"/>
              </a:rPr>
              <a:t>, пока на Земле будут люди, у которых патриотизм и мужество стоят на первом месте. </a:t>
            </a:r>
            <a:endParaRPr lang="ru-RU" sz="40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1908" y="188640"/>
            <a:ext cx="608019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ДЕДУ 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ПОБЕДУ!</a:t>
            </a:r>
          </a:p>
        </p:txBody>
      </p:sp>
      <p:sp>
        <p:nvSpPr>
          <p:cNvPr id="18435" name="AutoShape 7" descr="data:image/jpeg;base64,/9j/4AAQSkZJRgABAQAAAQABAAD/2wCEAAkGBhQSERUUExQWFRUWFxgXFxgXFxcYHBwXGBQXGBcbFxgXHCYeGBwjGhUYHy8gJCcpLCwsFx8xNTAqNSYrLCkBCQoKDgwOGg8PGikdHBwsKSkpKSwsKSkpLCkpKSkpKSkpKSksKSksKS0sKSksLCkpLCksKSwpLCwuLCwsLCwpLP/AABEIAKYA8AMBIgACEQEDEQH/xAAbAAACAwEBAQAAAAAAAAAAAAAEBQADBgIBB//EAEoQAAEDAQQEBQ8KBgIDAQAAAAECAxEABBIhMQUiQVEGE2FxgSMkMjRScpGSk6GxsrPS0xUWM0JTYnN0wdEUQ6LC4fCC4mOD8Qf/xAAZAQADAQEBAAAAAAAAAAAAAAACAwQBAAX/xAArEQACAQIGAQQDAQADAQAAAAAAAQIDEQQSEyExURQyM0FSIkJxYRWRoQX/2gAMAwEAAhEDEQA/AG6ltMstEtNRxTRMtNk4tpkklM540INP2ePo2PJNebVrvTh60a/Ba9kms3oTQbTrCVqTKiVYyRka8elTqVpuKlax6dScacU2jRfL9n+zY8k17tT5es2HU2PJNe7Sv5sM9x/Ua5PBpjuD4xqr/j633J/Lp9DX5fs/2bHkm/dr06es/wBmz5Fr3aUp4OMTijCccT+9d/NlgnBEDZrHKheBrL9zvLp/UZ/L9nw6mx5Jr3ag0/Z8eps+Sa92lbnBhgE6uXKatHBezR2H9SsaXLDVFzNm+XT+ocNP2b7NnyTXu1Pl+z/ZseSa92gUcFrPI6kSMbxvKAGGGNCDQDF+Lk8yjQ+PP7sLyofUdfL9n+zYj8Jr3any9Z/s2PJNe7S1vgswT2JGZ7I1yngwyogBszieyNEsNUfEjPLh9RoNP2fHqbHkmvdqDT9mn6NnyTXu0tTwbs/1kYbryhXJ4OWeYCP6jW+LU+x3l0/qM/l+z/ZseSa92vfl+zfZseSa8+rhS5PBmz7UkDvlfvXDnBlgfVPjKrPFqXtmM8un9Rp8vWfDqbHL1Jr3a8+X7Pj1NjyTXu0p+bjHcf1Gg7dweQQQ3qK2TrA8mOXPTXgK1vWd5dP6mjGn7NP0bHkmvdqfL9n+zYn8Jr3a+aOhaVFKgARmLo/2OWvVpWADCTM43R4KTLDVI8yGRrxlxE+lfL9n+zY8i17tT5es/wBmx5JrzatfL1Or3J8AoVzSSwtKYSb33Y21ioTf7BOtFL0n1r5fs32bHkm/dqDT9mn6NnyTfu1gEPNKygkYHnqt0RmkAbCRgaLxqi/cDyI/U+hfL1n+zZ8k17te/L9n+zY8i159WvnN4bkjoFQuD7vmrfFqfc7yYfU+i/L1n+zY8k35tWvRp+zfZseSay8Wvn1jeaKoWUxBjGNbZJGUV2+tsAEBJmczuJGe3KlvD1E/UwlWi97G+Gn7N9mx5JrPxaJXxbtmeVxTQ6i6RDTYODaoIITIr5glYMxdzEAbrydu3bX0nR3aT34DvsleiluM6c0mxkXGcW0jnTnarWH8lr2aaX8FU9ap75XrGmOnO1Wsf5DXskUJwOT1onvl+sas/wDn+/ImxntoPuVCzRJTUIr3TygPisa7KCkkpMxhPpiibpE9ByqhYGEZ1FUrPNY1EWhKVAzeBxI56pjWMZUQ/ZrucyciMqqu1MpfmaHWNd6QQIMTuwoJ9YSogQSDII2chpjYFhOcYmPNSvSjzVnWpSjF6CAMVHvRTZwV9xqV4nNwkyTVzFkWubo5zkAOU0oc00+sRZ7OMcr15ZiD3IujZtNL7HwhtCXAzaXFtoKiFG6AAQdaFJGtHPhS82VbDI0r8mwc0chI1147gD+xPmpTbXm0qxeQ3+IVJnxyMOWlGkLWhLgQlKFyM1JJxwwSb05HloS1266kpuutzswcaP8A63jgaXmkx+WK+BrpW1ONNFxshQAm8mFp5jBwHKaF0VwuQ6pKFpuKMQZlJP6TWRWsIcmAyraUhSUKGUKaVkOUTS961a0jCCfBOH+KbC6e4qpFM+t3RXC2QaF0Jb+PYQvaRB74YHw51ibJwyds7jjSwHBxi7pkpukLUIkgyMBzV6WZJIksa7S+g0vJw1VjsVfoeSktt0MttsJXEiTInbEZiq1cPDdVDabwgBV4lN45yCAcBJ6Kc2O1G0WZLihrX7hjCYBxSNmQ8NRYm1roqw6eYx6myJ3ZeEUqduh5BXeuDO4AVRyTWh0k6EhACwoqF5SQnBMzq3tpEY4Cs1pD6ToqWGzKJbo7ft6AslN4ZjKMD+tOmNLtOJahRDmqlQIzgi6oHkCdu+sstZrlKjvo5LMdH8TbaWQi+u8UiBtIE45gc0Uss6bKrFb6kczRWOjKs84sk4ma4BrYfiDNKRrXLFo8RFvUZ2CyrJHPLlU/w9gjtxY5DZV+njKQWKwreVcbQVqOxInw7hWosHA9KBetDmPcNkHxnOxHMkE8tHKqlykLVH/SllFnAPFPlxWrILKmwBeGMlRnmgV9M0d2k9+A77JVYS0tISi62hKUynlJN7ao4mt1o3tJ78u77FVeZXnmqxZdRjli0eacHWrW7iWvZJqvgQ3NjT3y/WrvTnarX4DXskzXfAVPWSe/X61UYD35CcX7aG3E15xNE3aihXtHllAbNUpYx2URx2GWJMQfSKHcZKSpUiMonbUsqlO5p3aEykyYx6KGstlBlWZGz0VaypQAKsUyTHLv5qtS7C9gBGOOBpaS5OJY32yCCNuRH+xQtobSp28UiQIkjECdlXrahfUk3irPkG+qrWoJXvlIGeVcpXluMtsUF8ovKQexBKeeIHnIpc1wc/jTfcVdZEIZQmQVGSkqJ2SUk9JNHO2BbiFhEIF2ConBOGsegSeimTNnKEJjK6AE7QAiEgjfEk9G+pq0sruVYdZlYy1p4EsXNUEglWKiTABjV6fNSK1aBfRgVl1uDheKikRgpKFEmUjYNk1uf42ElJF0CRKsDgccfBnOdZ3TnCRpJhMKgRAOJ2bMuQ1LGrLMWypKxj3lOXYVKmwSnfdUDF0g5gUhUAVCP38FbphpLqHE3eLVe4xAJJvETezzIwJpPpvg2i7xrcpKhN0QReEkgCNoE1ZCaexJUptDXQFoKLC/dzTJHOUYRWKtjAuklSy7evAQCgou3iSc70ycorSaB05xLTiSlaiQi7cxyvf4pBatIq4xd3UvKKiAOSDnjjVracUSZWmDLbaCGyhxa1q+kBSLoO4GZUcseetzwZtBVYHUDNt1N3mIG3fer567axIhMHf+ta/gYLzS8cyo+AJI/WkVl+A6jfMVOYqM5ikelDdcy2D0U20muHFdFJtLql3oHoqaHJQ+AVaxMwa5vp3GrVtVWUYU5MWwmx6MW9PFpJAMFRgAchJp1YuDaEq6oq+ruU5csnM9AqzQyUlpEiOykiJPZHHmwxzohtZAxOHJgnmO/A1lnL/DHJIaptt1NxICU9wgBI5b0Z5bSarRakuFEACEqJzx1kxnyHz0AlsqjaOXAdG00Y0lqzi84rWg4DPGNn1RgKCWVccmxzPdgtobUAoqylI59Ymd2WGG+t/o49ZP/l3fZKr549p4PylCQAIM5kwoDE9Oyvoeju0nvy7vslfvUNW+pG5ZT9LOdOHrVr8Fr2aat4BjrJHfuetVenO1W8voWvZIq/gAnrFPfuetVOB9+RPi/bQ9CK5KTPNFXzBr1LwmNsHCvTnNSTSZ5dgVuz7VKJwkYxjS1tkyZn6xNNAUpAvGTiMRlzVQ+iDjiThyRUio7XNK7GkwYxGMpqu1WYxIMbINEITrKjApiDs5KHtwE9lfOahsFYnucyhi0XVBCgcdidtcLgurwIMYTsgVZxMi8lQSoHHHYdwry1KBcGN4BIBjaa1L8rrgYvSWtLBQoGeLQm8qPrkxq55FRHP0VitLJtbiwoKKZB1xN1MnZ3OXRFbizWdS2FYXQFpUsnDVSDGfLOFLXEQVMkHFUJPPsIO8AGsrxeW6KMNJKVmYS3i0LZdUVqUlCrgUAQFXomRzAGOau9DaPS3ClJCl43krk3piOSANmOdabhA0BY7jZN0OrJO/FIvebz0tsunUshAdS2sETGMp2dlXn55W2PUST5BLHoYhQdVggHVhRxzy2gbOiljmlJecQMgqU5xMEHHZAk0703p1tLauLVIWkgADC+MvT5qyLCNUrGeZ3EGmUb3uwallEKC7ryk4Zq55SohU7BvFX2uwh1N6NZJCZ5DSUvqvhZxIO3dWiKYSvlQFDwpV6FCrIvcjnujI22yJC7qZnbkegb60vBBgthYO2SPAMDuypfZNF3VFUzty2mnujlC8e98+NHWf4iqatK5nre7LiuU/vSy3/SD/AI0baHJWTvJPnNBW/wCkHMn0UqHI2+xe4jA89Cqy8NHHbz0CvbXRMY/0H9Gkd9/dVyWlG7Gesq6TIkZjknCqdAJ6mmciFj00wsH0iBMjWE7+wy6aK9kwP2Qrtmm3CopbF0jA7x050KzYCtaOMUVSf0J/SrlDq7nfR51UxUgBbcd1/Yr/ADQXsMSPGbGEA3RGIH9Yzr6Ro0dZPfl3fZGsA+NQ98PWFb7R3ab35d32Sqiqu9SJTTWzOdOnrVv8Fr2SaL//AD4dYJ79z1qF052q3+A17JNX8BATo9MbFuR41Owry1JtE+K9tDp99IB1pPJnQVptEFIT2RAkjPmrtLUmSLsCTG2ukBPFlQjI4/5o08z3PN/w9U+SmCmVQOXbtoa0KMDWkE4g8hqWd8XJCsSRhyRlV1lYQtQRlEk/5qlO+1zju0PLKYAABGP6c5oJlogSSDGY/wBz5qY2lSokAXRjJ5MqFSwCvI4icN9Ymm7IywGw4Em6pJvGCOUbq7avhxROrOMZ4Cmjuj1YXVYhOZ2UCb4cF+FEA9NHp5WMtsEoeWohBUpQVIu47dvRFA6SamVjMOCD3vpzohu2KTEdNXNpLhORGcxgMZy312pFJpnU7uSSPnWmtMKSCzJTirIEylyDEDcQfDWfRZypJK7yRhdBEZYY3iJOVb3hBYLzqSQOMTgCJIXESkEiZ357KE0o+wVC+26paTi2U5DCVKMcvprz9l6UeytlaTMaLOoTOCEmYnDD/MChHkm7CZN5KSABvxOHTT9xkrWsXUpSqITPY60gcp5a7s+j0o7AxIBxk7MpBkU+EWJnON+TOMIkQrAjeD4IrWaJW05ZYcwMqQlQmYABAOBvZ7fDQ+klcYy6SjizeQoIxhIwi7umeeg7C5DTI2l0nowH6eeijyLnwClClAYkAZx5uYjHw0XZ0Q2ojAYjzE51QALxGRBxxzzxopoEsuqH1VNjxg5+1HP0gR5M08NYdPpoC1qlY6PQKY2ga5OzKgLanX8HorI8hMOOZ6fRQKttHLTt/wByoBwYGuicx9opyGUx97z3gaY2BxRULxkJkjLMwDlyJFKtDtXkIA2kjznHomeinLqAh9SEnVwKfAArziemsknZ2MTV1cTD6dzvv7jRrp12z97+00Inth3n/U1e8rXb5/7TWM0Od7D/AJJ9IrfaOHWT35d32Sq+fuHU6U+tX0HR3aT34DvslVDU9yP9KafpZzpsdatfgteyTRHAJQGj09+561DacHWrf4LXskzV3ANB/gEx3bnrVtJtTm0IxPoQ9tDYUkQYNLlNTCCMjj05mmdwwOcUufB4wRhjz05u6R5xLUkJQEgCBNet2OAFJkyTlujfRBav3TeymrbOg9iJBTt2HbVUI5twQN14DCDC04Jzg0bYbMQqVEGAAKTuaQUFFLqYxgEDLd0UZaLfxTR7tR1Rz7RRUY5ZXkFlL9J29aHEhKCoEYxS3jVLeATqyDz8tMrA+virzuYO0YkUoCyXQUYnHwbaY5fkG9lYvUyQducR004tbqWmwJxIOQOWRiYB5ppVdJmUzhlMTiNuyuLNo8LVCkKSkqN4pcSQoJxF4AJUJyxGyoJt3sU4RJLMwy06ObZRxs3nCZUZmJSLt07jhiM8ay+mrW3eQorAzCgSMsI/WtRp99LS0rACkqBISYAJSRAM4ZEeLXyjTTlmccccU24VKMxxq9U7QAU+acKOMso1Q1HcPSzfMNlKjlAUnFJy211bUKQqFgg7ekycuUmse7pQjBIUlO4L/UYmnOhkEtlP1jeVnuxzOOVNi23uZOCith9pFxC29UG8oXSTkBhdgdBk1nXnIQyNoST03jn4KP4zCDltrzSdkRdBStF8aq2nCpsgmSCk3bpB5TNc7RZ0U5qyBrckB5eAiVEcgViKN0c51taeds+AqnzUqDwUrXWls5YkkYYZjA00DYZbUOMbXxt2Liwrsb03hmk4jPA76yUk9jsko8mbeyoB9EuJHKBTXSDeOH+76AT9Ojw+YmtjyYwi0iBS5Qzrteklnd4K5U2pQk+iK1RsY2PtAQGwVGIvbJgXsTG2rW37wvbUKgEiLyVHcMjEHooXQqSUJgT2Xgkk0chiFNmNUKxHKcid+Ejpo/1Yt+tACj1Vzn/U1YsQ41zn1TVZR1VfR6yqvtGBaP3yP6aVcaHuDU6U+sK3+jj1k9+Xd9kqsHaOw6R6RW90d2m9+Xd9kqoKnuR/pTT9MjnTh61bx/kteyTV3AF6LAkfec9aqdOdqtfgteyTXHAhUWNPfL9atpStOYqurwRpVPXhy4TQdoCQogEE5DGopRwExOdChpN4kYqmEyN2dE2Qyike/wAXdHKDhj4aJc0oSAkYYTSi3JuJwN5ROz9q5ZKzhqz97DZTozklsxSVxpaLfeSpC4IjPopfwdfRxoLiidjd44Dw0G/pCZQBM5KnbFA8SUAm8TEYDDE02FR3u9x0eGmbfSNpWFC4AQnsp3UhsTvG2ncmTluphYlh1gKWCVAxMkcmPRVGhoNpwgAT4BVKnd5gcprtEaHBJWpIKfqgjaNte2htoOLGCVqbUEjfqjIDbh4DTlteoI2iRzf7ur5twqtTyX7qklIQtK2lKBAIukLHKMqjrSXI+jFvY70+4ktraOYIWjvVJkjoJNYT+AQoLVGZMTvjGeWm+k9JlwoO+Qf6hHoqKsLV2UruggK1ilQxGOIM5jaKVWjeOxVQajLc+eaVYAXgNtM9EvxdUPqn/R5yKM0vohsALLiF5yAsJHJJOPgoRu1JTmtu6YhKJMHlVTqTdlcyrvewyt7ULO4wRyXhhRtp0WFtStAWoCJbUCojeRtzz5qFLallAGsSMI3DKmGmroS2hJxSmDz89BiKiTSNoQvdmRtmgj/LUvDCHEKTBjKQCmhVMKbhSiCdkYRhjlXWkH1lUFaimYi8a6tiYaTsP7iadDdAVLo5VaLwxzoQmLQnm/tNVFUQa6tKuqJP3Z81EuRXwcWNgSFLBKdoGZHJ0x4DVyFyTAMY4E+CmNg0RNl41d4EfR4JuqEm9eUVC6RhsqgWWVQCnZ9YYkjIHaaba6EX3D+DC4aWfuLA6VRTFaE8UuYKrzYHS4mTQ+h9ELQyom4cCDCvvAk12pSSg3d6TgZyWnz1nCCk7yuAKxfWP97NVdWs67Pfj0Vw79Os8/r1baxi1+In1VfrSR4a/wBh0p9IrfaNHWb35d32SqwLx1OlPpFb7RvaT35d32Sqgq+5H+lNP0s5052q1n9C17JFccBsbKkbApfrVZps9atY/wAhr2SKG4FL61A3lfrGsh6pf0Ct6EaR5qYkRQD1pDV6EkkzBorjtUjkw31S60FNmdm0UxEMkLda+mROBMjao9jJrxwhtC1LMqmCZ2ndVt9ORmQBHRzUv0g4lRlUQAdXfy+GiW7F2+Ae1rSgpQmJugkiTFLrQFtk3pBMGDuORjdRfB+xce+2gTnK+8SZjpiOmmXDMArKYEojxSJ8GFNzZZJFMYbXZ1oG3jiigg4kqBOWAyo3gs+kPJvJv31lsSNkSoxzHPlpNoMpDKirMKN3wY5VpNAtobdYjWXxRUR3CVFSiRvUoEAcxp8naICjdmutthvJjjFJAEQiYEbMIFZHSTalgslfGbWlHYoY3TOU5U/ToIPArtClQTITeuhI2T0UNaOC7asELcHgUObETzY0lpNbmxunsYLRdgLr91eFwAK2AEDW/XwURphqztkFLhM7sRhlhlRekeD7qFuAOtwuJ1oVH3hjBkbMKSaT4OWiAA2SBgIIUI5cQRUdeEpysuD0sPUhFXfJkdOuAqOteGzIbeShNF6PXaHEsspvKUegCcydgoh/g1a1u3EMOLJkgATgIvYgwMxtrX8D9DO2VlTi0BC1KIvFSck4QMd89PNVNskLmOSk9hmjg2ixtBK3SpyMTMRyJ5JG6kOmG1qbvqciMQlQ1iIOOAy2Y41rLVZ1uJAC0oEYkiVEn0c22kGmOCqLg4y1HkSkJEnbqyST01LCN3eTGvZWR86hRIiM5HhovSKupp37egRTC36FbZEocUqcJupjlBxkYRSu3AhsSoHGMO9mRV8XuRVUAOZV6/2SO8/euHDqirHhrN95+lOXIlbo0j6D/Ct2cpTfQFSUlJ7IjA48lI23QFgHApASduIEZjmqDSTihekSSScInHkNCtglUnaZ6TTb7E9tzRaPfxBBSR94ZmcRB2GMqtevKW64racAMP5g/eI2QKC0JilI779aY2lOqTyJ2R9cUF7oJqzQCv6dfMfWq63jWb/FQPTVFoPXCuUf3Cu7crBs7nUH00lfBQxg/wBj0p9YVvtHdpPfl3fYqrAvHVPOn1hW+0b2k9+Xd9kqoKnuR/pTT4Zzpwdat/gteyTVf/5+0XGUI+peWpfe3jt5as04OtWvwWvM0ireB7pa0SVoNxanFi9EmAqBsO/dlXUlecl/oNV2ihlwmfurEQCkQN8YavNHnodh+8ySBhOB6PPWW0vpNRWpSlkwQATibpTOwY7Ioyy6RiyPG8AA4AJIEYY55VdHDN/KIak03wVaRvpUFJVz0qdbUrEkE89Uu6S1RPdRBJwN6K8dtYJSECSowIkyTspsKLVk2js1lexuuAVhDbTjyhio3U96nso51GOik/DYn+KCshCAekR6fTVlot7jbNnCVFsFCwQDKSpBdOYyUq5jtzpLwltrpU0VLCi420ZOGspAUoqGQid+ykRoSlO+ZbjnVSVrBuinLrKhBOsQTuIGE88VudHNIbcLi87jSGyYhKQ0m9A2EqvY8pr5odJKSl5KAoHVUTEAlIMxvwPmo2y6cdcYcQtclCApCiQmAoGdY7gMKo0XOKYhzyyZ9Btum03hrBQmEx2PnpbbuEDhBBXxaMcE9kR+lfPX9NlTKYchQXdJGZF4Qd0Xceg0Voi1Kdu33QXAopIJBMJIy2KgULw7irtnKpd2HLnC9DarjTQK4xUo4JJ2k/WPIKFtmnys9UN+Zwxj9+iayLDt0zqydwO3MifRRlitzd8FcgY4wSJ/+xUzjJuyK4uMVc39ntyW0LOCSQEAAEQmAVc2sR4tKeEWkRxrSEdigA8m2MOkn/lXtm0g0sJUFA5EpkTnBw5TjSnhhaEIUFyYKSCOY4etROl8oGFTeweNLBXZq/4pAGAOHPQmmrYyoAcUpZO+ctmKMayjWl0nJQB5YHpFFr06bkcYOkk+ikZGmV57FdvUgJIDJBOUgCPGMnnikGkXIbGokSdkbv3q+3268R1QK3wMY5DSm0OXspOsYkzhVkI9k1WSseqOHRV6zrI739KFSqilp10cwo3yKXBfYwgpAKohRvmJ1TkQNu6KrESYyBwkRPgqpDZCpG+rCuSTEDdW59rAOG9xtoJV1KT3360xtR6mdmXrJpboSbqIwMq8E0baHiQkDBBOsdsnsZnITPSRWLhnSW6PDYS46pSSBgBB5gaIe4PuKA1kYEHPOKrZVClxnf8APliatZt0zrcm8dBpF2PRZabG4hMrCYlOSpxvDZW70d2k9+Xd9kqsJarTeTE5FJ/qit5o09ZPfl3fZKqOr7kR9P0yOdOdqN/gNedpNLNF2qNFoSSoDjFqNxV1WCxkf0pnpwdatYT1Focv0acKy1ittobbS2GUqSkk617aZyrKclGpK504txVgjStiaCTCnpPZqKwpSlFSk4/dAQIAG6hrPCpCnHdfPXzOYnViBcnfljVL5eWqS0M5iYE4/vQwsTsyGjnOe2CMiNxNXRxUV8kzoyfwc6knXXiQZvCTMclMuDbTZcBWt1ASJBQoA3lHOSMMVHLGghZ3pni5PR6AmjdHWy0MqvJZSZjBQkYEEbMxFHPFxa2f/oKoSuNtOWyzhpDSeMDaUn60KIKpVeOIUTeUZzziJIpFws0g24hNwqBGrcnVF1IEpGzdmMBRNs0haHF3iwgRgABqjopW9oxxRPUoncr9xSIV4x+X/wBjXSk/gEsekSXEAqIvEAkGCMYmeamb9wcYkFzEkKM4mCBCjkRiMIpe3oFQKepqMEEaw92i7TZn1kylQnEhKgBJ5k8lPhiqceGJnh5yAU2hGtKVEbFSJmOYRgaFdYlZKVKgDCDjJicf9ypwmxLEdQBjaSf2rkWBzY1G/W/xWTxikmrnRw7XKMy7aFpMhR5ca8ctLhWkk45DAbaevcH1KzaV43+K5RwbUI1F4EfW/wCtL149jlTfQANL8SvjEiSlcDoAz34g1xpPSRfxggZzM8uWwY0wPBgkFPFqgmezHL92rGOD6kiA2rpUP2rniIJWTNVK7vYyTicarVhWsVwXJx4tfjj3a5PBIn+Wvxx7tEsRDs1wl0ZlhO2otMbOatSjguRkhfjj3a4XwTJzQvxx7tcsRT7AlTk/gyaM6OjqiP8AdtPkcE4P0a/HHu1YeDBkHi14fe/61jr0+wY0pdCVaMZG+h1HGK0h4PKP8te/sh7tVnguTjxa/HHu0CrQ7DyS6AdGmG08k+mjXFlSibxVfSEgKwAGBxjYMOkUQ1oNaU3Q2qBP1htz+rVjeiXAQeLOGUq/xReRBfILpSfwUITrODPWPTif/tQWeBlHNhXto4OrWq8ULB5Fxy9zy1EaAcGQdH/s/wCtDqw7DyS6OEbd2rhvhQj019I0d2k9+A77JVYFGjHoi6s5dkQYgzsTW/sA6zfH/ge9kqpaklKpGw6EWou4I1wyslxsLS/eS2hJhCCJS2AYlwSJG6vRwvsXcP8AiN/EqVKo0YO7aFqpJfJPnjYu4f8AEb+JUHDCw9w/5Nv4lSpQ6ML8G6suyfO+xdy/4jfxKg4YWHuH/Jt/ErypRrD07cHasuyDhhYu4f8AEb+JXp4Y2HuH8f8Axt/EqVKHQh0dqy7J88LF3D/iN/EqfO+xdy/j9xv4lSpXaFPozVn2QcMLFncf8m18SvPnfYu4f8Rv4tSpWaMOjdWXZ6OGNi7h/wARv4lT54WLuH8P/G38SpUrtCHR2rLsnzvsPcP+Tb+JXp4Y2LO6/wCI38SpUrVQp9Hasuzn532LuH/Jt/Er08MLF3D/AIjfxKlSs0KfRmrLs8+eNi7h/wARv4le/PCxR2D/AIjfxKlStVCn0dqz7J88LF3L/iN/EqfPGw9w/wCTb+JUqV2hT6O1Z9k+eFi7l/H7jfxKnzxsXcP+Tb+JUqV2hT6O1Z9k+d9hjsH/ABG/iV788LF3L/iN/EqVK7Qp9Has+zwcL7F3D/k2/iVPnjYsrj/k2/iVKldoU+jdWXZPnhYu4f8AEb+JVdr4aWQMvJQl+VNOJEoQBJQRscqVKKNGCkrI7PJrc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AutoShape 9" descr="data:image/jpeg;base64,/9j/4AAQSkZJRgABAQAAAQABAAD/2wCEAAkGBhQSERUUExQWFRUWFxgXFxgXFxcYHBwXGBQXGBcbFxgXHCYeGBwjGhUYHy8gJCcpLCwsFx8xNTAqNSYrLCkBCQoKDgwOGg8PGikdHBwsKSkpKSwsKSkpLCkpKSkpKSkpKSksKSksKS0sKSksLCkpLCksKSwpLCwuLCwsLCwpLP/AABEIAKYA8AMBIgACEQEDEQH/xAAbAAACAwEBAQAAAAAAAAAAAAAEBQADBgIBB//EAEoQAAEDAQQEBQ8KBgIDAQAAAAECAxEABBIhMQUiQVEGE2FxgSMkMjRScpGSk6GxsrPS0xUWM0JTYnN0wdEUQ6LC4fCC4mOD8Qf/xAAZAQADAQEBAAAAAAAAAAAAAAACAwQBAAX/xAArEQACAQIGAQQDAQADAQAAAAAAAQIDEQQSEyExURQyM0FSIkJxYRWRoQX/2gAMAwEAAhEDEQA/AG6ltMstEtNRxTRMtNk4tpkklM540INP2ePo2PJNebVrvTh60a/Ba9kms3oTQbTrCVqTKiVYyRka8elTqVpuKlax6dScacU2jRfL9n+zY8k17tT5es2HU2PJNe7Sv5sM9x/Ua5PBpjuD4xqr/j633J/Lp9DX5fs/2bHkm/dr06es/wBmz5Fr3aUp4OMTijCccT+9d/NlgnBEDZrHKheBrL9zvLp/UZ/L9nw6mx5Jr3ag0/Z8eps+Sa92lbnBhgE6uXKatHBezR2H9SsaXLDVFzNm+XT+ocNP2b7NnyTXu1Pl+z/ZseSa92gUcFrPI6kSMbxvKAGGGNCDQDF+Lk8yjQ+PP7sLyofUdfL9n+zYj8Jr3any9Z/s2PJNe7S1vgswT2JGZ7I1yngwyogBszieyNEsNUfEjPLh9RoNP2fHqbHkmvdqDT9mn6NnyTXu0tTwbs/1kYbryhXJ4OWeYCP6jW+LU+x3l0/qM/l+z/ZseSa92vfl+zfZseSa8+rhS5PBmz7UkDvlfvXDnBlgfVPjKrPFqXtmM8un9Rp8vWfDqbHL1Jr3a8+X7Pj1NjyTXu0p+bjHcf1Gg7dweQQQ3qK2TrA8mOXPTXgK1vWd5dP6mjGn7NP0bHkmvdqfL9n+zYn8Jr3a+aOhaVFKgARmLo/2OWvVpWADCTM43R4KTLDVI8yGRrxlxE+lfL9n+zY8i17tT5es/wBmx5JrzatfL1Or3J8AoVzSSwtKYSb33Y21ioTf7BOtFL0n1r5fs32bHkm/dqDT9mn6NnyTfu1gEPNKygkYHnqt0RmkAbCRgaLxqi/cDyI/U+hfL1n+zZ8k17te/L9n+zY8i159WvnN4bkjoFQuD7vmrfFqfc7yYfU+i/L1n+zY8k35tWvRp+zfZseSay8Wvn1jeaKoWUxBjGNbZJGUV2+tsAEBJmczuJGe3KlvD1E/UwlWi97G+Gn7N9mx5JrPxaJXxbtmeVxTQ6i6RDTYODaoIITIr5glYMxdzEAbrydu3bX0nR3aT34DvsleiluM6c0mxkXGcW0jnTnarWH8lr2aaX8FU9ap75XrGmOnO1Wsf5DXskUJwOT1onvl+sas/wDn+/ImxntoPuVCzRJTUIr3TygPisa7KCkkpMxhPpiibpE9ByqhYGEZ1FUrPNY1EWhKVAzeBxI56pjWMZUQ/ZrucyciMqqu1MpfmaHWNd6QQIMTuwoJ9YSogQSDII2chpjYFhOcYmPNSvSjzVnWpSjF6CAMVHvRTZwV9xqV4nNwkyTVzFkWubo5zkAOU0oc00+sRZ7OMcr15ZiD3IujZtNL7HwhtCXAzaXFtoKiFG6AAQdaFJGtHPhS82VbDI0r8mwc0chI1147gD+xPmpTbXm0qxeQ3+IVJnxyMOWlGkLWhLgQlKFyM1JJxwwSb05HloS1266kpuutzswcaP8A63jgaXmkx+WK+BrpW1ONNFxshQAm8mFp5jBwHKaF0VwuQ6pKFpuKMQZlJP6TWRWsIcmAyraUhSUKGUKaVkOUTS961a0jCCfBOH+KbC6e4qpFM+t3RXC2QaF0Jb+PYQvaRB74YHw51ibJwyds7jjSwHBxi7pkpukLUIkgyMBzV6WZJIksa7S+g0vJw1VjsVfoeSktt0MttsJXEiTInbEZiq1cPDdVDabwgBV4lN45yCAcBJ6Kc2O1G0WZLihrX7hjCYBxSNmQ8NRYm1roqw6eYx6myJ3ZeEUqduh5BXeuDO4AVRyTWh0k6EhACwoqF5SQnBMzq3tpEY4Cs1pD6ToqWGzKJbo7ft6AslN4ZjKMD+tOmNLtOJahRDmqlQIzgi6oHkCdu+sstZrlKjvo5LMdH8TbaWQi+u8UiBtIE45gc0Uss6bKrFb6kczRWOjKs84sk4ma4BrYfiDNKRrXLFo8RFvUZ2CyrJHPLlU/w9gjtxY5DZV+njKQWKwreVcbQVqOxInw7hWosHA9KBetDmPcNkHxnOxHMkE8tHKqlykLVH/SllFnAPFPlxWrILKmwBeGMlRnmgV9M0d2k9+A77JVYS0tISi62hKUynlJN7ao4mt1o3tJ78u77FVeZXnmqxZdRjli0eacHWrW7iWvZJqvgQ3NjT3y/WrvTnarX4DXskzXfAVPWSe/X61UYD35CcX7aG3E15xNE3aihXtHllAbNUpYx2URx2GWJMQfSKHcZKSpUiMonbUsqlO5p3aEykyYx6KGstlBlWZGz0VaypQAKsUyTHLv5qtS7C9gBGOOBpaS5OJY32yCCNuRH+xQtobSp28UiQIkjECdlXrahfUk3irPkG+qrWoJXvlIGeVcpXluMtsUF8ovKQexBKeeIHnIpc1wc/jTfcVdZEIZQmQVGSkqJ2SUk9JNHO2BbiFhEIF2ConBOGsegSeimTNnKEJjK6AE7QAiEgjfEk9G+pq0sruVYdZlYy1p4EsXNUEglWKiTABjV6fNSK1aBfRgVl1uDheKikRgpKFEmUjYNk1uf42ElJF0CRKsDgccfBnOdZ3TnCRpJhMKgRAOJ2bMuQ1LGrLMWypKxj3lOXYVKmwSnfdUDF0g5gUhUAVCP38FbphpLqHE3eLVe4xAJJvETezzIwJpPpvg2i7xrcpKhN0QReEkgCNoE1ZCaexJUptDXQFoKLC/dzTJHOUYRWKtjAuklSy7evAQCgou3iSc70ycorSaB05xLTiSlaiQi7cxyvf4pBatIq4xd3UvKKiAOSDnjjVracUSZWmDLbaCGyhxa1q+kBSLoO4GZUcseetzwZtBVYHUDNt1N3mIG3fer567axIhMHf+ta/gYLzS8cyo+AJI/WkVl+A6jfMVOYqM5ikelDdcy2D0U20muHFdFJtLql3oHoqaHJQ+AVaxMwa5vp3GrVtVWUYU5MWwmx6MW9PFpJAMFRgAchJp1YuDaEq6oq+ruU5csnM9AqzQyUlpEiOykiJPZHHmwxzohtZAxOHJgnmO/A1lnL/DHJIaptt1NxICU9wgBI5b0Z5bSarRakuFEACEqJzx1kxnyHz0AlsqjaOXAdG00Y0lqzi84rWg4DPGNn1RgKCWVccmxzPdgtobUAoqylI59Ymd2WGG+t/o49ZP/l3fZKr549p4PylCQAIM5kwoDE9Oyvoeju0nvy7vslfvUNW+pG5ZT9LOdOHrVr8Fr2aat4BjrJHfuetVenO1W8voWvZIq/gAnrFPfuetVOB9+RPi/bQ9CK5KTPNFXzBr1LwmNsHCvTnNSTSZ5dgVuz7VKJwkYxjS1tkyZn6xNNAUpAvGTiMRlzVQ+iDjiThyRUio7XNK7GkwYxGMpqu1WYxIMbINEITrKjApiDs5KHtwE9lfOahsFYnucyhi0XVBCgcdidtcLgurwIMYTsgVZxMi8lQSoHHHYdwry1KBcGN4BIBjaa1L8rrgYvSWtLBQoGeLQm8qPrkxq55FRHP0VitLJtbiwoKKZB1xN1MnZ3OXRFbizWdS2FYXQFpUsnDVSDGfLOFLXEQVMkHFUJPPsIO8AGsrxeW6KMNJKVmYS3i0LZdUVqUlCrgUAQFXomRzAGOau9DaPS3ClJCl43krk3piOSANmOdabhA0BY7jZN0OrJO/FIvebz0tsunUshAdS2sETGMp2dlXn55W2PUST5BLHoYhQdVggHVhRxzy2gbOiljmlJecQMgqU5xMEHHZAk0703p1tLauLVIWkgADC+MvT5qyLCNUrGeZ3EGmUb3uwallEKC7ryk4Zq55SohU7BvFX2uwh1N6NZJCZ5DSUvqvhZxIO3dWiKYSvlQFDwpV6FCrIvcjnujI22yJC7qZnbkegb60vBBgthYO2SPAMDuypfZNF3VFUzty2mnujlC8e98+NHWf4iqatK5nre7LiuU/vSy3/SD/AI0baHJWTvJPnNBW/wCkHMn0UqHI2+xe4jA89Cqy8NHHbz0CvbXRMY/0H9Gkd9/dVyWlG7Gesq6TIkZjknCqdAJ6mmciFj00wsH0iBMjWE7+wy6aK9kwP2Qrtmm3CopbF0jA7x050KzYCtaOMUVSf0J/SrlDq7nfR51UxUgBbcd1/Yr/ADQXsMSPGbGEA3RGIH9Yzr6Ro0dZPfl3fZGsA+NQ98PWFb7R3ab35d32Sqiqu9SJTTWzOdOnrVv8Fr2SaL//AD4dYJ79z1qF052q3+A17JNX8BATo9MbFuR41Owry1JtE+K9tDp99IB1pPJnQVptEFIT2RAkjPmrtLUmSLsCTG2ukBPFlQjI4/5o08z3PN/w9U+SmCmVQOXbtoa0KMDWkE4g8hqWd8XJCsSRhyRlV1lYQtQRlEk/5qlO+1zju0PLKYAABGP6c5oJlogSSDGY/wBz5qY2lSokAXRjJ5MqFSwCvI4icN9Ymm7IywGw4Em6pJvGCOUbq7avhxROrOMZ4Cmjuj1YXVYhOZ2UCb4cF+FEA9NHp5WMtsEoeWohBUpQVIu47dvRFA6SamVjMOCD3vpzohu2KTEdNXNpLhORGcxgMZy312pFJpnU7uSSPnWmtMKSCzJTirIEylyDEDcQfDWfRZypJK7yRhdBEZYY3iJOVb3hBYLzqSQOMTgCJIXESkEiZ357KE0o+wVC+26paTi2U5DCVKMcvprz9l6UeytlaTMaLOoTOCEmYnDD/MChHkm7CZN5KSABvxOHTT9xkrWsXUpSqITPY60gcp5a7s+j0o7AxIBxk7MpBkU+EWJnON+TOMIkQrAjeD4IrWaJW05ZYcwMqQlQmYABAOBvZ7fDQ+klcYy6SjizeQoIxhIwi7umeeg7C5DTI2l0nowH6eeijyLnwClClAYkAZx5uYjHw0XZ0Q2ojAYjzE51QALxGRBxxzzxopoEsuqH1VNjxg5+1HP0gR5M08NYdPpoC1qlY6PQKY2ga5OzKgLanX8HorI8hMOOZ6fRQKttHLTt/wByoBwYGuicx9opyGUx97z3gaY2BxRULxkJkjLMwDlyJFKtDtXkIA2kjznHomeinLqAh9SEnVwKfAArziemsknZ2MTV1cTD6dzvv7jRrp12z97+00Inth3n/U1e8rXb5/7TWM0Od7D/AJJ9IrfaOHWT35d32Sq+fuHU6U+tX0HR3aT34DvslVDU9yP9KafpZzpsdatfgteyTRHAJQGj09+561DacHWrf4LXskzV3ANB/gEx3bnrVtJtTm0IxPoQ9tDYUkQYNLlNTCCMjj05mmdwwOcUufB4wRhjz05u6R5xLUkJQEgCBNet2OAFJkyTlujfRBav3TeymrbOg9iJBTt2HbVUI5twQN14DCDC04Jzg0bYbMQqVEGAAKTuaQUFFLqYxgEDLd0UZaLfxTR7tR1Rz7RRUY5ZXkFlL9J29aHEhKCoEYxS3jVLeATqyDz8tMrA+virzuYO0YkUoCyXQUYnHwbaY5fkG9lYvUyQducR004tbqWmwJxIOQOWRiYB5ppVdJmUzhlMTiNuyuLNo8LVCkKSkqN4pcSQoJxF4AJUJyxGyoJt3sU4RJLMwy06ObZRxs3nCZUZmJSLt07jhiM8ay+mrW3eQorAzCgSMsI/WtRp99LS0rACkqBISYAJSRAM4ZEeLXyjTTlmccccU24VKMxxq9U7QAU+acKOMso1Q1HcPSzfMNlKjlAUnFJy211bUKQqFgg7ekycuUmse7pQjBIUlO4L/UYmnOhkEtlP1jeVnuxzOOVNi23uZOCith9pFxC29UG8oXSTkBhdgdBk1nXnIQyNoST03jn4KP4zCDltrzSdkRdBStF8aq2nCpsgmSCk3bpB5TNc7RZ0U5qyBrckB5eAiVEcgViKN0c51taeds+AqnzUqDwUrXWls5YkkYYZjA00DYZbUOMbXxt2Liwrsb03hmk4jPA76yUk9jsko8mbeyoB9EuJHKBTXSDeOH+76AT9Ojw+YmtjyYwi0iBS5Qzrteklnd4K5U2pQk+iK1RsY2PtAQGwVGIvbJgXsTG2rW37wvbUKgEiLyVHcMjEHooXQqSUJgT2Xgkk0chiFNmNUKxHKcid+Ejpo/1Yt+tACj1Vzn/U1YsQ41zn1TVZR1VfR6yqvtGBaP3yP6aVcaHuDU6U+sK3+jj1k9+Xd9kqsHaOw6R6RW90d2m9+Xd9kqoKnuR/pTT9MjnTh61bx/kteyTV3AF6LAkfec9aqdOdqtfgteyTXHAhUWNPfL9atpStOYqurwRpVPXhy4TQdoCQogEE5DGopRwExOdChpN4kYqmEyN2dE2Qyike/wAXdHKDhj4aJc0oSAkYYTSi3JuJwN5ROz9q5ZKzhqz97DZTozklsxSVxpaLfeSpC4IjPopfwdfRxoLiidjd44Dw0G/pCZQBM5KnbFA8SUAm8TEYDDE02FR3u9x0eGmbfSNpWFC4AQnsp3UhsTvG2ncmTluphYlh1gKWCVAxMkcmPRVGhoNpwgAT4BVKnd5gcprtEaHBJWpIKfqgjaNte2htoOLGCVqbUEjfqjIDbh4DTlteoI2iRzf7ur5twqtTyX7qklIQtK2lKBAIukLHKMqjrSXI+jFvY70+4ktraOYIWjvVJkjoJNYT+AQoLVGZMTvjGeWm+k9JlwoO+Qf6hHoqKsLV2UruggK1ilQxGOIM5jaKVWjeOxVQajLc+eaVYAXgNtM9EvxdUPqn/R5yKM0vohsALLiF5yAsJHJJOPgoRu1JTmtu6YhKJMHlVTqTdlcyrvewyt7ULO4wRyXhhRtp0WFtStAWoCJbUCojeRtzz5qFLallAGsSMI3DKmGmroS2hJxSmDz89BiKiTSNoQvdmRtmgj/LUvDCHEKTBjKQCmhVMKbhSiCdkYRhjlXWkH1lUFaimYi8a6tiYaTsP7iadDdAVLo5VaLwxzoQmLQnm/tNVFUQa6tKuqJP3Z81EuRXwcWNgSFLBKdoGZHJ0x4DVyFyTAMY4E+CmNg0RNl41d4EfR4JuqEm9eUVC6RhsqgWWVQCnZ9YYkjIHaaba6EX3D+DC4aWfuLA6VRTFaE8UuYKrzYHS4mTQ+h9ELQyom4cCDCvvAk12pSSg3d6TgZyWnz1nCCk7yuAKxfWP97NVdWs67Pfj0Vw79Os8/r1baxi1+In1VfrSR4a/wBh0p9IrfaNHWb35d32SqwLx1OlPpFb7RvaT35d32Sqgq+5H+lNP0s5052q1n9C17JFccBsbKkbApfrVZps9atY/wAhr2SKG4FL61A3lfrGsh6pf0Ct6EaR5qYkRQD1pDV6EkkzBorjtUjkw31S60FNmdm0UxEMkLda+mROBMjao9jJrxwhtC1LMqmCZ2ndVt9ORmQBHRzUv0g4lRlUQAdXfy+GiW7F2+Ae1rSgpQmJugkiTFLrQFtk3pBMGDuORjdRfB+xce+2gTnK+8SZjpiOmmXDMArKYEojxSJ8GFNzZZJFMYbXZ1oG3jiigg4kqBOWAyo3gs+kPJvJv31lsSNkSoxzHPlpNoMpDKirMKN3wY5VpNAtobdYjWXxRUR3CVFSiRvUoEAcxp8naICjdmutthvJjjFJAEQiYEbMIFZHSTalgslfGbWlHYoY3TOU5U/ToIPArtClQTITeuhI2T0UNaOC7asELcHgUObETzY0lpNbmxunsYLRdgLr91eFwAK2AEDW/XwURphqztkFLhM7sRhlhlRekeD7qFuAOtwuJ1oVH3hjBkbMKSaT4OWiAA2SBgIIUI5cQRUdeEpysuD0sPUhFXfJkdOuAqOteGzIbeShNF6PXaHEsspvKUegCcydgoh/g1a1u3EMOLJkgATgIvYgwMxtrX8D9DO2VlTi0BC1KIvFSck4QMd89PNVNskLmOSk9hmjg2ixtBK3SpyMTMRyJ5JG6kOmG1qbvqciMQlQ1iIOOAy2Y41rLVZ1uJAC0oEYkiVEn0c22kGmOCqLg4y1HkSkJEnbqyST01LCN3eTGvZWR86hRIiM5HhovSKupp37egRTC36FbZEocUqcJupjlBxkYRSu3AhsSoHGMO9mRV8XuRVUAOZV6/2SO8/euHDqirHhrN95+lOXIlbo0j6D/Ct2cpTfQFSUlJ7IjA48lI23QFgHApASduIEZjmqDSTihekSSScInHkNCtglUnaZ6TTb7E9tzRaPfxBBSR94ZmcRB2GMqtevKW64racAMP5g/eI2QKC0JilI779aY2lOqTyJ2R9cUF7oJqzQCv6dfMfWq63jWb/FQPTVFoPXCuUf3Cu7crBs7nUH00lfBQxg/wBj0p9YVvtHdpPfl3fYqrAvHVPOn1hW+0b2k9+Xd9kqoKnuR/pTT4Zzpwdat/gteyTVf/5+0XGUI+peWpfe3jt5as04OtWvwWvM0ireB7pa0SVoNxanFi9EmAqBsO/dlXUlecl/oNV2ihlwmfurEQCkQN8YavNHnodh+8ySBhOB6PPWW0vpNRWpSlkwQATibpTOwY7Ioyy6RiyPG8AA4AJIEYY55VdHDN/KIak03wVaRvpUFJVz0qdbUrEkE89Uu6S1RPdRBJwN6K8dtYJSECSowIkyTspsKLVk2js1lexuuAVhDbTjyhio3U96nso51GOik/DYn+KCshCAekR6fTVlot7jbNnCVFsFCwQDKSpBdOYyUq5jtzpLwltrpU0VLCi420ZOGspAUoqGQid+ykRoSlO+ZbjnVSVrBuinLrKhBOsQTuIGE88VudHNIbcLi87jSGyYhKQ0m9A2EqvY8pr5odJKSl5KAoHVUTEAlIMxvwPmo2y6cdcYcQtclCApCiQmAoGdY7gMKo0XOKYhzyyZ9Btum03hrBQmEx2PnpbbuEDhBBXxaMcE9kR+lfPX9NlTKYchQXdJGZF4Qd0Xceg0Voi1Kdu33QXAopIJBMJIy2KgULw7irtnKpd2HLnC9DarjTQK4xUo4JJ2k/WPIKFtmnys9UN+Zwxj9+iayLDt0zqydwO3MifRRlitzd8FcgY4wSJ/+xUzjJuyK4uMVc39ntyW0LOCSQEAAEQmAVc2sR4tKeEWkRxrSEdigA8m2MOkn/lXtm0g0sJUFA5EpkTnBw5TjSnhhaEIUFyYKSCOY4etROl8oGFTeweNLBXZq/4pAGAOHPQmmrYyoAcUpZO+ctmKMayjWl0nJQB5YHpFFr06bkcYOkk+ikZGmV57FdvUgJIDJBOUgCPGMnnikGkXIbGokSdkbv3q+3268R1QK3wMY5DSm0OXspOsYkzhVkI9k1WSseqOHRV6zrI739KFSqilp10cwo3yKXBfYwgpAKohRvmJ1TkQNu6KrESYyBwkRPgqpDZCpG+rCuSTEDdW59rAOG9xtoJV1KT3360xtR6mdmXrJpboSbqIwMq8E0baHiQkDBBOsdsnsZnITPSRWLhnSW6PDYS46pSSBgBB5gaIe4PuKA1kYEHPOKrZVClxnf8APliatZt0zrcm8dBpF2PRZabG4hMrCYlOSpxvDZW70d2k9+Xd9kqsJarTeTE5FJ/qit5o09ZPfl3fZKqOr7kR9P0yOdOdqN/gNedpNLNF2qNFoSSoDjFqNxV1WCxkf0pnpwdatYT1Focv0acKy1ittobbS2GUqSkk617aZyrKclGpK504txVgjStiaCTCnpPZqKwpSlFSk4/dAQIAG6hrPCpCnHdfPXzOYnViBcnfljVL5eWqS0M5iYE4/vQwsTsyGjnOe2CMiNxNXRxUV8kzoyfwc6knXXiQZvCTMclMuDbTZcBWt1ASJBQoA3lHOSMMVHLGghZ3pni5PR6AmjdHWy0MqvJZSZjBQkYEEbMxFHPFxa2f/oKoSuNtOWyzhpDSeMDaUn60KIKpVeOIUTeUZzziJIpFws0g24hNwqBGrcnVF1IEpGzdmMBRNs0haHF3iwgRgABqjopW9oxxRPUoncr9xSIV4x+X/wBjXSk/gEsekSXEAqIvEAkGCMYmeamb9wcYkFzEkKM4mCBCjkRiMIpe3oFQKepqMEEaw92i7TZn1kylQnEhKgBJ5k8lPhiqceGJnh5yAU2hGtKVEbFSJmOYRgaFdYlZKVKgDCDjJicf9ypwmxLEdQBjaSf2rkWBzY1G/W/xWTxikmrnRw7XKMy7aFpMhR5ca8ctLhWkk45DAbaevcH1KzaV43+K5RwbUI1F4EfW/wCtL149jlTfQANL8SvjEiSlcDoAz34g1xpPSRfxggZzM8uWwY0wPBgkFPFqgmezHL92rGOD6kiA2rpUP2rniIJWTNVK7vYyTicarVhWsVwXJx4tfjj3a5PBIn+Wvxx7tEsRDs1wl0ZlhO2otMbOatSjguRkhfjj3a4XwTJzQvxx7tcsRT7AlTk/gyaM6OjqiP8AdtPkcE4P0a/HHu1YeDBkHi14fe/61jr0+wY0pdCVaMZG+h1HGK0h4PKP8te/sh7tVnguTjxa/HHu0CrQ7DyS6AdGmG08k+mjXFlSibxVfSEgKwAGBxjYMOkUQ1oNaU3Q2qBP1htz+rVjeiXAQeLOGUq/xReRBfILpSfwUITrODPWPTif/tQWeBlHNhXto4OrWq8ULB5Fxy9zy1EaAcGQdH/s/wCtDqw7DyS6OEbd2rhvhQj019I0d2k9+A77JVYFGjHoi6s5dkQYgzsTW/sA6zfH/ge9kqpaklKpGw6EWou4I1wyslxsLS/eS2hJhCCJS2AYlwSJG6vRwvsXcP8AiN/EqVKo0YO7aFqpJfJPnjYu4f8AEb+JUHDCw9w/5Nv4lSpQ6ML8G6suyfO+xdy/4jfxKg4YWHuH/Jt/ErypRrD07cHasuyDhhYu4f8AEb+JXp4Y2HuH8f8Axt/EqVKHQh0dqy7J88LF3D/iN/EqfO+xdy/j9xv4lSpXaFPozVn2QcMLFncf8m18SvPnfYu4f8Rv4tSpWaMOjdWXZ6OGNi7h/wARv4lT54WLuH8P/G38SpUrtCHR2rLsnzvsPcP+Tb+JXp4Y2LO6/wCI38SpUrVQp9Hasuzn532LuH/Jt/Er08MLF3D/AIjfxKlSs0KfRmrLs8+eNi7h/wARv4le/PCxR2D/AIjfxKlStVCn0dqz7J88LF3L/iN/EqfPGw9w/wCTb+JUqV2hT6O1Z9k+eFi7l/H7jfxKnzxsXcP+Tb+JUqV2hT6O1Z9k+d9hjsH/ABG/iV788LF3L/iN/EqVK7Qp9Has+zwcL7F3D/k2/iVPnjYsrj/k2/iVKldoU+jdWXZPnhYu4f8AEb+JVdr4aWQMvJQl+VNOJEoQBJQRscqVKKNGCkrI7PJrc//Z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7" name="Picture 10" descr="D:\Pictures\1363027606_70let_pobe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2781300"/>
            <a:ext cx="84963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57188" y="1357313"/>
            <a:ext cx="8001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i="1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4572000" y="1714500"/>
          <a:ext cx="4043363" cy="4530725"/>
        </p:xfrm>
        <a:graphic>
          <a:graphicData uri="http://schemas.openxmlformats.org/presentationml/2006/ole">
            <p:oleObj spid="_x0000_s1026" name="Диаграмма" r:id="rId3" imgW="4038735" imgH="4533840" progId="MSGraph.Chart.8">
              <p:embed followColorScheme="full"/>
            </p:oleObj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9540875" y="5157788"/>
            <a:ext cx="6011863" cy="193675"/>
          </a:xfrm>
        </p:spPr>
        <p:txBody>
          <a:bodyPr>
            <a:normAutofit fontScale="2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altLang="ru-RU" dirty="0" smtClean="0"/>
              <a:t>.</a:t>
            </a:r>
          </a:p>
        </p:txBody>
      </p:sp>
      <p:sp>
        <p:nvSpPr>
          <p:cNvPr id="1028" name="Прямоугольник 6"/>
          <p:cNvSpPr>
            <a:spLocks noChangeArrowheads="1"/>
          </p:cNvSpPr>
          <p:nvPr/>
        </p:nvSpPr>
        <p:spPr bwMode="auto">
          <a:xfrm>
            <a:off x="214313" y="333375"/>
            <a:ext cx="8715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FF0000"/>
              </a:solidFill>
              <a:latin typeface="Garamond" pitchFamily="18" charset="0"/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  <a:latin typeface="Garamond" pitchFamily="18" charset="0"/>
              </a:rPr>
              <a:t>Кеше ашаучы дошман котыра.</a:t>
            </a:r>
          </a:p>
          <a:p>
            <a:pPr algn="ctr"/>
            <a:endParaRPr lang="ru-RU" sz="3600" b="1">
              <a:solidFill>
                <a:srgbClr val="FF0000"/>
              </a:solidFill>
              <a:latin typeface="Garamond" pitchFamily="18" charset="0"/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  <a:latin typeface="Garamond" pitchFamily="18" charset="0"/>
              </a:rPr>
              <a:t>Кызыл Армия, кис аны, тура!</a:t>
            </a:r>
          </a:p>
          <a:p>
            <a:pPr algn="ctr"/>
            <a:endParaRPr lang="ru-RU" sz="3600" b="1">
              <a:solidFill>
                <a:srgbClr val="FF0000"/>
              </a:solidFill>
              <a:latin typeface="Garamond" pitchFamily="18" charset="0"/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  <a:latin typeface="Garamond" pitchFamily="18" charset="0"/>
              </a:rPr>
              <a:t>Дошманны җимер, дошманны кыйна.</a:t>
            </a:r>
          </a:p>
          <a:p>
            <a:pPr algn="ctr"/>
            <a:endParaRPr lang="ru-RU" sz="3600" b="1">
              <a:solidFill>
                <a:srgbClr val="FF0000"/>
              </a:solidFill>
              <a:latin typeface="Garamond" pitchFamily="18" charset="0"/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  <a:latin typeface="Garamond" pitchFamily="18" charset="0"/>
              </a:rPr>
              <a:t>Басып керергә аңа юл куйма!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FF0000"/>
                </a:solidFill>
              </a:rPr>
              <a:t>Цель исследования: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800" i="1" dirty="0" smtClean="0"/>
              <a:t> Целью моей исследовательской   работы было изучить военный период жизни моего прадеда  Михайлова </a:t>
            </a:r>
            <a:r>
              <a:rPr lang="ru-RU" sz="4800" i="1" dirty="0" err="1" smtClean="0"/>
              <a:t>Исламгалия</a:t>
            </a:r>
            <a:r>
              <a:rPr lang="ru-RU" sz="4800" i="1" dirty="0" smtClean="0"/>
              <a:t> Николаевича,  которому сейчас был бы 95 лет.  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altLang="ru-RU" dirty="0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557338"/>
            <a:ext cx="7705725" cy="5111750"/>
          </a:xfrm>
        </p:spPr>
        <p:txBody>
          <a:bodyPr/>
          <a:lstStyle/>
          <a:p>
            <a:pPr eaLnBrk="1" hangingPunct="1"/>
            <a:r>
              <a:rPr lang="ru-RU" sz="3200" i="1" smtClean="0"/>
              <a:t>1.  Ознакомиться с документами  домашнего архива .</a:t>
            </a:r>
          </a:p>
          <a:p>
            <a:pPr eaLnBrk="1" hangingPunct="1"/>
            <a:r>
              <a:rPr lang="ru-RU" sz="3200" i="1" smtClean="0"/>
              <a:t>2. Собрать  материал о прадедушке  по  рассказам   родных.</a:t>
            </a:r>
          </a:p>
          <a:p>
            <a:pPr eaLnBrk="1" hangingPunct="1"/>
            <a:r>
              <a:rPr lang="ru-RU" sz="3200" i="1" smtClean="0"/>
              <a:t> 3.  Провести анализ полученных данных и обобщить материал</a:t>
            </a:r>
          </a:p>
          <a:p>
            <a:pPr eaLnBrk="1" hangingPunct="1"/>
            <a:r>
              <a:rPr lang="ru-RU" sz="3200" i="1" smtClean="0"/>
              <a:t> 4.  Представить собранный материал моим одноклассникам.</a:t>
            </a:r>
            <a:endParaRPr lang="ru-RU" altLang="ru-RU" sz="3200" i="1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25" y="428625"/>
            <a:ext cx="4572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0000"/>
                </a:solidFill>
              </a:rPr>
              <a:t>Задачи моей работы следующие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https://encrypted-tbn1.gstatic.com/images?q=tbn:ANd9GcQOPwdzd03DUkU9zzgk6WRjN3FWcbOQkRmbpkhM3ALof6T4GJxfw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219" name="AutoShape 4" descr="https://encrypted-tbn1.gstatic.com/images?q=tbn:ANd9GcQOPwdzd03DUkU9zzgk6WRjN3FWcbOQkRmbpkhM3ALof6T4GJxfww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220" name="AutoShape 6" descr="https://encrypted-tbn1.gstatic.com/images?q=tbn:ANd9GcQOPwdzd03DUkU9zzgk6WRjN3FWcbOQkRmbpkhM3ALof6T4GJxfww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221" name="AutoShape 8" descr="https://encrypted-tbn1.gstatic.com/images?q=tbn:ANd9GcQOPwdzd03DUkU9zzgk6WRjN3FWcbOQkRmbpkhM3ALof6T4GJxfww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0" y="255588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800" b="1">
                <a:solidFill>
                  <a:srgbClr val="FF0000"/>
                </a:solidFill>
                <a:cs typeface="Times New Roman" pitchFamily="18" charset="0"/>
              </a:rPr>
              <a:t>Предполагаемые  результаты:</a:t>
            </a:r>
            <a:r>
              <a:rPr lang="ru-RU" sz="4800" b="1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sz="480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7175" name="Прямоугольник 8"/>
          <p:cNvSpPr>
            <a:spLocks noChangeArrowheads="1"/>
          </p:cNvSpPr>
          <p:nvPr/>
        </p:nvSpPr>
        <p:spPr bwMode="auto">
          <a:xfrm>
            <a:off x="785813" y="1285875"/>
            <a:ext cx="79930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/>
              <a:t>Я  надеюсь, что  после  ознакомления с  исследовательской   работой  мои  сверстники   проникнутся   уважением   к   историческому  прошлому на примере   мужества,  стойкости  и  героизма   моего  прадедушки.</a:t>
            </a:r>
          </a:p>
          <a:p>
            <a:r>
              <a:rPr lang="ru-RU" sz="3200" i="1"/>
              <a:t>    В результате  всей  работы, планировалось  создать альбом «Ветераны войны»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5"/>
          <p:cNvSpPr>
            <a:spLocks noChangeArrowheads="1"/>
          </p:cNvSpPr>
          <p:nvPr/>
        </p:nvSpPr>
        <p:spPr bwMode="auto">
          <a:xfrm>
            <a:off x="395288" y="549275"/>
            <a:ext cx="8353425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</a:rPr>
              <a:t>На пути  реализации проекта   я  определил  для себя  несколько  этапов:</a:t>
            </a:r>
          </a:p>
          <a:p>
            <a:endParaRPr lang="ru-RU"/>
          </a:p>
          <a:p>
            <a:r>
              <a:rPr lang="ru-RU" sz="3200" b="1" i="1">
                <a:solidFill>
                  <a:srgbClr val="FF0000"/>
                </a:solidFill>
              </a:rPr>
              <a:t>1этап - </a:t>
            </a:r>
            <a:r>
              <a:rPr lang="ru-RU" sz="3200" i="1"/>
              <a:t>Я обсудил проект  с классным руководителем  Харисовой Зилиной Исламгалиевной. Вместе мы составили  план  проекта.</a:t>
            </a:r>
          </a:p>
          <a:p>
            <a:endParaRPr lang="ru-RU" sz="3200" i="1"/>
          </a:p>
          <a:p>
            <a:r>
              <a:rPr lang="ru-RU" sz="3200" b="1" i="1">
                <a:solidFill>
                  <a:srgbClr val="FF0000"/>
                </a:solidFill>
              </a:rPr>
              <a:t>2этап - </a:t>
            </a:r>
            <a:r>
              <a:rPr lang="ru-RU" sz="3200" i="1"/>
              <a:t>Я  рассказал  о  работе  над  проектом  семье. Мы создали  творческую  группу. В неё вошли  я, бабушка, дедушка, мама, папа и учительница.</a:t>
            </a:r>
          </a:p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395288" y="333375"/>
            <a:ext cx="849788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3этап -</a:t>
            </a:r>
            <a:r>
              <a:rPr lang="ru-RU" sz="2800" i="1">
                <a:solidFill>
                  <a:srgbClr val="FFC000"/>
                </a:solidFill>
              </a:rPr>
              <a:t> </a:t>
            </a:r>
            <a:r>
              <a:rPr lang="ru-RU" sz="2800" i="1"/>
              <a:t>Мы  начали собирать  материал  по  теме, работать   с разными   источниками  информации. Изучили письменные источники- военные документы;  я  провел интервью с   дедушкой, который рассказал мне о прадедушке   Мы собрали  материал  о  военном  периоде  жизни  моего прадеда.</a:t>
            </a:r>
          </a:p>
          <a:p>
            <a:endParaRPr lang="ru-RU" sz="2800" i="1"/>
          </a:p>
          <a:p>
            <a:r>
              <a:rPr lang="ru-RU" sz="2800" i="1">
                <a:solidFill>
                  <a:srgbClr val="FF0000"/>
                </a:solidFill>
              </a:rPr>
              <a:t>4 этап - </a:t>
            </a:r>
            <a:r>
              <a:rPr lang="ru-RU" sz="2800" i="1"/>
              <a:t>Анализ  полученных данных  и  обобщение  материала. Я  написал  рассказы  о  прадедушке  «Жизнь  до  войны» и «Военные годы моего прадедушки»,  создал  презентацию « Герои  рядом  с  нами».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Зилина\Desktop\Новая папка (3)\DSCN19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45470">
            <a:off x="220663" y="352425"/>
            <a:ext cx="403383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C:\Users\Зилина\Desktop\Новая папка (3)\DSCN19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7495">
            <a:off x="4895850" y="541338"/>
            <a:ext cx="39195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5" descr="&amp;IEcy;&amp;lcy;&amp;iecy;&amp;ncy;&amp;acy; &amp;Pcy;&amp;acy;&amp;vcy;&amp;lcy;&amp;ocy;&amp;vcy;&amp;acy;. &amp;Bcy;&amp;lcy;&amp;ocy;&amp;gcy; - &amp;Scy;&amp;tcy;&amp;rcy;&amp;acy;&amp;ncy;&amp;icy;&amp;tscy;&amp;acy; 2 - &amp;Dcy;&amp;lcy;&amp;yacy; &amp;vcy;&amp;ocy;&amp;scy;&amp;pcy;&amp;icy;&amp;tcy;&amp;acy;&amp;tcy;&amp;iecy;&amp;lcy;&amp;iecy;&amp;jcy; &amp;dcy;&amp;iecy;&amp;tcy;&amp;scy;&amp;kcy;&amp;icy;&amp;khcy; &amp;scy;&amp;acy;&amp;dcy;&amp;ocy;&amp;vcy; - &amp;Mcy;&amp;acy;&amp;acy;&amp;mcy;.&amp;rcy;&amp;ucy;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AutoShape 7" descr="&amp;IEcy;&amp;lcy;&amp;iecy;&amp;ncy;&amp;acy; &amp;Pcy;&amp;acy;&amp;vcy;&amp;lcy;&amp;ocy;&amp;vcy;&amp;acy;. &amp;Bcy;&amp;lcy;&amp;ocy;&amp;gcy; - &amp;Scy;&amp;tcy;&amp;rcy;&amp;acy;&amp;ncy;&amp;icy;&amp;tscy;&amp;acy; 2 - &amp;Dcy;&amp;lcy;&amp;yacy; &amp;vcy;&amp;ocy;&amp;scy;&amp;pcy;&amp;icy;&amp;tcy;&amp;acy;&amp;tcy;&amp;iecy;&amp;lcy;&amp;iecy;&amp;jcy; &amp;dcy;&amp;iecy;&amp;tcy;&amp;scy;&amp;kcy;&amp;icy;&amp;khcy; &amp;scy;&amp;acy;&amp;dcy;&amp;ocy;&amp;vcy; - &amp;Mcy;&amp;acy;&amp;acy;&amp;mcy;.&amp;rcy;&amp;ucy;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72" name="Picture 8" descr="C:\Users\Зилина\Desktop\detsad-146197-13996151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3143250"/>
            <a:ext cx="271303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Зилина\Desktop\DSCN19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39290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Users\Зилина\Desktop\DSCN19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500438"/>
            <a:ext cx="41433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214313" y="4429125"/>
            <a:ext cx="4500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6 этап </a:t>
            </a:r>
            <a:r>
              <a:rPr lang="ru-RU" sz="2800" i="1"/>
              <a:t>– Решено  было    создать альбом «Ветераны войны»  силами</a:t>
            </a:r>
          </a:p>
          <a:p>
            <a:r>
              <a:rPr lang="ru-RU" sz="2800" i="1"/>
              <a:t>одноклассников. </a:t>
            </a: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4000500" y="214313"/>
            <a:ext cx="51435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</a:rPr>
              <a:t>5 этап-  </a:t>
            </a:r>
            <a:r>
              <a:rPr lang="ru-RU" sz="2400" i="1"/>
              <a:t>Я выступил перед  учащимися  своего класса   на  классном часу  «Герои  войны» , где  представил  свою  работу. Ребята  узнали  историю   одного  из  участников  Великой  Отечественной  войны Михайлова Исламгалия Николаевича,   моего  прадедушки.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604</TotalTime>
  <Words>618</Words>
  <Application>Microsoft Office PowerPoint</Application>
  <PresentationFormat>Экран (4:3)</PresentationFormat>
  <Paragraphs>61</Paragraphs>
  <Slides>15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Times New Roman</vt:lpstr>
      <vt:lpstr>Arial</vt:lpstr>
      <vt:lpstr>Calibri</vt:lpstr>
      <vt:lpstr>Constantia</vt:lpstr>
      <vt:lpstr>Wingdings 2</vt:lpstr>
      <vt:lpstr>Wingdings</vt:lpstr>
      <vt:lpstr>Garamond</vt:lpstr>
      <vt:lpstr>Поток</vt:lpstr>
      <vt:lpstr>Диаграмма Microsoft Graph</vt:lpstr>
      <vt:lpstr>Проектно-исследовательская работа  «Герои рядом с нами»</vt:lpstr>
      <vt:lpstr>Слайд 2</vt:lpstr>
      <vt:lpstr>Цель исследования:</vt:lpstr>
      <vt:lpstr>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народный костюм</dc:title>
  <dc:creator>Елена</dc:creator>
  <cp:lastModifiedBy>User</cp:lastModifiedBy>
  <cp:revision>63</cp:revision>
  <dcterms:created xsi:type="dcterms:W3CDTF">2010-10-29T17:14:24Z</dcterms:created>
  <dcterms:modified xsi:type="dcterms:W3CDTF">2016-09-16T17:17:42Z</dcterms:modified>
</cp:coreProperties>
</file>