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9" r:id="rId4"/>
    <p:sldId id="280" r:id="rId5"/>
    <p:sldId id="276" r:id="rId6"/>
    <p:sldId id="270" r:id="rId7"/>
    <p:sldId id="258" r:id="rId8"/>
    <p:sldId id="259" r:id="rId9"/>
    <p:sldId id="283" r:id="rId10"/>
    <p:sldId id="260" r:id="rId11"/>
    <p:sldId id="261" r:id="rId12"/>
    <p:sldId id="262" r:id="rId13"/>
    <p:sldId id="263" r:id="rId14"/>
    <p:sldId id="264" r:id="rId15"/>
    <p:sldId id="265" r:id="rId16"/>
    <p:sldId id="267" r:id="rId17"/>
    <p:sldId id="268" r:id="rId18"/>
    <p:sldId id="269" r:id="rId19"/>
    <p:sldId id="271" r:id="rId20"/>
    <p:sldId id="272" r:id="rId21"/>
    <p:sldId id="273" r:id="rId22"/>
    <p:sldId id="274" r:id="rId23"/>
    <p:sldId id="275" r:id="rId24"/>
    <p:sldId id="278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pedsovet.su/publ/115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pedsovet.su/metodika/refleksiya/5665_refleksiya_kak_etap_uroka_fgo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7030A0"/>
                </a:solidFill>
              </a:rPr>
              <a:t>РЕФЛЕКСИЯ</a:t>
            </a:r>
            <a:endParaRPr lang="ru-RU" sz="72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Подготовила  </a:t>
            </a:r>
          </a:p>
          <a:p>
            <a:r>
              <a:rPr lang="ru-RU" sz="2000" dirty="0" smtClean="0"/>
              <a:t>Учитель географии  МКОУ  СОШ №11 </a:t>
            </a:r>
          </a:p>
          <a:p>
            <a:r>
              <a:rPr lang="ru-RU" sz="2000" dirty="0" smtClean="0"/>
              <a:t>Иванова Ирина Николаевна</a:t>
            </a:r>
          </a:p>
          <a:p>
            <a:r>
              <a:rPr lang="ru-RU" sz="2000" dirty="0" smtClean="0"/>
              <a:t>СЕМИНАР УЧИТЕЛЕЙ  ГЕОГРАФИИ  </a:t>
            </a:r>
          </a:p>
          <a:p>
            <a:r>
              <a:rPr lang="ru-RU" sz="2000" dirty="0" smtClean="0"/>
              <a:t>МАРТ 2016г.</a:t>
            </a:r>
            <a:endParaRPr lang="ru-RU" sz="2000" dirty="0"/>
          </a:p>
        </p:txBody>
      </p:sp>
      <p:pic>
        <p:nvPicPr>
          <p:cNvPr id="1026" name="Picture 2" descr="C:\Users\Asus\Desktop\1331952366111vop.jpeg"/>
          <p:cNvPicPr>
            <a:picLocks noChangeAspect="1" noChangeArrowheads="1"/>
          </p:cNvPicPr>
          <p:nvPr/>
        </p:nvPicPr>
        <p:blipFill>
          <a:blip r:embed="rId2" cstate="print"/>
          <a:srcRect b="7902"/>
          <a:stretch>
            <a:fillRect/>
          </a:stretch>
        </p:blipFill>
        <p:spPr bwMode="auto">
          <a:xfrm>
            <a:off x="4788024" y="620688"/>
            <a:ext cx="3888432" cy="3356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914400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496944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sz="4400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ru-RU" dirty="0" smtClean="0"/>
          </a:p>
          <a:p>
            <a:pPr algn="ctr"/>
            <a:r>
              <a:rPr lang="ru-RU" dirty="0" smtClean="0"/>
              <a:t>Тест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А.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1 – узнал(а) много нового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2 – узнал(а) немного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3 – ничего нового не узнал(а)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Б.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1 – урок понравился;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2 – так себе;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3 - такие уроки не нужны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Asus\Desktop\depositphotos_17179401-Thinking-K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573016"/>
            <a:ext cx="2898850" cy="2691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ВЫБЕРИ ОДНУ ФРАЗУ ДЛЯ СОСЕДА ПО ПАРТЕ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4286"/>
          <a:stretch>
            <a:fillRect/>
          </a:stretch>
        </p:blipFill>
        <p:spPr bwMode="auto">
          <a:xfrm>
            <a:off x="971600" y="1412776"/>
            <a:ext cx="640871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6768752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Users\Asus\Desktop\svetofor.jpg"/>
          <p:cNvPicPr>
            <a:picLocks noChangeAspect="1" noChangeArrowheads="1"/>
          </p:cNvPicPr>
          <p:nvPr/>
        </p:nvPicPr>
        <p:blipFill>
          <a:blip r:embed="rId3" cstate="print"/>
          <a:srcRect b="2410"/>
          <a:stretch>
            <a:fillRect/>
          </a:stretch>
        </p:blipFill>
        <p:spPr bwMode="auto">
          <a:xfrm>
            <a:off x="6732240" y="404664"/>
            <a:ext cx="2411760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ЗАКОНЧИ  МЫСЛЬ</a:t>
            </a:r>
            <a:r>
              <a:rPr lang="ru-RU" dirty="0" smtClean="0">
                <a:solidFill>
                  <a:srgbClr val="FF0000"/>
                </a:solidFill>
              </a:rPr>
              <a:t>,,,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Сегодня на уроке я узнал…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Сегодня на уроке я был удивлен…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Сегодня на уроке я открыл для себя…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Сегодня на уроке я пришел к выводу…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Сегодня на уроке я не понял…</a:t>
            </a:r>
          </a:p>
          <a:p>
            <a:endParaRPr lang="ru-RU" dirty="0"/>
          </a:p>
        </p:txBody>
      </p:sp>
      <p:pic>
        <p:nvPicPr>
          <p:cNvPr id="1026" name="Picture 2" descr="C:\Users\Asus\Desktop\depositphotos_7602042-Kid-Ex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365104"/>
            <a:ext cx="3240360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ПРИЕМ «5 ПАЛЬЦЕВ»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Обведите свою ладошку.</a:t>
            </a:r>
          </a:p>
          <a:p>
            <a:r>
              <a:rPr lang="ru-RU" b="1" dirty="0" smtClean="0"/>
              <a:t>Продолжить</a:t>
            </a:r>
          </a:p>
          <a:p>
            <a:r>
              <a:rPr lang="ru-RU" b="1" dirty="0" smtClean="0"/>
              <a:t>На </a:t>
            </a:r>
            <a:r>
              <a:rPr lang="ru-RU" b="1" dirty="0" err="1" smtClean="0"/>
              <a:t>мезинце</a:t>
            </a:r>
            <a:r>
              <a:rPr lang="ru-RU" b="1" dirty="0" smtClean="0"/>
              <a:t> – « я   узнал о,..»</a:t>
            </a:r>
          </a:p>
          <a:p>
            <a:r>
              <a:rPr lang="ru-RU" b="1" dirty="0" smtClean="0"/>
              <a:t>На безымянном- « Я сделал…»</a:t>
            </a:r>
          </a:p>
          <a:p>
            <a:r>
              <a:rPr lang="ru-RU" b="1" dirty="0" smtClean="0"/>
              <a:t>На среднем- « Настроение у меня …»</a:t>
            </a:r>
          </a:p>
          <a:p>
            <a:r>
              <a:rPr lang="ru-RU" b="1" dirty="0" smtClean="0"/>
              <a:t>На указательном -«Я помог …»</a:t>
            </a:r>
          </a:p>
          <a:p>
            <a:r>
              <a:rPr lang="ru-RU" b="1" dirty="0" smtClean="0"/>
              <a:t>На большом – « Мое самочувствие …»</a:t>
            </a:r>
          </a:p>
          <a:p>
            <a:endParaRPr lang="ru-RU" dirty="0"/>
          </a:p>
        </p:txBody>
      </p:sp>
      <p:pic>
        <p:nvPicPr>
          <p:cNvPr id="1027" name="Picture 3" descr="C:\Users\Asus\Desktop\johnny_automatic_hand_-_palm_facing_out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692696"/>
            <a:ext cx="3816811" cy="4589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892480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ЛЕСТНИЦА  УСПЕХА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202"/>
          <a:stretch>
            <a:fillRect/>
          </a:stretch>
        </p:blipFill>
        <p:spPr bwMode="auto">
          <a:xfrm>
            <a:off x="251520" y="1196752"/>
            <a:ext cx="856895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C:\Users\Asus\Desktop\222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484784"/>
            <a:ext cx="1944216" cy="23522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ПРИЕМ «ОСТРОВА»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На доске изображены следующие острова :</a:t>
            </a:r>
          </a:p>
          <a:p>
            <a:pPr>
              <a:buNone/>
            </a:pPr>
            <a:r>
              <a:rPr lang="ru-RU" b="1" dirty="0" smtClean="0"/>
              <a:t>О.Радости , О. Грусти, О.Недоумения ,О .Тревоги,</a:t>
            </a:r>
          </a:p>
          <a:p>
            <a:pPr>
              <a:buNone/>
            </a:pPr>
            <a:r>
              <a:rPr lang="ru-RU" b="1" dirty="0" smtClean="0"/>
              <a:t>О.Ожидания , О.Удовольствия. Учащиеся прикрепляют кораблики к острову, отражающему настроени</a:t>
            </a:r>
            <a:r>
              <a:rPr lang="ru-RU" dirty="0" smtClean="0"/>
              <a:t>е.</a:t>
            </a:r>
            <a:endParaRPr lang="ru-RU" dirty="0"/>
          </a:p>
        </p:txBody>
      </p:sp>
      <p:pic>
        <p:nvPicPr>
          <p:cNvPr id="1026" name="Picture 2" descr="C:\Users\Asus\Desktop\50815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60648"/>
            <a:ext cx="4320480" cy="5112568"/>
          </a:xfrm>
          <a:prstGeom prst="rect">
            <a:avLst/>
          </a:prstGeom>
          <a:noFill/>
        </p:spPr>
      </p:pic>
      <p:sp>
        <p:nvSpPr>
          <p:cNvPr id="8" name="Овал 7"/>
          <p:cNvSpPr/>
          <p:nvPr/>
        </p:nvSpPr>
        <p:spPr>
          <a:xfrm>
            <a:off x="6228184" y="3789040"/>
            <a:ext cx="151216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радости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Урок географии.     РЕФЛЕКСИЯ.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484784"/>
            <a:ext cx="645827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ПРИЁМ «КЛЮЧЕВОЕ СЛОВО»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 листе бумаги записывается одно слово , с которым ассоциируется деятельность на уроке .Учитель  собирает листочки и зачитывает. Время выполнения – 1 минута.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ПРИЁМ «ФОТОГРАФИЯ НА ПАМЯТЬ»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 круглых листочках  </a:t>
            </a:r>
            <a:r>
              <a:rPr lang="ru-RU" i="1" dirty="0" smtClean="0"/>
              <a:t>(учитель заранее их раздает ) учащиеся рисуют свой портрет ,отражающий эмоциональное состояние.</a:t>
            </a:r>
            <a:endParaRPr lang="ru-RU" i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Прием «РЕФЛЕКСИВНАЯ МИШЕНЬ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/>
              <a:t>На предложенных листочках  поставьте точку  или плюс в соответствующей  четверти круга,</a:t>
            </a:r>
          </a:p>
          <a:p>
            <a:pPr>
              <a:buNone/>
            </a:pPr>
            <a:r>
              <a:rPr lang="ru-RU" sz="2800" dirty="0" smtClean="0"/>
              <a:t>Отмечая оценку </a:t>
            </a:r>
            <a:r>
              <a:rPr lang="ru-RU" sz="2800" b="1" dirty="0" smtClean="0">
                <a:solidFill>
                  <a:srgbClr val="FF0000"/>
                </a:solidFill>
              </a:rPr>
              <a:t>от 0 до 10</a:t>
            </a:r>
            <a:r>
              <a:rPr lang="ru-RU" sz="2800" dirty="0" smtClean="0"/>
              <a:t>.</a:t>
            </a:r>
          </a:p>
          <a:p>
            <a:pPr>
              <a:buNone/>
            </a:pPr>
            <a:r>
              <a:rPr lang="ru-RU" sz="2800" dirty="0" smtClean="0"/>
              <a:t>1.Деятельность на уроке</a:t>
            </a:r>
          </a:p>
          <a:p>
            <a:pPr>
              <a:buNone/>
            </a:pPr>
            <a:r>
              <a:rPr lang="ru-RU" sz="2800" dirty="0" smtClean="0"/>
              <a:t>2.Содержание урока</a:t>
            </a:r>
          </a:p>
          <a:p>
            <a:pPr>
              <a:buNone/>
            </a:pPr>
            <a:r>
              <a:rPr lang="ru-RU" sz="2800" dirty="0" smtClean="0"/>
              <a:t>3.Эмоциональное состояние </a:t>
            </a:r>
          </a:p>
          <a:p>
            <a:pPr>
              <a:buNone/>
            </a:pPr>
            <a:r>
              <a:rPr lang="ru-RU" sz="2800" dirty="0" smtClean="0"/>
              <a:t>4.взаимодействие  с другими учениками</a:t>
            </a:r>
            <a:endParaRPr lang="ru-RU" sz="2800" dirty="0"/>
          </a:p>
        </p:txBody>
      </p:sp>
      <p:pic>
        <p:nvPicPr>
          <p:cNvPr id="1026" name="Picture 2" descr="C:\Users\Asus\Desktop\158138313_w640_h640_target_60x6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32656"/>
            <a:ext cx="4716015" cy="4925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Прием «ТЕЛЕГРАММА «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1127"/>
          <a:stretch>
            <a:fillRect/>
          </a:stretch>
        </p:blipFill>
        <p:spPr bwMode="auto">
          <a:xfrm>
            <a:off x="395536" y="2276872"/>
            <a:ext cx="828092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ЦВЕТОВОЙ ТЕСТ ЛЮШЕРА</a:t>
            </a: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>
              <a:buNone/>
            </a:pPr>
            <a:endParaRPr lang="ru-RU" dirty="0" smtClean="0"/>
          </a:p>
          <a:p>
            <a:pPr fontAlgn="base">
              <a:buNone/>
            </a:pPr>
            <a:r>
              <a:rPr lang="ru-RU" dirty="0" smtClean="0"/>
              <a:t>Ученикам предлагается выбрать два цвета для описания своего отношения к уроку. Первый цвет основной, а второй дополнительный. Для этого им предлагают набор из 8 цветов: </a:t>
            </a:r>
            <a:r>
              <a:rPr lang="ru-RU" b="1" dirty="0" smtClean="0">
                <a:solidFill>
                  <a:srgbClr val="0070C0"/>
                </a:solidFill>
              </a:rPr>
              <a:t>синий</a:t>
            </a:r>
            <a:r>
              <a:rPr lang="ru-RU" b="1" dirty="0" smtClean="0">
                <a:solidFill>
                  <a:srgbClr val="FFFF00"/>
                </a:solidFill>
              </a:rPr>
              <a:t>, желтый</a:t>
            </a:r>
            <a:r>
              <a:rPr lang="ru-RU" b="1" dirty="0" smtClean="0"/>
              <a:t>, 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серый, </a:t>
            </a:r>
            <a:r>
              <a:rPr lang="ru-RU" b="1" dirty="0" smtClean="0">
                <a:solidFill>
                  <a:srgbClr val="FF0000"/>
                </a:solidFill>
              </a:rPr>
              <a:t>красный</a:t>
            </a:r>
            <a:r>
              <a:rPr lang="ru-RU" b="1" dirty="0" smtClean="0">
                <a:solidFill>
                  <a:srgbClr val="92D050"/>
                </a:solidFill>
              </a:rPr>
              <a:t>, зеленый</a:t>
            </a:r>
            <a:r>
              <a:rPr lang="ru-RU" b="1" dirty="0" smtClean="0"/>
              <a:t>,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коричневый</a:t>
            </a:r>
            <a:r>
              <a:rPr lang="ru-RU" b="1" dirty="0" smtClean="0"/>
              <a:t>, </a:t>
            </a:r>
            <a:r>
              <a:rPr lang="ru-RU" b="1" dirty="0" smtClean="0">
                <a:solidFill>
                  <a:srgbClr val="7030A0"/>
                </a:solidFill>
              </a:rPr>
              <a:t>фиолетовый </a:t>
            </a:r>
            <a:r>
              <a:rPr lang="ru-RU" b="1" dirty="0" smtClean="0"/>
              <a:t>и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черный.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ПРИЁМ «ДЕРЕВО ТВОРЧЕСТВА»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sz="2400" b="1" dirty="0" smtClean="0"/>
              <a:t>Дети прикрепляют на дереве листья, цветы, плоды.</a:t>
            </a:r>
          </a:p>
          <a:p>
            <a:r>
              <a:rPr lang="ru-RU" sz="2400" dirty="0" smtClean="0"/>
              <a:t>   </a:t>
            </a:r>
            <a:r>
              <a:rPr lang="ru-RU" sz="2400" b="1" i="1" dirty="0" smtClean="0"/>
              <a:t>Плоды – дело прошло полезно, плодотворно.</a:t>
            </a:r>
            <a:endParaRPr lang="ru-RU" sz="2400" b="1" dirty="0" smtClean="0"/>
          </a:p>
          <a:p>
            <a:r>
              <a:rPr lang="ru-RU" sz="2400" b="1" i="1" dirty="0" smtClean="0"/>
              <a:t>   Цветок – довольно неплохо.</a:t>
            </a:r>
            <a:endParaRPr lang="ru-RU" sz="2400" b="1" dirty="0" smtClean="0"/>
          </a:p>
          <a:p>
            <a:r>
              <a:rPr lang="ru-RU" sz="2400" b="1" i="1" dirty="0" smtClean="0"/>
              <a:t>   Зелёный листик – что-то было, конечно, а вообще – ни то ни сё.</a:t>
            </a:r>
            <a:endParaRPr lang="ru-RU" sz="2400" b="1" dirty="0" smtClean="0"/>
          </a:p>
          <a:p>
            <a:r>
              <a:rPr lang="ru-RU" sz="2400" b="1" i="1" dirty="0" smtClean="0"/>
              <a:t>   Жёлтый листик – «чахлый», пропащий день.</a:t>
            </a:r>
            <a:endParaRPr lang="ru-RU" sz="2400" b="1" dirty="0" smtClean="0"/>
          </a:p>
          <a:p>
            <a:endParaRPr lang="ru-RU" dirty="0"/>
          </a:p>
        </p:txBody>
      </p:sp>
      <p:pic>
        <p:nvPicPr>
          <p:cNvPr id="1027" name="Picture 3" descr="C:\Users\Asus\Desktop\bbf0b328daa5643948a56cda45172dec.gif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620688"/>
            <a:ext cx="4248473" cy="4637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САМОРЕФЛЕКСИЯ  ДЛЯ  ГРУПП</a:t>
            </a:r>
            <a:r>
              <a:rPr lang="ru-RU" dirty="0" smtClean="0">
                <a:solidFill>
                  <a:srgbClr val="FF0000"/>
                </a:solidFill>
              </a:rPr>
              <a:t>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Над чем работали?</a:t>
            </a:r>
          </a:p>
          <a:p>
            <a:r>
              <a:rPr lang="ru-RU" dirty="0" smtClean="0"/>
              <a:t>Как спланировали работу?</a:t>
            </a:r>
          </a:p>
          <a:p>
            <a:r>
              <a:rPr lang="ru-RU" dirty="0" smtClean="0"/>
              <a:t>Уложились во времени или нет?</a:t>
            </a:r>
          </a:p>
          <a:p>
            <a:r>
              <a:rPr lang="ru-RU" dirty="0" smtClean="0"/>
              <a:t>Что нового узнали?</a:t>
            </a:r>
          </a:p>
          <a:p>
            <a:r>
              <a:rPr lang="ru-RU" dirty="0" smtClean="0"/>
              <a:t>Чему научились?</a:t>
            </a:r>
          </a:p>
          <a:p>
            <a:r>
              <a:rPr lang="ru-RU" dirty="0" smtClean="0"/>
              <a:t>Что получилось? Что не получилось?</a:t>
            </a:r>
          </a:p>
          <a:p>
            <a:r>
              <a:rPr lang="ru-RU" dirty="0" smtClean="0"/>
              <a:t>Над чем нужно работать?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структуре урока, соответствующего требованиям ФГОС, рефлексия является </a:t>
            </a:r>
            <a:r>
              <a:rPr lang="ru-RU" b="1" dirty="0" smtClean="0"/>
              <a:t>обязательным</a:t>
            </a:r>
            <a:r>
              <a:rPr lang="ru-RU" dirty="0" smtClean="0"/>
              <a:t> этапом урока. В </a:t>
            </a:r>
            <a:r>
              <a:rPr lang="ru-RU" dirty="0" smtClean="0">
                <a:hlinkClick r:id="rId2"/>
              </a:rPr>
              <a:t>ФГОС</a:t>
            </a:r>
            <a:r>
              <a:rPr lang="ru-RU" dirty="0" smtClean="0"/>
              <a:t> особый упор делается на рефлексию деятельности, предлагается проводить </a:t>
            </a:r>
            <a:r>
              <a:rPr lang="ru-RU" b="1" dirty="0" smtClean="0"/>
              <a:t>этот этап в конце урока.</a:t>
            </a:r>
            <a:r>
              <a:rPr lang="ru-RU" dirty="0" smtClean="0"/>
              <a:t> При этом учитель играет роль организатора, а главными действующими лицами выступают ученики.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Для чего нужна рефлексия?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Если ребенок понимает:</a:t>
            </a:r>
          </a:p>
          <a:p>
            <a:r>
              <a:rPr lang="ru-RU" dirty="0" smtClean="0"/>
              <a:t>ради чего он изучает данную тему, как она ему пригодится в будущем;</a:t>
            </a:r>
          </a:p>
          <a:p>
            <a:r>
              <a:rPr lang="ru-RU" dirty="0" smtClean="0"/>
              <a:t>какие цели должны быть достигнуты именно на этом уроке;</a:t>
            </a:r>
          </a:p>
          <a:p>
            <a:r>
              <a:rPr lang="ru-RU" dirty="0" smtClean="0"/>
              <a:t>какой </a:t>
            </a:r>
            <a:r>
              <a:rPr lang="ru-RU" b="1" dirty="0" smtClean="0">
                <a:hlinkClick r:id="rId2"/>
              </a:rPr>
              <a:t>вклад</a:t>
            </a:r>
            <a:r>
              <a:rPr lang="ru-RU" dirty="0" smtClean="0"/>
              <a:t> в общее дело он может внести;</a:t>
            </a:r>
          </a:p>
          <a:p>
            <a:r>
              <a:rPr lang="ru-RU" dirty="0" smtClean="0"/>
              <a:t>может ли он адекватно оценивать свой труд и работу своих одноклассников,</a:t>
            </a:r>
          </a:p>
          <a:p>
            <a:r>
              <a:rPr lang="ru-RU" dirty="0" smtClean="0"/>
              <a:t>…</a:t>
            </a:r>
            <a:r>
              <a:rPr lang="ru-RU" b="1" dirty="0" smtClean="0"/>
              <a:t>то процесс обучения становится намного интереснее и легче как для ученика, так и для учителя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РЕФЛЕКСИВНЫЙ ЭТАП УРОКА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ВИДЫ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1.Содержательная  рефлексия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2.Деятельная  рефлексия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3. Эмоциональная рефлексия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РЕФЛЕКСИЯ ЭМОЦИОНАЛЬНАЯ                           (СОЛНЦЕ-ТУЧА)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Хорошее настроение ,все  понятно</a:t>
            </a:r>
            <a:endParaRPr lang="ru-RU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Есть затруднения , неуверенность</a:t>
            </a:r>
          </a:p>
          <a:p>
            <a:endParaRPr lang="ru-RU" dirty="0"/>
          </a:p>
        </p:txBody>
      </p:sp>
      <p:pic>
        <p:nvPicPr>
          <p:cNvPr id="1026" name="Picture 2" descr="C:\Users\Asus\Desktop\8UnTN9MQ-cM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1520" y="1412776"/>
            <a:ext cx="4039492" cy="352839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Содержимое 11" descr="TeNZSk_m_Sk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60032" y="1340768"/>
            <a:ext cx="4037905" cy="345638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ПРИЕМ «6 ШЛЯП»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Рефлексивный прием, способствующий организации рефлексии на уроке</a:t>
            </a:r>
            <a:r>
              <a:rPr lang="ru-RU" dirty="0" smtClean="0"/>
              <a:t>. 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Формирует: </a:t>
            </a:r>
          </a:p>
          <a:p>
            <a:pPr lvl="0"/>
            <a:r>
              <a:rPr lang="ru-RU" dirty="0" smtClean="0"/>
              <a:t>умение осмысливать свой опыт; </a:t>
            </a:r>
          </a:p>
          <a:p>
            <a:pPr lvl="0"/>
            <a:r>
              <a:rPr lang="ru-RU" dirty="0" smtClean="0"/>
              <a:t>умение давать личностную оценку событиям, явлениям, фактам; </a:t>
            </a:r>
          </a:p>
          <a:p>
            <a:pPr lvl="0"/>
            <a:r>
              <a:rPr lang="ru-RU" dirty="0" smtClean="0"/>
              <a:t>ценностное отношение к окружающему миру и самому себе. </a:t>
            </a:r>
          </a:p>
          <a:p>
            <a:r>
              <a:rPr lang="ru-RU" b="1" dirty="0" smtClean="0"/>
              <a:t>Учащихся можно разделить на группы и предложить приобрести одну из шляп. Обладателям шляп необходимо дать оценку событиям, фактам, результатам деятельности в зависимости от цвета. 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Пример.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</a:p>
          <a:p>
            <a:r>
              <a:rPr lang="ru-RU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Белая шляпа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/>
              <a:t>символизирует конкретные суждения без эмоционального оттенка. </a:t>
            </a:r>
          </a:p>
          <a:p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Желтая шляпа</a:t>
            </a: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/>
              <a:t>– позитивные суждения. </a:t>
            </a:r>
          </a:p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Черная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/>
              <a:t>– отражает проблемы и трудности. </a:t>
            </a:r>
          </a:p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Красная</a:t>
            </a:r>
            <a:r>
              <a:rPr lang="ru-RU" b="1" dirty="0" smtClean="0"/>
              <a:t> – эмоциональные суждения без объяснений. </a:t>
            </a:r>
          </a:p>
          <a:p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Зеленая</a:t>
            </a:r>
            <a:r>
              <a:rPr lang="ru-RU" b="1" dirty="0" smtClean="0"/>
              <a:t> – творческие суждения, предложения. </a:t>
            </a:r>
          </a:p>
          <a:p>
            <a:r>
              <a:rPr lang="ru-RU" sz="3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Синяя</a:t>
            </a: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/>
              <a:t>– обобщение сказанного, философский взгляд.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ПРИЁМ  «ВАШЕ   НАСТРОЕНИЕ»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>Сегодня  я узнал (а)…..</a:t>
            </a:r>
            <a:br>
              <a:rPr lang="ru-RU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</a:br>
            <a:r>
              <a:rPr lang="ru-RU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>Было интересно…….</a:t>
            </a:r>
            <a:br>
              <a:rPr lang="ru-RU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</a:br>
            <a:r>
              <a:rPr lang="ru-RU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>Было трудно…….</a:t>
            </a:r>
            <a:br>
              <a:rPr lang="ru-RU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</a:br>
            <a:r>
              <a:rPr lang="ru-RU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>Я научился (ась)…..</a:t>
            </a:r>
            <a:br>
              <a:rPr lang="ru-RU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4" name="Picture 2" descr="C:\Users\Юля\Desktop\images (2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142838"/>
            <a:ext cx="4672048" cy="30944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Цветик- </a:t>
            </a:r>
            <a:r>
              <a:rPr lang="ru-RU" b="1" dirty="0" err="1" smtClean="0">
                <a:solidFill>
                  <a:srgbClr val="FF0000"/>
                </a:solidFill>
              </a:rPr>
              <a:t>многоцветик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Цветик- </a:t>
            </a:r>
            <a:r>
              <a:rPr lang="ru-RU" b="1" dirty="0" err="1" smtClean="0"/>
              <a:t>многоцветик</a:t>
            </a:r>
            <a:r>
              <a:rPr lang="ru-RU" b="1" dirty="0" smtClean="0"/>
              <a:t>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Дети выбирают для себя лепесток, цвет которого наиболее подходит к цвету настроения. Затем все лепестки собирают в один общий цветок.</a:t>
            </a:r>
            <a:endParaRPr lang="ru-RU" dirty="0"/>
          </a:p>
        </p:txBody>
      </p:sp>
      <p:pic>
        <p:nvPicPr>
          <p:cNvPr id="1026" name="Picture 2" descr="C:\Users\Asus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573016"/>
            <a:ext cx="3024336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3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48</TotalTime>
  <Words>539</Words>
  <Application>Microsoft Office PowerPoint</Application>
  <PresentationFormat>Экран (4:3)</PresentationFormat>
  <Paragraphs>99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РЕФЛЕКСИЯ</vt:lpstr>
      <vt:lpstr>Урок географии.     РЕФЛЕКСИЯ.</vt:lpstr>
      <vt:lpstr>Слайд 3</vt:lpstr>
      <vt:lpstr>Для чего нужна рефлексия? </vt:lpstr>
      <vt:lpstr>РЕФЛЕКСИВНЫЙ ЭТАП УРОКА</vt:lpstr>
      <vt:lpstr>РЕФЛЕКСИЯ ЭМОЦИОНАЛЬНАЯ                           (СОЛНЦЕ-ТУЧА)</vt:lpstr>
      <vt:lpstr>ПРИЕМ «6 ШЛЯП»</vt:lpstr>
      <vt:lpstr>ПРИЁМ  «ВАШЕ   НАСТРОЕНИЕ»</vt:lpstr>
      <vt:lpstr>Цветик- многоцветик.</vt:lpstr>
      <vt:lpstr>Слайд 10</vt:lpstr>
      <vt:lpstr>Слайд 11</vt:lpstr>
      <vt:lpstr>РЕФЛЕКСИЯ</vt:lpstr>
      <vt:lpstr>ВЫБЕРИ ОДНУ ФРАЗУ ДЛЯ СОСЕДА ПО ПАРТЕ</vt:lpstr>
      <vt:lpstr>Слайд 14</vt:lpstr>
      <vt:lpstr>ЗАКОНЧИ  МЫСЛЬ,,,</vt:lpstr>
      <vt:lpstr>ПРИЕМ «5 ПАЛЬЦЕВ»</vt:lpstr>
      <vt:lpstr>Слайд 17</vt:lpstr>
      <vt:lpstr>ЛЕСТНИЦА  УСПЕХА</vt:lpstr>
      <vt:lpstr>ПРИЕМ «ОСТРОВА»</vt:lpstr>
      <vt:lpstr>ПРИЁМ «КЛЮЧЕВОЕ СЛОВО»</vt:lpstr>
      <vt:lpstr>ПРИЁМ «ФОТОГРАФИЯ НА ПАМЯТЬ»</vt:lpstr>
      <vt:lpstr>Прием «РЕФЛЕКСИВНАЯ МИШЕНЬ»</vt:lpstr>
      <vt:lpstr>Прием «ТЕЛЕГРАММА «</vt:lpstr>
      <vt:lpstr>ЦВЕТОВОЙ ТЕСТ ЛЮШЕРА </vt:lpstr>
      <vt:lpstr>ПРИЁМ «ДЕРЕВО ТВОРЧЕСТВА»</vt:lpstr>
      <vt:lpstr>САМОРЕФЛЕКСИЯ  ДЛЯ  ГРУППЫ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РЕФЛЕКСИЯ</dc:title>
  <dc:creator>Asus</dc:creator>
  <cp:lastModifiedBy>Asus</cp:lastModifiedBy>
  <cp:revision>44</cp:revision>
  <dcterms:created xsi:type="dcterms:W3CDTF">2016-02-13T13:08:34Z</dcterms:created>
  <dcterms:modified xsi:type="dcterms:W3CDTF">2016-02-19T15:29:49Z</dcterms:modified>
</cp:coreProperties>
</file>