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544" autoAdjust="0"/>
    <p:restoredTop sz="94660"/>
  </p:normalViewPr>
  <p:slideViewPr>
    <p:cSldViewPr snapToGrid="0">
      <p:cViewPr varScale="1">
        <p:scale>
          <a:sx n="80" d="100"/>
          <a:sy n="80" d="100"/>
        </p:scale>
        <p:origin x="-264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5269" y="1122363"/>
            <a:ext cx="9001462" cy="2387600"/>
          </a:xfrm>
        </p:spPr>
        <p:txBody>
          <a:bodyPr anchor="b"/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5269" y="3602038"/>
            <a:ext cx="9001462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17C6C5-89A1-4B82-89C9-5A71B2635F18}" type="datetimeFigureOut">
              <a:rPr lang="ru-RU"/>
              <a:pPr>
                <a:defRPr/>
              </a:pPr>
              <a:t>17.04.2016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A8B9D6-20B4-499E-B0FF-F58C9BD768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289372"/>
            <a:ext cx="10367564" cy="819355"/>
          </a:xfrm>
        </p:spPr>
        <p:txBody>
          <a:bodyPr anchor="b"/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3806" y="621321"/>
            <a:ext cx="10367564" cy="3379735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65998" cy="682472"/>
          </a:xfrm>
        </p:spPr>
        <p:txBody>
          <a:bodyPr/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4E08D4-FFDA-44C5-A0C4-01AF85DD8051}" type="datetimeFigureOut">
              <a:rPr lang="ru-RU"/>
              <a:pPr>
                <a:defRPr/>
              </a:pPr>
              <a:t>17.04.2016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5A2B82-04A1-4927-B5B6-705922BA0C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3424859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4204820"/>
            <a:ext cx="10353761" cy="159218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075911-DA4C-440D-85F5-EAF5D1E2C41A}" type="datetimeFigureOut">
              <a:rPr lang="ru-RU"/>
              <a:pPr>
                <a:defRPr/>
              </a:pPr>
              <a:t>17.04.2016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BA878F-E462-4E3C-BCEC-34CE1CEF7F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0"/>
          <p:cNvSpPr txBox="1"/>
          <p:nvPr/>
        </p:nvSpPr>
        <p:spPr>
          <a:xfrm>
            <a:off x="836613" y="735013"/>
            <a:ext cx="609600" cy="585787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sz="8000" dirty="0">
                <a:effectLst/>
                <a:latin typeface="+mn-lt"/>
                <a:cs typeface="+mn-cs"/>
              </a:rPr>
              <a:t>“</a:t>
            </a:r>
          </a:p>
        </p:txBody>
      </p:sp>
      <p:sp>
        <p:nvSpPr>
          <p:cNvPr id="6" name="TextBox 12"/>
          <p:cNvSpPr txBox="1"/>
          <p:nvPr/>
        </p:nvSpPr>
        <p:spPr>
          <a:xfrm>
            <a:off x="10658475" y="2971800"/>
            <a:ext cx="609600" cy="585788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 fontAlgn="auto">
              <a:spcAft>
                <a:spcPts val="0"/>
              </a:spcAft>
              <a:defRPr/>
            </a:pPr>
            <a:r>
              <a:rPr lang="en-US" sz="8000" dirty="0">
                <a:effectLst/>
                <a:latin typeface="+mn-lt"/>
                <a:cs typeface="+mn-cs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426812"/>
          </a:xfrm>
        </p:spPr>
        <p:txBody>
          <a:bodyPr anchor="t"/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04821"/>
            <a:ext cx="1035376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7C2980-994A-4885-BAE9-716D6B925880}" type="datetimeFigureOut">
              <a:rPr lang="ru-RU"/>
              <a:pPr>
                <a:defRPr/>
              </a:pPr>
              <a:t>17.04.2016</a:t>
            </a:fld>
            <a:endParaRPr lang="ru-RU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D0223B-3CA6-4642-B23F-91CC1A5DA6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2126942"/>
            <a:ext cx="10355327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650556"/>
            <a:ext cx="10353763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BB5377-0A91-4EF3-BF8B-E5651BBA0C4F}" type="datetimeFigureOut">
              <a:rPr lang="ru-RU"/>
              <a:pPr>
                <a:defRPr/>
              </a:pPr>
              <a:t>17.04.2016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51CD16-8BC1-4734-B637-16DDBD2D2D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2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4" y="2088319"/>
            <a:ext cx="3298956" cy="823305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4" y="2911624"/>
            <a:ext cx="3298956" cy="2879576"/>
          </a:xfrm>
        </p:spPr>
        <p:txBody>
          <a:bodyPr anchor="t"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4878" y="2088320"/>
            <a:ext cx="3298558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4878" y="2911624"/>
            <a:ext cx="3299821" cy="2879576"/>
          </a:xfrm>
        </p:spPr>
        <p:txBody>
          <a:bodyPr anchor="t"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088320"/>
            <a:ext cx="3291211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6346" y="2911624"/>
            <a:ext cx="3291211" cy="2879576"/>
          </a:xfrm>
        </p:spPr>
        <p:txBody>
          <a:bodyPr anchor="t"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FD7560-9384-4F7B-A597-27ED93B877F0}" type="datetimeFigureOut">
              <a:rPr lang="ru-RU"/>
              <a:pPr>
                <a:defRPr/>
              </a:pPr>
              <a:t>17.04.2016</a:t>
            </a:fld>
            <a:endParaRPr lang="ru-RU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323051-62B9-4856-B1E3-E631DE103B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4195899"/>
            <a:ext cx="3298955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92020" y="2298987"/>
            <a:ext cx="2940050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772161"/>
            <a:ext cx="3298955" cy="1019038"/>
          </a:xfrm>
        </p:spPr>
        <p:txBody>
          <a:bodyPr anchor="t"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01" y="4195899"/>
            <a:ext cx="3298983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98987"/>
            <a:ext cx="2930525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72160"/>
            <a:ext cx="3300336" cy="1019038"/>
          </a:xfrm>
        </p:spPr>
        <p:txBody>
          <a:bodyPr anchor="t"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423" y="4195899"/>
            <a:ext cx="3289900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52803" y="2298987"/>
            <a:ext cx="2932113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298" y="4772161"/>
            <a:ext cx="3294258" cy="1019037"/>
          </a:xfrm>
        </p:spPr>
        <p:txBody>
          <a:bodyPr anchor="t"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6DABD-B37F-4E78-BE1E-869B1000AD1D}" type="datetimeFigureOut">
              <a:rPr lang="ru-RU"/>
              <a:pPr>
                <a:defRPr/>
              </a:pPr>
              <a:t>17.04.2016</a:t>
            </a:fld>
            <a:endParaRPr lang="ru-RU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AA787E-B22A-44C2-9235-D5ACB827D8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2CEF53-0186-42D3-B876-709DA78C56B8}" type="datetimeFigureOut">
              <a:rPr lang="ru-RU"/>
              <a:pPr>
                <a:defRPr/>
              </a:pPr>
              <a:t>17.04.2016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55632F-5FFE-4FFE-A734-3C446899D7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599"/>
            <a:ext cx="254265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4" y="609599"/>
            <a:ext cx="7658705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CB42FE-18BA-444F-A663-F2821A9882E6}" type="datetimeFigureOut">
              <a:rPr lang="ru-RU"/>
              <a:pPr>
                <a:defRPr/>
              </a:pPr>
              <a:t>17.04.2016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5DF77F-83C0-455A-BABB-B6E07C32FB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1F031F-93FE-4695-8489-C875888D43F6}" type="datetimeFigureOut">
              <a:rPr lang="ru-RU"/>
              <a:pPr>
                <a:defRPr/>
              </a:pPr>
              <a:t>17.04.2016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FE24E4-7311-488B-97E6-C06548E81B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9244" y="657226"/>
            <a:ext cx="9733512" cy="2852737"/>
          </a:xfrm>
        </p:spPr>
        <p:txBody>
          <a:bodyPr anchor="b"/>
          <a:lstStyle>
            <a:lvl1pPr>
              <a:defRPr sz="3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9244" y="3602038"/>
            <a:ext cx="9733512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4A5850-33BF-48C1-9380-B7F24D13965B}" type="datetimeFigureOut">
              <a:rPr lang="ru-RU"/>
              <a:pPr>
                <a:defRPr/>
              </a:pPr>
              <a:t>17.04.2016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1DC3D4-B553-4919-BDDC-3C480F8D8E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2088319"/>
            <a:ext cx="5106004" cy="370288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403" y="2088319"/>
            <a:ext cx="5094154" cy="370288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863C2D-0A7C-47AD-BD2B-6D6529C11087}" type="datetimeFigureOut">
              <a:rPr lang="ru-RU"/>
              <a:pPr>
                <a:defRPr/>
              </a:pPr>
              <a:t>17.04.2016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455D5-8A16-4E57-AE0C-C02E114DCB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804" y="2088320"/>
            <a:ext cx="4879199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3795" y="2912232"/>
            <a:ext cx="5107208" cy="287896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2003" y="2088320"/>
            <a:ext cx="4865554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912232"/>
            <a:ext cx="5095357" cy="287896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6A0C3B-E605-4B1E-934E-E210B912EE85}" type="datetimeFigureOut">
              <a:rPr lang="ru-RU"/>
              <a:pPr>
                <a:defRPr/>
              </a:pPr>
              <a:t>17.04.2016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C7DB2C-BEEA-41DD-A909-575D70E314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64A2C7-4029-4E22-BEDD-B108A923F5BB}" type="datetimeFigureOut">
              <a:rPr lang="ru-RU"/>
              <a:pPr>
                <a:defRPr/>
              </a:pPr>
              <a:t>17.04.2016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D58D5C-90F6-4367-9A75-61871612F3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98CBA0-806C-4FDE-9957-0C0F51536D17}" type="datetimeFigureOut">
              <a:rPr lang="ru-RU"/>
              <a:pPr>
                <a:defRPr/>
              </a:pPr>
              <a:t>17.04.2016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3321D2-B2E2-4477-B67E-F814BE3445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8" y="609600"/>
            <a:ext cx="3932237" cy="2362200"/>
          </a:xfrm>
        </p:spPr>
        <p:txBody>
          <a:bodyPr anchor="b"/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8064" y="609600"/>
            <a:ext cx="6189492" cy="5181600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228" y="2971800"/>
            <a:ext cx="3932237" cy="2819399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7DAE4B-06DB-4FC8-9582-C31235BB8F1A}" type="datetimeFigureOut">
              <a:rPr lang="ru-RU"/>
              <a:pPr>
                <a:defRPr/>
              </a:pPr>
              <a:t>17.04.2016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09B186-20B9-46AA-BD0B-78217BC28C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7" y="609600"/>
            <a:ext cx="5929773" cy="2362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4" y="758881"/>
            <a:ext cx="3255356" cy="4883038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971800"/>
            <a:ext cx="5934950" cy="2819400"/>
          </a:xfrm>
        </p:spPr>
        <p:txBody>
          <a:bodyPr/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0E80DD-95C4-4B7B-B779-DE9777BCD7FA}" type="datetimeFigureOut">
              <a:rPr lang="ru-RU"/>
              <a:pPr>
                <a:defRPr/>
              </a:pPr>
              <a:t>17.04.2016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893AE4-5394-4197-8CF0-7273AE1B8A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5367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095500"/>
            <a:ext cx="10353675" cy="3695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8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A9F3935-FF33-46BD-8496-CD39B9534550}" type="datetimeFigureOut">
              <a:rPr lang="ru-RU"/>
              <a:pPr>
                <a:defRPr/>
              </a:pPr>
              <a:t>17.04.2016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0" y="5883275"/>
            <a:ext cx="66722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3" y="5883275"/>
            <a:ext cx="7540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CAC7764-6463-4037-8C41-582A5EC1E6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7" r:id="rId1"/>
    <p:sldLayoutId id="2147483706" r:id="rId2"/>
    <p:sldLayoutId id="2147483705" r:id="rId3"/>
    <p:sldLayoutId id="2147483704" r:id="rId4"/>
    <p:sldLayoutId id="2147483703" r:id="rId5"/>
    <p:sldLayoutId id="2147483702" r:id="rId6"/>
    <p:sldLayoutId id="2147483701" r:id="rId7"/>
    <p:sldLayoutId id="2147483700" r:id="rId8"/>
    <p:sldLayoutId id="2147483699" r:id="rId9"/>
    <p:sldLayoutId id="2147483698" r:id="rId10"/>
    <p:sldLayoutId id="2147483697" r:id="rId11"/>
    <p:sldLayoutId id="2147483708" r:id="rId12"/>
    <p:sldLayoutId id="2147483696" r:id="rId13"/>
    <p:sldLayoutId id="2147483695" r:id="rId14"/>
    <p:sldLayoutId id="2147483694" r:id="rId15"/>
    <p:sldLayoutId id="2147483693" r:id="rId16"/>
    <p:sldLayoutId id="2147483692" r:id="rId17"/>
  </p:sldLayoutIdLst>
  <p:txStyles>
    <p:titleStyle>
      <a:lvl1pPr algn="ctr" rtl="0" fontAlgn="base">
        <a:lnSpc>
          <a:spcPct val="90000"/>
        </a:lnSpc>
        <a:spcBef>
          <a:spcPct val="0"/>
        </a:spcBef>
        <a:spcAft>
          <a:spcPct val="0"/>
        </a:spcAft>
        <a:defRPr sz="3400" b="1" kern="1200" cap="all">
          <a:solidFill>
            <a:schemeClr val="tx1"/>
          </a:solidFill>
          <a:effectLst>
            <a:outerShdw blurRad="50800" dist="63500" dir="2700000" algn="tl" rotWithShape="0">
              <a:srgbClr val="000000">
                <a:alpha val="48000"/>
              </a:srgbClr>
            </a:outerShdw>
          </a:effectLst>
          <a:latin typeface="+mj-lt"/>
          <a:ea typeface="+mj-ea"/>
          <a:cs typeface="+mj-cs"/>
        </a:defRPr>
      </a:lvl1pPr>
      <a:lvl2pPr algn="ctr" rtl="0" fontAlgn="base">
        <a:lnSpc>
          <a:spcPct val="90000"/>
        </a:lnSpc>
        <a:spcBef>
          <a:spcPct val="0"/>
        </a:spcBef>
        <a:spcAft>
          <a:spcPct val="0"/>
        </a:spcAft>
        <a:defRPr sz="3400" b="1">
          <a:solidFill>
            <a:schemeClr val="tx1"/>
          </a:solidFill>
          <a:latin typeface="Bookman Old Style" pitchFamily="18" charset="0"/>
        </a:defRPr>
      </a:lvl2pPr>
      <a:lvl3pPr algn="ctr" rtl="0" fontAlgn="base">
        <a:lnSpc>
          <a:spcPct val="90000"/>
        </a:lnSpc>
        <a:spcBef>
          <a:spcPct val="0"/>
        </a:spcBef>
        <a:spcAft>
          <a:spcPct val="0"/>
        </a:spcAft>
        <a:defRPr sz="3400" b="1">
          <a:solidFill>
            <a:schemeClr val="tx1"/>
          </a:solidFill>
          <a:latin typeface="Bookman Old Style" pitchFamily="18" charset="0"/>
        </a:defRPr>
      </a:lvl3pPr>
      <a:lvl4pPr algn="ctr" rtl="0" fontAlgn="base">
        <a:lnSpc>
          <a:spcPct val="90000"/>
        </a:lnSpc>
        <a:spcBef>
          <a:spcPct val="0"/>
        </a:spcBef>
        <a:spcAft>
          <a:spcPct val="0"/>
        </a:spcAft>
        <a:defRPr sz="3400" b="1">
          <a:solidFill>
            <a:schemeClr val="tx1"/>
          </a:solidFill>
          <a:latin typeface="Bookman Old Style" pitchFamily="18" charset="0"/>
        </a:defRPr>
      </a:lvl4pPr>
      <a:lvl5pPr algn="ctr" rtl="0" fontAlgn="base">
        <a:lnSpc>
          <a:spcPct val="90000"/>
        </a:lnSpc>
        <a:spcBef>
          <a:spcPct val="0"/>
        </a:spcBef>
        <a:spcAft>
          <a:spcPct val="0"/>
        </a:spcAft>
        <a:defRPr sz="3400" b="1">
          <a:solidFill>
            <a:schemeClr val="tx1"/>
          </a:solidFill>
          <a:latin typeface="Bookman Old Style" pitchFamily="18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3400" b="1">
          <a:solidFill>
            <a:schemeClr val="tx1"/>
          </a:solidFill>
          <a:latin typeface="Bookman Old Style" pitchFamily="18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3400" b="1">
          <a:solidFill>
            <a:schemeClr val="tx1"/>
          </a:solidFill>
          <a:latin typeface="Bookman Old Style" pitchFamily="18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3400" b="1">
          <a:solidFill>
            <a:schemeClr val="tx1"/>
          </a:solidFill>
          <a:latin typeface="Bookman Old Style" pitchFamily="18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3400" b="1">
          <a:solidFill>
            <a:schemeClr val="tx1"/>
          </a:solidFill>
          <a:latin typeface="Bookman Old Style" pitchFamily="18" charset="0"/>
        </a:defRPr>
      </a:lvl9pPr>
    </p:titleStyle>
    <p:bodyStyle>
      <a:lvl1pPr marL="228600" indent="-228600" algn="l" rtl="0" fontAlgn="base">
        <a:lnSpc>
          <a:spcPct val="120000"/>
        </a:lnSpc>
        <a:spcBef>
          <a:spcPts val="10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rtl="0" fontAlgn="base">
        <a:lnSpc>
          <a:spcPct val="12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rtl="0" fontAlgn="base">
        <a:lnSpc>
          <a:spcPct val="120000"/>
        </a:lnSpc>
        <a:spcBef>
          <a:spcPts val="50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rtl="0" fontAlgn="base">
        <a:lnSpc>
          <a:spcPct val="120000"/>
        </a:lnSpc>
        <a:spcBef>
          <a:spcPts val="500"/>
        </a:spcBef>
        <a:spcAft>
          <a:spcPct val="0"/>
        </a:spcAft>
        <a:buFont typeface="Arial" charset="0"/>
        <a:buChar char="•"/>
        <a:defRPr sz="14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rtl="0" fontAlgn="base">
        <a:lnSpc>
          <a:spcPct val="120000"/>
        </a:lnSpc>
        <a:spcBef>
          <a:spcPts val="500"/>
        </a:spcBef>
        <a:spcAft>
          <a:spcPct val="0"/>
        </a:spcAft>
        <a:buFont typeface="Arial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52525" y="193675"/>
            <a:ext cx="5651500" cy="123825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7200" dirty="0" smtClean="0">
                <a:solidFill>
                  <a:srgbClr val="FF0000"/>
                </a:solidFill>
              </a:rPr>
              <a:t>T-Rex</a:t>
            </a:r>
            <a:endParaRPr lang="ru-RU" sz="7200" dirty="0">
              <a:solidFill>
                <a:srgbClr val="FF0000"/>
              </a:solidFill>
            </a:endParaRPr>
          </a:p>
        </p:txBody>
      </p:sp>
      <p:sp>
        <p:nvSpPr>
          <p:cNvPr id="6" name="Rectangle 1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6986588" y="2374900"/>
            <a:ext cx="5029200" cy="4394200"/>
          </a:xfrm>
          <a:solidFill>
            <a:srgbClr val="FFFFFF"/>
          </a:solidFill>
          <a:extLst>
            <a:ext uri="{91240B29-F687-4F45-9708-019B960494DF}"/>
            <a:ext uri="{AF507438-7753-43E0-B8FC-AC1667EBCBE1}"/>
          </a:extLst>
        </p:spPr>
        <p:txBody>
          <a:bodyPr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ru-RU" sz="3600" smtClean="0">
                <a:solidFill>
                  <a:srgbClr val="2121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inherit"/>
              </a:rPr>
              <a:t>T-Rex </a:t>
            </a:r>
            <a:r>
              <a:rPr lang="en-US" altLang="ru-RU" sz="360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inherit"/>
              </a:rPr>
              <a:t>-</a:t>
            </a:r>
            <a:r>
              <a:rPr lang="en-US" altLang="ru-RU" sz="3600" smtClean="0">
                <a:solidFill>
                  <a:srgbClr val="2121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inherit"/>
              </a:rPr>
              <a:t> o</a:t>
            </a:r>
            <a:r>
              <a:rPr lang="ru-RU" altLang="ru-RU" sz="3600" smtClean="0">
                <a:solidFill>
                  <a:srgbClr val="212121"/>
                </a:solidFill>
                <a:effectLst/>
                <a:latin typeface="inherit"/>
              </a:rPr>
              <a:t>ne of the most famous dinosaur</a:t>
            </a:r>
            <a:r>
              <a:rPr lang="en-US" altLang="ru-RU" sz="3600" smtClean="0">
                <a:solidFill>
                  <a:srgbClr val="CC0000"/>
                </a:solidFill>
                <a:effectLst/>
                <a:latin typeface="inherit"/>
              </a:rPr>
              <a:t>s</a:t>
            </a:r>
            <a:r>
              <a:rPr lang="ru-RU" altLang="ru-RU" sz="3600" smtClean="0">
                <a:solidFill>
                  <a:srgbClr val="212121"/>
                </a:solidFill>
                <a:effectLst/>
                <a:latin typeface="inherit"/>
              </a:rPr>
              <a:t> in the world. </a:t>
            </a:r>
            <a:r>
              <a:rPr lang="ru-RU" altLang="ru-RU" sz="3600" smtClean="0">
                <a:solidFill>
                  <a:srgbClr val="CC0000"/>
                </a:solidFill>
                <a:effectLst/>
                <a:latin typeface="inherit"/>
              </a:rPr>
              <a:t>I</a:t>
            </a:r>
            <a:r>
              <a:rPr lang="en-US" altLang="ru-RU" sz="3600" smtClean="0">
                <a:solidFill>
                  <a:srgbClr val="CC0000"/>
                </a:solidFill>
                <a:effectLst/>
                <a:latin typeface="inherit"/>
              </a:rPr>
              <a:t>t l</a:t>
            </a:r>
            <a:r>
              <a:rPr lang="ru-RU" altLang="ru-RU" sz="3600" smtClean="0">
                <a:solidFill>
                  <a:srgbClr val="212121"/>
                </a:solidFill>
                <a:effectLst/>
                <a:latin typeface="inherit"/>
              </a:rPr>
              <a:t>ived in North America 68-65 million </a:t>
            </a:r>
            <a:r>
              <a:rPr lang="en-US" altLang="ru-RU" sz="3600" smtClean="0">
                <a:solidFill>
                  <a:srgbClr val="CC0000"/>
                </a:solidFill>
                <a:effectLst/>
                <a:latin typeface="inherit"/>
              </a:rPr>
              <a:t>years ago</a:t>
            </a:r>
            <a:r>
              <a:rPr lang="ru-RU" altLang="ru-RU" sz="3600" smtClean="0">
                <a:solidFill>
                  <a:srgbClr val="212121"/>
                </a:solidFill>
                <a:effectLst/>
                <a:latin typeface="inherit"/>
              </a:rPr>
              <a:t>. </a:t>
            </a:r>
            <a:r>
              <a:rPr lang="ru-RU" altLang="ru-RU" sz="3600" u="sng" smtClean="0">
                <a:solidFill>
                  <a:srgbClr val="CC0000"/>
                </a:solidFill>
                <a:effectLst/>
                <a:latin typeface="inherit"/>
              </a:rPr>
              <a:t>S called</a:t>
            </a:r>
            <a:r>
              <a:rPr lang="en-US" altLang="ru-RU" sz="3600" smtClean="0">
                <a:solidFill>
                  <a:srgbClr val="212121"/>
                </a:solidFill>
                <a:effectLst/>
                <a:latin typeface="inherit"/>
              </a:rPr>
              <a:t> </a:t>
            </a:r>
            <a:r>
              <a:rPr lang="ru-RU" altLang="ru-RU" sz="3600" smtClean="0">
                <a:solidFill>
                  <a:srgbClr val="212121"/>
                </a:solidFill>
                <a:effectLst/>
                <a:latin typeface="inherit"/>
              </a:rPr>
              <a:t>. He </a:t>
            </a:r>
            <a:r>
              <a:rPr lang="en-US" altLang="ru-RU" sz="3600" smtClean="0">
                <a:solidFill>
                  <a:srgbClr val="CC0000"/>
                </a:solidFill>
                <a:effectLst/>
                <a:latin typeface="inherit"/>
              </a:rPr>
              <a:t>It</a:t>
            </a:r>
            <a:r>
              <a:rPr lang="en-US" altLang="ru-RU" sz="3600" smtClean="0">
                <a:solidFill>
                  <a:srgbClr val="212121"/>
                </a:solidFill>
                <a:effectLst/>
                <a:latin typeface="inherit"/>
              </a:rPr>
              <a:t> </a:t>
            </a:r>
            <a:r>
              <a:rPr lang="ru-RU" altLang="ru-RU" sz="3600" smtClean="0">
                <a:solidFill>
                  <a:srgbClr val="212121"/>
                </a:solidFill>
                <a:effectLst/>
                <a:latin typeface="inherit"/>
              </a:rPr>
              <a:t>was one of the last dinosaurs lived up to the Tertiary period .</a:t>
            </a:r>
            <a:r>
              <a:rPr lang="ru-RU" altLang="ru-RU" sz="3600" smtClean="0">
                <a:effectLst/>
              </a:rPr>
              <a:t> </a:t>
            </a:r>
            <a:endParaRPr lang="ru-RU" altLang="ru-RU" sz="3600" smtClean="0">
              <a:effectLst/>
              <a:latin typeface="Arial" charset="0"/>
            </a:endParaRPr>
          </a:p>
        </p:txBody>
      </p:sp>
      <p:pic>
        <p:nvPicPr>
          <p:cNvPr id="19459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77788" y="2357438"/>
            <a:ext cx="7032626" cy="450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1" name="Line 5"/>
          <p:cNvSpPr>
            <a:spLocks noChangeShapeType="1"/>
          </p:cNvSpPr>
          <p:nvPr/>
        </p:nvSpPr>
        <p:spPr bwMode="auto">
          <a:xfrm flipV="1">
            <a:off x="11376025" y="4537075"/>
            <a:ext cx="604838" cy="4508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09963" y="20638"/>
            <a:ext cx="5119687" cy="1309687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6000" dirty="0" err="1" smtClean="0">
                <a:solidFill>
                  <a:schemeClr val="accent1">
                    <a:lumMod val="50000"/>
                  </a:schemeClr>
                </a:solidFill>
              </a:rPr>
              <a:t>Spinosau</a:t>
            </a:r>
            <a:r>
              <a:rPr lang="en-US" sz="6000" dirty="0" err="1">
                <a:solidFill>
                  <a:schemeClr val="accent1">
                    <a:lumMod val="50000"/>
                  </a:schemeClr>
                </a:solidFill>
              </a:rPr>
              <a:t>r</a:t>
            </a:r>
            <a:r>
              <a:rPr lang="en-US" sz="6000" dirty="0" err="1" smtClean="0">
                <a:solidFill>
                  <a:schemeClr val="accent1">
                    <a:lumMod val="50000"/>
                  </a:schemeClr>
                </a:solidFill>
              </a:rPr>
              <a:t>s</a:t>
            </a:r>
            <a:endParaRPr lang="ru-RU" sz="60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20482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316038"/>
            <a:ext cx="5808663" cy="5808662"/>
          </a:xfrm>
        </p:spPr>
      </p:pic>
      <p:sp>
        <p:nvSpPr>
          <p:cNvPr id="20483" name="TextBox 8"/>
          <p:cNvSpPr txBox="1">
            <a:spLocks noChangeArrowheads="1"/>
          </p:cNvSpPr>
          <p:nvPr/>
        </p:nvSpPr>
        <p:spPr bwMode="auto">
          <a:xfrm>
            <a:off x="8629650" y="-1135063"/>
            <a:ext cx="3457575" cy="718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Rockwell" pitchFamily="18" charset="0"/>
            </a:endParaRPr>
          </a:p>
        </p:txBody>
      </p:sp>
      <p:sp>
        <p:nvSpPr>
          <p:cNvPr id="20484" name="Rectangle 1"/>
          <p:cNvSpPr>
            <a:spLocks noChangeArrowheads="1"/>
          </p:cNvSpPr>
          <p:nvPr/>
        </p:nvSpPr>
        <p:spPr bwMode="auto">
          <a:xfrm>
            <a:off x="398463" y="-3436938"/>
            <a:ext cx="6865937" cy="7429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eaLnBrk="0" hangingPunct="0"/>
            <a:r>
              <a:rPr lang="ru-RU" altLang="ru-RU" sz="1200">
                <a:solidFill>
                  <a:srgbClr val="212121"/>
                </a:solidFill>
                <a:latin typeface="inherit"/>
              </a:rPr>
              <a:t>Spinosaurus - ( . 100-92 million years ago ), the representative of the family spinosaurids inhabiting the territory of present-day North Africa, in the Cretaceous period . For the first time this type of dinosaur was described by the remains found in Egypt German paleontologist Ernst Strohmer von Reichenbach in 1915 .</a:t>
            </a:r>
            <a:r>
              <a:rPr lang="ru-RU" altLang="ru-RU" sz="1100">
                <a:latin typeface="Rockwell" pitchFamily="18" charset="0"/>
              </a:rPr>
              <a:t> </a:t>
            </a:r>
            <a:endParaRPr lang="ru-RU" altLang="ru-RU"/>
          </a:p>
        </p:txBody>
      </p:sp>
      <p:sp>
        <p:nvSpPr>
          <p:cNvPr id="20485" name="TextBox 10"/>
          <p:cNvSpPr txBox="1">
            <a:spLocks noChangeArrowheads="1"/>
          </p:cNvSpPr>
          <p:nvPr/>
        </p:nvSpPr>
        <p:spPr bwMode="auto">
          <a:xfrm>
            <a:off x="6053138" y="4843463"/>
            <a:ext cx="3455987" cy="718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Rockwell" pitchFamily="18" charset="0"/>
            </a:endParaRPr>
          </a:p>
        </p:txBody>
      </p:sp>
      <p:sp>
        <p:nvSpPr>
          <p:cNvPr id="20486" name="Rectangle 1"/>
          <p:cNvSpPr>
            <a:spLocks noChangeArrowheads="1"/>
          </p:cNvSpPr>
          <p:nvPr/>
        </p:nvSpPr>
        <p:spPr bwMode="auto">
          <a:xfrm>
            <a:off x="5222875" y="2233613"/>
            <a:ext cx="6864350" cy="44323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eaLnBrk="0" hangingPunct="0"/>
            <a:r>
              <a:rPr lang="ru-RU" altLang="ru-RU" sz="3200">
                <a:solidFill>
                  <a:srgbClr val="212121"/>
                </a:solidFill>
                <a:latin typeface="inherit"/>
              </a:rPr>
              <a:t>Spinosaurus – ( 100-92 million years ago ), the representative of the family spinosaurids inhabiting the territory of present-day North Africa, in the Cretaceous period . For the first time this type of dinosaur was described by the remains found in Egypt German paleontologist Ernst Strohmer von Reichenbach in 1915 .</a:t>
            </a:r>
            <a:r>
              <a:rPr lang="ru-RU" altLang="ru-RU" sz="3200">
                <a:latin typeface="Rockwell" pitchFamily="18" charset="0"/>
              </a:rPr>
              <a:t> </a:t>
            </a:r>
            <a:endParaRPr lang="ru-RU" altLang="ru-RU" sz="320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993775" y="0"/>
            <a:ext cx="10353675" cy="1325563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6000" dirty="0" smtClean="0">
                <a:solidFill>
                  <a:schemeClr val="accent1">
                    <a:lumMod val="50000"/>
                  </a:schemeClr>
                </a:solidFill>
              </a:rPr>
              <a:t>                  Diplodocus</a:t>
            </a:r>
            <a:endParaRPr lang="ru-RU" sz="60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21506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2395538"/>
            <a:ext cx="6877050" cy="4462462"/>
          </a:xfrm>
        </p:spPr>
      </p:pic>
      <p:sp>
        <p:nvSpPr>
          <p:cNvPr id="21507" name="Rectangle 1"/>
          <p:cNvSpPr>
            <a:spLocks noChangeArrowheads="1"/>
          </p:cNvSpPr>
          <p:nvPr/>
        </p:nvSpPr>
        <p:spPr bwMode="auto">
          <a:xfrm>
            <a:off x="7305675" y="1317625"/>
            <a:ext cx="4886325" cy="55403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eaLnBrk="0" hangingPunct="0"/>
            <a:r>
              <a:rPr lang="ru-RU" altLang="ru-RU" sz="2400">
                <a:solidFill>
                  <a:srgbClr val="212121"/>
                </a:solidFill>
                <a:latin typeface="inherit"/>
              </a:rPr>
              <a:t>It was one of the true giants of the Late Jurassic period. According to estimates researcher David Gillette spent in 1991 , the size of Diplodocus could reach 54 meters in length and weighs 113 tons. Similar size estimation proved to be wrong due to wrong specified number of vertebrae . The actual size of giant current estimates were significantly lower. Diplodocus reached an average length of 27 meters , according to scientists the size of the largest specimens can reach 35 meters</a:t>
            </a:r>
            <a:r>
              <a:rPr lang="ru-RU" altLang="ru-RU" sz="2400">
                <a:latin typeface="Rockwell" pitchFamily="18" charset="0"/>
              </a:rPr>
              <a:t> </a:t>
            </a:r>
            <a:endParaRPr lang="ru-RU" altLang="ru-RU" sz="240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6000" dirty="0" smtClean="0">
                <a:solidFill>
                  <a:schemeClr val="accent1">
                    <a:lumMod val="50000"/>
                  </a:schemeClr>
                </a:solidFill>
              </a:rPr>
              <a:t>              </a:t>
            </a:r>
            <a:r>
              <a:rPr lang="en-US" sz="6000" dirty="0" err="1" smtClean="0">
                <a:solidFill>
                  <a:schemeClr val="accent1">
                    <a:lumMod val="50000"/>
                  </a:schemeClr>
                </a:solidFill>
              </a:rPr>
              <a:t>Compsognathus</a:t>
            </a:r>
            <a:endParaRPr lang="ru-RU" sz="60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22530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2574925"/>
            <a:ext cx="6465888" cy="4283075"/>
          </a:xfrm>
        </p:spPr>
      </p:pic>
      <p:sp>
        <p:nvSpPr>
          <p:cNvPr id="22531" name="TextBox 6"/>
          <p:cNvSpPr txBox="1">
            <a:spLocks noChangeArrowheads="1"/>
          </p:cNvSpPr>
          <p:nvPr/>
        </p:nvSpPr>
        <p:spPr bwMode="auto">
          <a:xfrm>
            <a:off x="13223875" y="4486275"/>
            <a:ext cx="2424113" cy="1262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Rockwell" pitchFamily="18" charset="0"/>
            </a:endParaRPr>
          </a:p>
        </p:txBody>
      </p:sp>
      <p:sp>
        <p:nvSpPr>
          <p:cNvPr id="22532" name="Rectangle 1"/>
          <p:cNvSpPr>
            <a:spLocks noChangeArrowheads="1"/>
          </p:cNvSpPr>
          <p:nvPr/>
        </p:nvSpPr>
        <p:spPr bwMode="auto">
          <a:xfrm>
            <a:off x="6761163" y="2778125"/>
            <a:ext cx="5245100" cy="38766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eaLnBrk="0" hangingPunct="0"/>
            <a:r>
              <a:rPr lang="ru-RU" altLang="ru-RU" sz="2800">
                <a:solidFill>
                  <a:srgbClr val="212121"/>
                </a:solidFill>
                <a:latin typeface="inherit"/>
              </a:rPr>
              <a:t>Kompsognat- kind of dinosaur lived 145 million years ago. Found in the south of Germany, in Bavaria , in the same limestone as the skeleton of Archaeopteryx . Highly developed senses and quick feet . Compsognathus had 68 acute , slightly curved teeth .</a:t>
            </a:r>
            <a:r>
              <a:rPr lang="ru-RU" altLang="ru-RU" sz="2800">
                <a:latin typeface="Rockwell" pitchFamily="18" charset="0"/>
              </a:rPr>
              <a:t> </a:t>
            </a:r>
            <a:endParaRPr lang="ru-RU" altLang="ru-RU" sz="280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6000" dirty="0" smtClean="0">
                <a:solidFill>
                  <a:schemeClr val="accent1">
                    <a:lumMod val="50000"/>
                  </a:schemeClr>
                </a:solidFill>
              </a:rPr>
              <a:t>                 </a:t>
            </a:r>
            <a:r>
              <a:rPr lang="en-US" sz="6000" dirty="0" err="1" smtClean="0">
                <a:solidFill>
                  <a:schemeClr val="accent1">
                    <a:lumMod val="50000"/>
                  </a:schemeClr>
                </a:solidFill>
              </a:rPr>
              <a:t>Riojasaurus</a:t>
            </a:r>
            <a:endParaRPr lang="ru-RU" sz="60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2355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2743200"/>
            <a:ext cx="6619875" cy="4114800"/>
          </a:xfrm>
        </p:spPr>
      </p:pic>
      <p:sp>
        <p:nvSpPr>
          <p:cNvPr id="23555" name="Rectangle 1"/>
          <p:cNvSpPr>
            <a:spLocks noChangeArrowheads="1"/>
          </p:cNvSpPr>
          <p:nvPr/>
        </p:nvSpPr>
        <p:spPr bwMode="auto">
          <a:xfrm>
            <a:off x="6188075" y="2443163"/>
            <a:ext cx="6003925" cy="431006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eaLnBrk="0" hangingPunct="0"/>
            <a:r>
              <a:rPr lang="ru-RU" altLang="ru-RU" sz="2800">
                <a:solidFill>
                  <a:srgbClr val="212121"/>
                </a:solidFill>
                <a:latin typeface="inherit"/>
              </a:rPr>
              <a:t>Prosauropoda - one of the subgroups Saurischia dinosaurs . They had a long tail and a barrel-shaped torso. Some prosauropoda moved on four legs , others - only two . They eat plants , and were the first large dinosaurs appeared on Earth. We lived in the Late Triassic and Early Jurassic periods ( 220-180 million years ago) .</a:t>
            </a:r>
            <a:r>
              <a:rPr lang="ru-RU" altLang="ru-RU" sz="2800">
                <a:latin typeface="Rockwell" pitchFamily="18" charset="0"/>
              </a:rPr>
              <a:t> </a:t>
            </a:r>
            <a:endParaRPr lang="ru-RU" altLang="ru-RU" sz="280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6000" dirty="0" smtClean="0">
                <a:solidFill>
                  <a:schemeClr val="accent1">
                    <a:lumMod val="50000"/>
                  </a:schemeClr>
                </a:solidFill>
              </a:rPr>
              <a:t>                Stegosaurus</a:t>
            </a:r>
            <a:endParaRPr lang="ru-RU" sz="60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24578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2689225"/>
            <a:ext cx="6705600" cy="4046538"/>
          </a:xfrm>
        </p:spPr>
      </p:pic>
      <p:sp>
        <p:nvSpPr>
          <p:cNvPr id="24579" name="Rectangle 1"/>
          <p:cNvSpPr>
            <a:spLocks noChangeArrowheads="1"/>
          </p:cNvSpPr>
          <p:nvPr/>
        </p:nvSpPr>
        <p:spPr bwMode="auto">
          <a:xfrm>
            <a:off x="6467475" y="1995488"/>
            <a:ext cx="5724525" cy="47402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eaLnBrk="0" hangingPunct="0"/>
            <a:r>
              <a:rPr lang="ru-RU" altLang="ru-RU" sz="2800">
                <a:solidFill>
                  <a:srgbClr val="212121"/>
                </a:solidFill>
                <a:latin typeface="inherit"/>
              </a:rPr>
              <a:t>Stegosaurus - Late genus of herbivorous dinosaurs that existed 155-145 million years ago ( Kimmeridgian ) . . It is composed of three types of allocated . Due to spikes on the tail and a bony plates on its back are among the most recognizable dinozavrov.Na back Stegosaurus were 17 bony plates that were outgrowths of any internal skeleton bones , and placed apart.</a:t>
            </a:r>
            <a:r>
              <a:rPr lang="ru-RU" altLang="ru-RU" sz="2800">
                <a:latin typeface="Rockwell" pitchFamily="18" charset="0"/>
              </a:rPr>
              <a:t> </a:t>
            </a:r>
            <a:endParaRPr lang="ru-RU" altLang="ru-RU" sz="280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amask">
  <a:themeElements>
    <a:clrScheme name="Damask">
      <a:dk1>
        <a:sysClr val="windowText" lastClr="000000"/>
      </a:dk1>
      <a:lt1>
        <a:sysClr val="window" lastClr="FFFFFF"/>
      </a:lt1>
      <a:dk2>
        <a:srgbClr val="2A5B7F"/>
      </a:dk2>
      <a:lt2>
        <a:srgbClr val="ABDAFC"/>
      </a:lt2>
      <a:accent1>
        <a:srgbClr val="9EC544"/>
      </a:accent1>
      <a:accent2>
        <a:srgbClr val="50BEA3"/>
      </a:accent2>
      <a:accent3>
        <a:srgbClr val="4A9CCC"/>
      </a:accent3>
      <a:accent4>
        <a:srgbClr val="9A66CA"/>
      </a:accent4>
      <a:accent5>
        <a:srgbClr val="C54F71"/>
      </a:accent5>
      <a:accent6>
        <a:srgbClr val="DE9C3C"/>
      </a:accent6>
      <a:hlink>
        <a:srgbClr val="6BA9DA"/>
      </a:hlink>
      <a:folHlink>
        <a:srgbClr val="A0BCD3"/>
      </a:folHlink>
    </a:clrScheme>
    <a:fontScheme name="Damask">
      <a:majorFont>
        <a:latin typeface="Bookman Old Style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amask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105000"/>
                <a:lumMod val="110000"/>
              </a:schemeClr>
            </a:gs>
            <a:gs pos="100000">
              <a:schemeClr val="phClr">
                <a:tint val="78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0000"/>
                <a:lumMod val="104000"/>
              </a:schemeClr>
            </a:gs>
            <a:gs pos="69000">
              <a:schemeClr val="phClr">
                <a:shade val="86000"/>
                <a:satMod val="130000"/>
                <a:lumMod val="102000"/>
              </a:schemeClr>
            </a:gs>
            <a:gs pos="100000">
              <a:schemeClr val="phClr">
                <a:shade val="72000"/>
                <a:satMod val="130000"/>
                <a:lum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sy="96000" rotWithShape="0">
              <a:srgbClr val="000000">
                <a:alpha val="54000"/>
              </a:srgbClr>
            </a:outerShdw>
          </a:effectLst>
        </a:effectStyle>
        <a:effectStyle>
          <a:effectLst>
            <a:outerShdw blurRad="76200" dist="38100" dir="5400000" algn="ctr" rotWithShape="0">
              <a:srgbClr val="000000">
                <a:alpha val="76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atte">
            <a:bevelT w="25400" h="254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18000"/>
                <a:satMod val="160000"/>
                <a:lumMod val="28000"/>
              </a:schemeClr>
              <a:schemeClr val="phClr">
                <a:tint val="95000"/>
                <a:satMod val="160000"/>
                <a:lumMod val="11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Damask" id="{F9A299A0-33D0-4E0F-9F3F-7163E3744208}" vid="{746EEEEA-FB6A-406B-B510-531588D5481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Дамаск</Template>
  <TotalTime>221</TotalTime>
  <Words>364</Words>
  <Application>Microsoft Office PowerPoint</Application>
  <PresentationFormat>Произвольный</PresentationFormat>
  <Paragraphs>13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6</vt:i4>
      </vt:variant>
    </vt:vector>
  </HeadingPairs>
  <TitlesOfParts>
    <vt:vector size="13" baseType="lpstr">
      <vt:lpstr>Rockwell</vt:lpstr>
      <vt:lpstr>Arial</vt:lpstr>
      <vt:lpstr>Bookman Old Style</vt:lpstr>
      <vt:lpstr>Calibri</vt:lpstr>
      <vt:lpstr>inherit</vt:lpstr>
      <vt:lpstr>Damask</vt:lpstr>
      <vt:lpstr>Damask</vt:lpstr>
      <vt:lpstr>T-REX</vt:lpstr>
      <vt:lpstr>SPINOSAURS</vt:lpstr>
      <vt:lpstr>                  DIPLODOCUS</vt:lpstr>
      <vt:lpstr>              COMPSOGNATHUS</vt:lpstr>
      <vt:lpstr>                 RIOJASAURUS</vt:lpstr>
      <vt:lpstr>                STEGOSAURUS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T-Rex</dc:title>
  <dc:creator>Ксюша</dc:creator>
  <cp:lastModifiedBy>НР</cp:lastModifiedBy>
  <cp:revision>14</cp:revision>
  <dcterms:created xsi:type="dcterms:W3CDTF">2016-04-09T13:20:44Z</dcterms:created>
  <dcterms:modified xsi:type="dcterms:W3CDTF">2016-04-17T19:19:53Z</dcterms:modified>
</cp:coreProperties>
</file>