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5040313" cy="3132138"/>
  <p:notesSz cx="6858000" cy="9144000"/>
  <p:defaultTextStyle>
    <a:defPPr>
      <a:defRPr lang="ru-RU"/>
    </a:defPPr>
    <a:lvl1pPr marL="0" algn="l" defTabSz="406034" rtl="0" eaLnBrk="1" latinLnBrk="0" hangingPunct="1">
      <a:defRPr sz="799" kern="1200">
        <a:solidFill>
          <a:schemeClr val="tx1"/>
        </a:solidFill>
        <a:latin typeface="+mn-lt"/>
        <a:ea typeface="+mn-ea"/>
        <a:cs typeface="+mn-cs"/>
      </a:defRPr>
    </a:lvl1pPr>
    <a:lvl2pPr marL="203018" algn="l" defTabSz="406034" rtl="0" eaLnBrk="1" latinLnBrk="0" hangingPunct="1">
      <a:defRPr sz="799" kern="1200">
        <a:solidFill>
          <a:schemeClr val="tx1"/>
        </a:solidFill>
        <a:latin typeface="+mn-lt"/>
        <a:ea typeface="+mn-ea"/>
        <a:cs typeface="+mn-cs"/>
      </a:defRPr>
    </a:lvl2pPr>
    <a:lvl3pPr marL="406034" algn="l" defTabSz="406034" rtl="0" eaLnBrk="1" latinLnBrk="0" hangingPunct="1">
      <a:defRPr sz="799" kern="1200">
        <a:solidFill>
          <a:schemeClr val="tx1"/>
        </a:solidFill>
        <a:latin typeface="+mn-lt"/>
        <a:ea typeface="+mn-ea"/>
        <a:cs typeface="+mn-cs"/>
      </a:defRPr>
    </a:lvl3pPr>
    <a:lvl4pPr marL="609053" algn="l" defTabSz="406034" rtl="0" eaLnBrk="1" latinLnBrk="0" hangingPunct="1">
      <a:defRPr sz="799" kern="1200">
        <a:solidFill>
          <a:schemeClr val="tx1"/>
        </a:solidFill>
        <a:latin typeface="+mn-lt"/>
        <a:ea typeface="+mn-ea"/>
        <a:cs typeface="+mn-cs"/>
      </a:defRPr>
    </a:lvl4pPr>
    <a:lvl5pPr marL="812071" algn="l" defTabSz="406034" rtl="0" eaLnBrk="1" latinLnBrk="0" hangingPunct="1">
      <a:defRPr sz="799" kern="1200">
        <a:solidFill>
          <a:schemeClr val="tx1"/>
        </a:solidFill>
        <a:latin typeface="+mn-lt"/>
        <a:ea typeface="+mn-ea"/>
        <a:cs typeface="+mn-cs"/>
      </a:defRPr>
    </a:lvl5pPr>
    <a:lvl6pPr marL="1015087" algn="l" defTabSz="406034" rtl="0" eaLnBrk="1" latinLnBrk="0" hangingPunct="1">
      <a:defRPr sz="799" kern="1200">
        <a:solidFill>
          <a:schemeClr val="tx1"/>
        </a:solidFill>
        <a:latin typeface="+mn-lt"/>
        <a:ea typeface="+mn-ea"/>
        <a:cs typeface="+mn-cs"/>
      </a:defRPr>
    </a:lvl6pPr>
    <a:lvl7pPr marL="1218105" algn="l" defTabSz="406034" rtl="0" eaLnBrk="1" latinLnBrk="0" hangingPunct="1">
      <a:defRPr sz="799" kern="1200">
        <a:solidFill>
          <a:schemeClr val="tx1"/>
        </a:solidFill>
        <a:latin typeface="+mn-lt"/>
        <a:ea typeface="+mn-ea"/>
        <a:cs typeface="+mn-cs"/>
      </a:defRPr>
    </a:lvl7pPr>
    <a:lvl8pPr marL="1421123" algn="l" defTabSz="406034" rtl="0" eaLnBrk="1" latinLnBrk="0" hangingPunct="1">
      <a:defRPr sz="799" kern="1200">
        <a:solidFill>
          <a:schemeClr val="tx1"/>
        </a:solidFill>
        <a:latin typeface="+mn-lt"/>
        <a:ea typeface="+mn-ea"/>
        <a:cs typeface="+mn-cs"/>
      </a:defRPr>
    </a:lvl8pPr>
    <a:lvl9pPr marL="1624140" algn="l" defTabSz="406034" rtl="0" eaLnBrk="1" latinLnBrk="0" hangingPunct="1">
      <a:defRPr sz="7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41" autoAdjust="0"/>
    <p:restoredTop sz="94660"/>
  </p:normalViewPr>
  <p:slideViewPr>
    <p:cSldViewPr snapToGrid="0">
      <p:cViewPr varScale="1">
        <p:scale>
          <a:sx n="249" d="100"/>
          <a:sy n="249" d="100"/>
        </p:scale>
        <p:origin x="954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13" y="2923329"/>
            <a:ext cx="5039000" cy="20880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7" y="2892965"/>
            <a:ext cx="5039000" cy="292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3628" y="346623"/>
            <a:ext cx="4158258" cy="1628712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307" spc="-2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774" y="2034940"/>
            <a:ext cx="4158258" cy="522023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992" cap="all" spc="83" baseline="0">
                <a:solidFill>
                  <a:schemeClr val="tx2"/>
                </a:solidFill>
                <a:latin typeface="+mj-lt"/>
              </a:defRPr>
            </a:lvl1pPr>
            <a:lvl2pPr marL="189006" indent="0" algn="ctr">
              <a:buNone/>
              <a:defRPr sz="992"/>
            </a:lvl2pPr>
            <a:lvl3pPr marL="378013" indent="0" algn="ctr">
              <a:buNone/>
              <a:defRPr sz="992"/>
            </a:lvl3pPr>
            <a:lvl4pPr marL="567019" indent="0" algn="ctr">
              <a:buNone/>
              <a:defRPr sz="827"/>
            </a:lvl4pPr>
            <a:lvl5pPr marL="756026" indent="0" algn="ctr">
              <a:buNone/>
              <a:defRPr sz="827"/>
            </a:lvl5pPr>
            <a:lvl6pPr marL="945032" indent="0" algn="ctr">
              <a:buNone/>
              <a:defRPr sz="827"/>
            </a:lvl6pPr>
            <a:lvl7pPr marL="1134039" indent="0" algn="ctr">
              <a:buNone/>
              <a:defRPr sz="827"/>
            </a:lvl7pPr>
            <a:lvl8pPr marL="1323045" indent="0" algn="ctr">
              <a:buNone/>
              <a:defRPr sz="827"/>
            </a:lvl8pPr>
            <a:lvl9pPr marL="1512052" indent="0" algn="ctr">
              <a:buNone/>
              <a:defRPr sz="827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2E5C1-EE87-49D7-B698-BEC26E1BDCF7}" type="datetimeFigureOut">
              <a:rPr lang="ru-RU" smtClean="0"/>
              <a:t>23.09.2016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31AF9-9135-4235-A540-9C9886D210F5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499259" y="1983687"/>
            <a:ext cx="4082654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2953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2E5C1-EE87-49D7-B698-BEC26E1BDCF7}" type="datetimeFigureOut">
              <a:rPr lang="ru-RU" smtClean="0"/>
              <a:t>23.09.2016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31AF9-9135-4235-A540-9C9886D210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477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13" y="2923329"/>
            <a:ext cx="5039000" cy="20880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7" y="2892965"/>
            <a:ext cx="5039000" cy="292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06974" y="189435"/>
            <a:ext cx="1086817" cy="262948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521" y="189434"/>
            <a:ext cx="3197449" cy="2629490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2E5C1-EE87-49D7-B698-BEC26E1BDCF7}" type="datetimeFigureOut">
              <a:rPr lang="ru-RU" smtClean="0"/>
              <a:t>23.09.2016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31AF9-9135-4235-A540-9C9886D210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182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2E5C1-EE87-49D7-B698-BEC26E1BDCF7}" type="datetimeFigureOut">
              <a:rPr lang="ru-RU" smtClean="0"/>
              <a:t>23.09.2016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31AF9-9135-4235-A540-9C9886D210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6505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13" y="2923329"/>
            <a:ext cx="5039000" cy="20880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7" y="2892965"/>
            <a:ext cx="5039000" cy="292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3628" y="346623"/>
            <a:ext cx="4158258" cy="1628712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3307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3628" y="2033802"/>
            <a:ext cx="4158258" cy="522023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992" cap="all" spc="83" baseline="0">
                <a:solidFill>
                  <a:schemeClr val="tx2"/>
                </a:solidFill>
                <a:latin typeface="+mj-lt"/>
              </a:defRPr>
            </a:lvl1pPr>
            <a:lvl2pPr marL="189006" indent="0">
              <a:buNone/>
              <a:defRPr sz="744">
                <a:solidFill>
                  <a:schemeClr val="tx1">
                    <a:tint val="75000"/>
                  </a:schemeClr>
                </a:solidFill>
              </a:defRPr>
            </a:lvl2pPr>
            <a:lvl3pPr marL="378013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3pPr>
            <a:lvl4pPr marL="567019" indent="0">
              <a:buNone/>
              <a:defRPr sz="579">
                <a:solidFill>
                  <a:schemeClr val="tx1">
                    <a:tint val="75000"/>
                  </a:schemeClr>
                </a:solidFill>
              </a:defRPr>
            </a:lvl4pPr>
            <a:lvl5pPr marL="756026" indent="0">
              <a:buNone/>
              <a:defRPr sz="579">
                <a:solidFill>
                  <a:schemeClr val="tx1">
                    <a:tint val="75000"/>
                  </a:schemeClr>
                </a:solidFill>
              </a:defRPr>
            </a:lvl5pPr>
            <a:lvl6pPr marL="945032" indent="0">
              <a:buNone/>
              <a:defRPr sz="579">
                <a:solidFill>
                  <a:schemeClr val="tx1">
                    <a:tint val="75000"/>
                  </a:schemeClr>
                </a:solidFill>
              </a:defRPr>
            </a:lvl6pPr>
            <a:lvl7pPr marL="1134039" indent="0">
              <a:buNone/>
              <a:defRPr sz="579">
                <a:solidFill>
                  <a:schemeClr val="tx1">
                    <a:tint val="75000"/>
                  </a:schemeClr>
                </a:solidFill>
              </a:defRPr>
            </a:lvl7pPr>
            <a:lvl8pPr marL="1323045" indent="0">
              <a:buNone/>
              <a:defRPr sz="579">
                <a:solidFill>
                  <a:schemeClr val="tx1">
                    <a:tint val="75000"/>
                  </a:schemeClr>
                </a:solidFill>
              </a:defRPr>
            </a:lvl8pPr>
            <a:lvl9pPr marL="1512052" indent="0">
              <a:buNone/>
              <a:defRPr sz="57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2E5C1-EE87-49D7-B698-BEC26E1BDCF7}" type="datetimeFigureOut">
              <a:rPr lang="ru-RU" smtClean="0"/>
              <a:t>23.09.2016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31AF9-9135-4235-A540-9C9886D210F5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499259" y="1983687"/>
            <a:ext cx="4082654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9111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3628" y="130895"/>
            <a:ext cx="4158258" cy="66258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3628" y="842971"/>
            <a:ext cx="2041327" cy="183752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70560" y="842971"/>
            <a:ext cx="2041327" cy="183752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2E5C1-EE87-49D7-B698-BEC26E1BDCF7}" type="datetimeFigureOut">
              <a:rPr lang="ru-RU" smtClean="0"/>
              <a:t>23.09.2016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31AF9-9135-4235-A540-9C9886D210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320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3628" y="130895"/>
            <a:ext cx="4158258" cy="66258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3628" y="843116"/>
            <a:ext cx="2041327" cy="336270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827" b="0" cap="all" baseline="0">
                <a:solidFill>
                  <a:schemeClr val="tx2"/>
                </a:solidFill>
              </a:defRPr>
            </a:lvl1pPr>
            <a:lvl2pPr marL="189006" indent="0">
              <a:buNone/>
              <a:defRPr sz="827" b="1"/>
            </a:lvl2pPr>
            <a:lvl3pPr marL="378013" indent="0">
              <a:buNone/>
              <a:defRPr sz="744" b="1"/>
            </a:lvl3pPr>
            <a:lvl4pPr marL="567019" indent="0">
              <a:buNone/>
              <a:defRPr sz="661" b="1"/>
            </a:lvl4pPr>
            <a:lvl5pPr marL="756026" indent="0">
              <a:buNone/>
              <a:defRPr sz="661" b="1"/>
            </a:lvl5pPr>
            <a:lvl6pPr marL="945032" indent="0">
              <a:buNone/>
              <a:defRPr sz="661" b="1"/>
            </a:lvl6pPr>
            <a:lvl7pPr marL="1134039" indent="0">
              <a:buNone/>
              <a:defRPr sz="661" b="1"/>
            </a:lvl7pPr>
            <a:lvl8pPr marL="1323045" indent="0">
              <a:buNone/>
              <a:defRPr sz="661" b="1"/>
            </a:lvl8pPr>
            <a:lvl9pPr marL="1512052" indent="0">
              <a:buNone/>
              <a:defRPr sz="661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3628" y="1179386"/>
            <a:ext cx="2041327" cy="15428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570560" y="843116"/>
            <a:ext cx="2041327" cy="336270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827" b="0" cap="all" baseline="0">
                <a:solidFill>
                  <a:schemeClr val="tx2"/>
                </a:solidFill>
              </a:defRPr>
            </a:lvl1pPr>
            <a:lvl2pPr marL="189006" indent="0">
              <a:buNone/>
              <a:defRPr sz="827" b="1"/>
            </a:lvl2pPr>
            <a:lvl3pPr marL="378013" indent="0">
              <a:buNone/>
              <a:defRPr sz="744" b="1"/>
            </a:lvl3pPr>
            <a:lvl4pPr marL="567019" indent="0">
              <a:buNone/>
              <a:defRPr sz="661" b="1"/>
            </a:lvl4pPr>
            <a:lvl5pPr marL="756026" indent="0">
              <a:buNone/>
              <a:defRPr sz="661" b="1"/>
            </a:lvl5pPr>
            <a:lvl6pPr marL="945032" indent="0">
              <a:buNone/>
              <a:defRPr sz="661" b="1"/>
            </a:lvl6pPr>
            <a:lvl7pPr marL="1134039" indent="0">
              <a:buNone/>
              <a:defRPr sz="661" b="1"/>
            </a:lvl7pPr>
            <a:lvl8pPr marL="1323045" indent="0">
              <a:buNone/>
              <a:defRPr sz="661" b="1"/>
            </a:lvl8pPr>
            <a:lvl9pPr marL="1512052" indent="0">
              <a:buNone/>
              <a:defRPr sz="661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570560" y="1179386"/>
            <a:ext cx="2041327" cy="15428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2E5C1-EE87-49D7-B698-BEC26E1BDCF7}" type="datetimeFigureOut">
              <a:rPr lang="ru-RU" smtClean="0"/>
              <a:t>23.09.2016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31AF9-9135-4235-A540-9C9886D210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404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2E5C1-EE87-49D7-B698-BEC26E1BDCF7}" type="datetimeFigureOut">
              <a:rPr lang="ru-RU" smtClean="0"/>
              <a:t>23.09.2016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31AF9-9135-4235-A540-9C9886D210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0534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313" y="2923329"/>
            <a:ext cx="5039000" cy="20880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7" y="2892965"/>
            <a:ext cx="5039000" cy="292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2E5C1-EE87-49D7-B698-BEC26E1BDCF7}" type="datetimeFigureOut">
              <a:rPr lang="ru-RU" smtClean="0"/>
              <a:t>23.09.2016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31AF9-9135-4235-A540-9C9886D210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746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" y="0"/>
            <a:ext cx="1674644" cy="31321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670212" y="0"/>
            <a:ext cx="26462" cy="3132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012" y="271452"/>
            <a:ext cx="1323082" cy="1044046"/>
          </a:xfrm>
        </p:spPr>
        <p:txBody>
          <a:bodyPr anchor="b">
            <a:normAutofit/>
          </a:bodyPr>
          <a:lstStyle>
            <a:lvl1pPr>
              <a:defRPr sz="1488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4623" y="334095"/>
            <a:ext cx="2683967" cy="240130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9012" y="1336379"/>
            <a:ext cx="1323082" cy="1543290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620">
                <a:solidFill>
                  <a:srgbClr val="FFFFFF"/>
                </a:solidFill>
              </a:defRPr>
            </a:lvl1pPr>
            <a:lvl2pPr marL="189006" indent="0">
              <a:buNone/>
              <a:defRPr sz="496"/>
            </a:lvl2pPr>
            <a:lvl3pPr marL="378013" indent="0">
              <a:buNone/>
              <a:defRPr sz="413"/>
            </a:lvl3pPr>
            <a:lvl4pPr marL="567019" indent="0">
              <a:buNone/>
              <a:defRPr sz="372"/>
            </a:lvl4pPr>
            <a:lvl5pPr marL="756026" indent="0">
              <a:buNone/>
              <a:defRPr sz="372"/>
            </a:lvl5pPr>
            <a:lvl6pPr marL="945032" indent="0">
              <a:buNone/>
              <a:defRPr sz="372"/>
            </a:lvl6pPr>
            <a:lvl7pPr marL="1134039" indent="0">
              <a:buNone/>
              <a:defRPr sz="372"/>
            </a:lvl7pPr>
            <a:lvl8pPr marL="1323045" indent="0">
              <a:buNone/>
              <a:defRPr sz="372"/>
            </a:lvl8pPr>
            <a:lvl9pPr marL="1512052" indent="0">
              <a:buNone/>
              <a:defRPr sz="372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92448" y="2950268"/>
            <a:ext cx="1082522" cy="166757"/>
          </a:xfrm>
        </p:spPr>
        <p:txBody>
          <a:bodyPr/>
          <a:lstStyle>
            <a:lvl1pPr algn="l">
              <a:defRPr/>
            </a:lvl1pPr>
          </a:lstStyle>
          <a:p>
            <a:fld id="{43E2E5C1-EE87-49D7-B698-BEC26E1BDCF7}" type="datetimeFigureOut">
              <a:rPr lang="ru-RU" smtClean="0"/>
              <a:t>23.09.2016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84623" y="2950268"/>
            <a:ext cx="1921619" cy="166757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5431AF9-9135-4235-A540-9C9886D210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579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262100"/>
            <a:ext cx="5039000" cy="8700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7" y="2244779"/>
            <a:ext cx="5039000" cy="292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3628" y="2317782"/>
            <a:ext cx="4180940" cy="375857"/>
          </a:xfrm>
        </p:spPr>
        <p:txBody>
          <a:bodyPr lIns="91440" tIns="0" rIns="91440" bIns="0" anchor="b">
            <a:noAutofit/>
          </a:bodyPr>
          <a:lstStyle>
            <a:lvl1pPr>
              <a:defRPr sz="1488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" y="0"/>
            <a:ext cx="5040307" cy="2244779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1323">
                <a:solidFill>
                  <a:schemeClr val="bg1"/>
                </a:solidFill>
              </a:defRPr>
            </a:lvl1pPr>
            <a:lvl2pPr marL="189006" indent="0">
              <a:buNone/>
              <a:defRPr sz="1158"/>
            </a:lvl2pPr>
            <a:lvl3pPr marL="378013" indent="0">
              <a:buNone/>
              <a:defRPr sz="992"/>
            </a:lvl3pPr>
            <a:lvl4pPr marL="567019" indent="0">
              <a:buNone/>
              <a:defRPr sz="827"/>
            </a:lvl4pPr>
            <a:lvl5pPr marL="756026" indent="0">
              <a:buNone/>
              <a:defRPr sz="827"/>
            </a:lvl5pPr>
            <a:lvl6pPr marL="945032" indent="0">
              <a:buNone/>
              <a:defRPr sz="827"/>
            </a:lvl6pPr>
            <a:lvl7pPr marL="1134039" indent="0">
              <a:buNone/>
              <a:defRPr sz="827"/>
            </a:lvl7pPr>
            <a:lvl8pPr marL="1323045" indent="0">
              <a:buNone/>
              <a:defRPr sz="827"/>
            </a:lvl8pPr>
            <a:lvl9pPr marL="1512052" indent="0">
              <a:buNone/>
              <a:defRPr sz="827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3628" y="2697814"/>
            <a:ext cx="4180940" cy="271452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248"/>
              </a:spcAft>
              <a:buNone/>
              <a:defRPr sz="620">
                <a:solidFill>
                  <a:srgbClr val="FFFFFF"/>
                </a:solidFill>
              </a:defRPr>
            </a:lvl1pPr>
            <a:lvl2pPr marL="189006" indent="0">
              <a:buNone/>
              <a:defRPr sz="496"/>
            </a:lvl2pPr>
            <a:lvl3pPr marL="378013" indent="0">
              <a:buNone/>
              <a:defRPr sz="413"/>
            </a:lvl3pPr>
            <a:lvl4pPr marL="567019" indent="0">
              <a:buNone/>
              <a:defRPr sz="372"/>
            </a:lvl4pPr>
            <a:lvl5pPr marL="756026" indent="0">
              <a:buNone/>
              <a:defRPr sz="372"/>
            </a:lvl5pPr>
            <a:lvl6pPr marL="945032" indent="0">
              <a:buNone/>
              <a:defRPr sz="372"/>
            </a:lvl6pPr>
            <a:lvl7pPr marL="1134039" indent="0">
              <a:buNone/>
              <a:defRPr sz="372"/>
            </a:lvl7pPr>
            <a:lvl8pPr marL="1323045" indent="0">
              <a:buNone/>
              <a:defRPr sz="372"/>
            </a:lvl8pPr>
            <a:lvl9pPr marL="1512052" indent="0">
              <a:buNone/>
              <a:defRPr sz="372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2E5C1-EE87-49D7-B698-BEC26E1BDCF7}" type="datetimeFigureOut">
              <a:rPr lang="ru-RU" smtClean="0"/>
              <a:t>23.09.2016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31AF9-9135-4235-A540-9C9886D210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015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2923329"/>
            <a:ext cx="5040313" cy="20880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2892965"/>
            <a:ext cx="5040313" cy="3014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3628" y="130895"/>
            <a:ext cx="4158258" cy="66258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3628" y="842971"/>
            <a:ext cx="4158258" cy="183752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3629" y="2950268"/>
            <a:ext cx="1022065" cy="1667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2">
                <a:solidFill>
                  <a:srgbClr val="FFFFFF"/>
                </a:solidFill>
              </a:defRPr>
            </a:lvl1pPr>
          </a:lstStyle>
          <a:p>
            <a:fld id="{43E2E5C1-EE87-49D7-B698-BEC26E1BDCF7}" type="datetimeFigureOut">
              <a:rPr lang="ru-RU" smtClean="0"/>
              <a:t>23.09.2016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3911" y="2950268"/>
            <a:ext cx="1993803" cy="1667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2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92964" y="2950268"/>
            <a:ext cx="542406" cy="1667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4">
                <a:solidFill>
                  <a:srgbClr val="FFFFFF"/>
                </a:solidFill>
              </a:defRPr>
            </a:lvl1pPr>
          </a:lstStyle>
          <a:p>
            <a:fld id="{75431AF9-9135-4235-A540-9C9886D210F5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493420" y="793696"/>
            <a:ext cx="4120456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2767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378013" rtl="0" eaLnBrk="1" latinLnBrk="0" hangingPunct="1">
        <a:lnSpc>
          <a:spcPct val="85000"/>
        </a:lnSpc>
        <a:spcBef>
          <a:spcPct val="0"/>
        </a:spcBef>
        <a:buNone/>
        <a:defRPr sz="1984" kern="1200" spc="-21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7801" indent="-37801" algn="l" defTabSz="378013" rtl="0" eaLnBrk="1" latinLnBrk="0" hangingPunct="1">
        <a:lnSpc>
          <a:spcPct val="90000"/>
        </a:lnSpc>
        <a:spcBef>
          <a:spcPts val="496"/>
        </a:spcBef>
        <a:spcAft>
          <a:spcPts val="83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827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158765" indent="-75603" algn="l" defTabSz="378013" rtl="0" eaLnBrk="1" latinLnBrk="0" hangingPunct="1">
        <a:lnSpc>
          <a:spcPct val="90000"/>
        </a:lnSpc>
        <a:spcBef>
          <a:spcPts val="83"/>
        </a:spcBef>
        <a:spcAft>
          <a:spcPts val="165"/>
        </a:spcAft>
        <a:buClr>
          <a:schemeClr val="accent1"/>
        </a:buClr>
        <a:buFont typeface="Calibri" pitchFamily="34" charset="0"/>
        <a:buChar char="◦"/>
        <a:defRPr sz="744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234368" indent="-75603" algn="l" defTabSz="378013" rtl="0" eaLnBrk="1" latinLnBrk="0" hangingPunct="1">
        <a:lnSpc>
          <a:spcPct val="90000"/>
        </a:lnSpc>
        <a:spcBef>
          <a:spcPts val="83"/>
        </a:spcBef>
        <a:spcAft>
          <a:spcPts val="165"/>
        </a:spcAft>
        <a:buClr>
          <a:schemeClr val="accent1"/>
        </a:buClr>
        <a:buFont typeface="Calibri" pitchFamily="34" charset="0"/>
        <a:buChar char="◦"/>
        <a:defRPr sz="57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309971" indent="-75603" algn="l" defTabSz="378013" rtl="0" eaLnBrk="1" latinLnBrk="0" hangingPunct="1">
        <a:lnSpc>
          <a:spcPct val="90000"/>
        </a:lnSpc>
        <a:spcBef>
          <a:spcPts val="83"/>
        </a:spcBef>
        <a:spcAft>
          <a:spcPts val="165"/>
        </a:spcAft>
        <a:buClr>
          <a:schemeClr val="accent1"/>
        </a:buClr>
        <a:buFont typeface="Calibri" pitchFamily="34" charset="0"/>
        <a:buChar char="◦"/>
        <a:defRPr sz="57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385573" indent="-75603" algn="l" defTabSz="378013" rtl="0" eaLnBrk="1" latinLnBrk="0" hangingPunct="1">
        <a:lnSpc>
          <a:spcPct val="90000"/>
        </a:lnSpc>
        <a:spcBef>
          <a:spcPts val="83"/>
        </a:spcBef>
        <a:spcAft>
          <a:spcPts val="165"/>
        </a:spcAft>
        <a:buClr>
          <a:schemeClr val="accent1"/>
        </a:buClr>
        <a:buFont typeface="Calibri" pitchFamily="34" charset="0"/>
        <a:buChar char="◦"/>
        <a:defRPr sz="57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454740" indent="-94503" algn="l" defTabSz="378013" rtl="0" eaLnBrk="1" latinLnBrk="0" hangingPunct="1">
        <a:lnSpc>
          <a:spcPct val="90000"/>
        </a:lnSpc>
        <a:spcBef>
          <a:spcPts val="83"/>
        </a:spcBef>
        <a:spcAft>
          <a:spcPts val="165"/>
        </a:spcAft>
        <a:buClr>
          <a:schemeClr val="accent1"/>
        </a:buClr>
        <a:buFont typeface="Calibri" pitchFamily="34" charset="0"/>
        <a:buChar char="◦"/>
        <a:defRPr sz="57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537420" indent="-94503" algn="l" defTabSz="378013" rtl="0" eaLnBrk="1" latinLnBrk="0" hangingPunct="1">
        <a:lnSpc>
          <a:spcPct val="90000"/>
        </a:lnSpc>
        <a:spcBef>
          <a:spcPts val="83"/>
        </a:spcBef>
        <a:spcAft>
          <a:spcPts val="165"/>
        </a:spcAft>
        <a:buClr>
          <a:schemeClr val="accent1"/>
        </a:buClr>
        <a:buFont typeface="Calibri" pitchFamily="34" charset="0"/>
        <a:buChar char="◦"/>
        <a:defRPr sz="57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620100" indent="-94503" algn="l" defTabSz="378013" rtl="0" eaLnBrk="1" latinLnBrk="0" hangingPunct="1">
        <a:lnSpc>
          <a:spcPct val="90000"/>
        </a:lnSpc>
        <a:spcBef>
          <a:spcPts val="83"/>
        </a:spcBef>
        <a:spcAft>
          <a:spcPts val="165"/>
        </a:spcAft>
        <a:buClr>
          <a:schemeClr val="accent1"/>
        </a:buClr>
        <a:buFont typeface="Calibri" pitchFamily="34" charset="0"/>
        <a:buChar char="◦"/>
        <a:defRPr sz="57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702780" indent="-94503" algn="l" defTabSz="378013" rtl="0" eaLnBrk="1" latinLnBrk="0" hangingPunct="1">
        <a:lnSpc>
          <a:spcPct val="90000"/>
        </a:lnSpc>
        <a:spcBef>
          <a:spcPts val="83"/>
        </a:spcBef>
        <a:spcAft>
          <a:spcPts val="165"/>
        </a:spcAft>
        <a:buClr>
          <a:schemeClr val="accent1"/>
        </a:buClr>
        <a:buFont typeface="Calibri" pitchFamily="34" charset="0"/>
        <a:buChar char="◦"/>
        <a:defRPr sz="57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1pPr>
      <a:lvl2pPr marL="189006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2pPr>
      <a:lvl3pPr marL="378013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3pPr>
      <a:lvl4pPr marL="567019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4pPr>
      <a:lvl5pPr marL="756026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5pPr>
      <a:lvl6pPr marL="945032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6pPr>
      <a:lvl7pPr marL="1134039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7pPr>
      <a:lvl8pPr marL="1323045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8pPr>
      <a:lvl9pPr marL="1512052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5794" y="628010"/>
            <a:ext cx="2305140" cy="121993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Decorlz" panose="02000500090000020004" pitchFamily="2" charset="0"/>
              </a:rPr>
              <a:t>Аленький  </a:t>
            </a:r>
            <a:br>
              <a:rPr lang="ru-RU" dirty="0" smtClean="0">
                <a:solidFill>
                  <a:srgbClr val="C00000"/>
                </a:solidFill>
                <a:latin typeface="Decorlz" panose="02000500090000020004" pitchFamily="2" charset="0"/>
              </a:rPr>
            </a:br>
            <a:r>
              <a:rPr lang="ru-RU" dirty="0" smtClean="0">
                <a:solidFill>
                  <a:srgbClr val="C00000"/>
                </a:solidFill>
                <a:latin typeface="Decorlz" panose="02000500090000020004" pitchFamily="2" charset="0"/>
              </a:rPr>
              <a:t>цветочек</a:t>
            </a:r>
            <a:endParaRPr lang="ru-RU" dirty="0">
              <a:solidFill>
                <a:srgbClr val="C00000"/>
              </a:solidFill>
              <a:latin typeface="Decorlz" panose="0200050009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9166" y="1022526"/>
            <a:ext cx="2344252" cy="1748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614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2454331" y="920780"/>
            <a:ext cx="2143534" cy="672363"/>
          </a:xfrm>
        </p:spPr>
        <p:txBody>
          <a:bodyPr>
            <a:normAutofit fontScale="92500" lnSpcReduction="20000"/>
          </a:bodyPr>
          <a:lstStyle/>
          <a:p>
            <a:r>
              <a:rPr lang="ru-RU" sz="1772" dirty="0">
                <a:solidFill>
                  <a:schemeClr val="tx1"/>
                </a:solidFill>
              </a:rPr>
              <a:t>Что </a:t>
            </a:r>
            <a:r>
              <a:rPr lang="ru-RU" sz="1772" dirty="0">
                <a:solidFill>
                  <a:schemeClr val="tx1"/>
                </a:solidFill>
              </a:rPr>
              <a:t>попросила привезти ей меньшая дочь </a:t>
            </a:r>
            <a:r>
              <a:rPr lang="ru-RU" sz="1772" dirty="0">
                <a:solidFill>
                  <a:schemeClr val="tx1"/>
                </a:solidFill>
              </a:rPr>
              <a:t>купца?</a:t>
            </a:r>
            <a:endParaRPr lang="ru-RU" sz="1772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54333" y="1774690"/>
            <a:ext cx="2118053" cy="365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72" dirty="0">
                <a:solidFill>
                  <a:srgbClr val="FF0000"/>
                </a:solidFill>
              </a:rPr>
              <a:t>Аленький цветочек</a:t>
            </a:r>
            <a:endParaRPr lang="ru-RU" sz="1772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92" r="26966"/>
          <a:stretch/>
        </p:blipFill>
        <p:spPr>
          <a:xfrm>
            <a:off x="470052" y="511820"/>
            <a:ext cx="1375939" cy="2025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086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2454331" y="920780"/>
            <a:ext cx="2143534" cy="672363"/>
          </a:xfrm>
        </p:spPr>
        <p:txBody>
          <a:bodyPr>
            <a:normAutofit fontScale="92500" lnSpcReduction="20000"/>
          </a:bodyPr>
          <a:lstStyle/>
          <a:p>
            <a:r>
              <a:rPr lang="ru-RU" sz="1772" dirty="0">
                <a:solidFill>
                  <a:schemeClr val="tx1"/>
                </a:solidFill>
              </a:rPr>
              <a:t>Какая </a:t>
            </a:r>
            <a:r>
              <a:rPr lang="ru-RU" sz="1772" dirty="0">
                <a:solidFill>
                  <a:schemeClr val="tx1"/>
                </a:solidFill>
              </a:rPr>
              <a:t>беда случилась с купцом во время его странствий?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454333" y="1774690"/>
            <a:ext cx="2118053" cy="637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72" dirty="0">
                <a:solidFill>
                  <a:srgbClr val="FF0000"/>
                </a:solidFill>
              </a:rPr>
              <a:t>Напали на него разбойники</a:t>
            </a:r>
            <a:endParaRPr lang="ru-RU" sz="1772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984" y="469619"/>
            <a:ext cx="2075586" cy="1556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723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2454331" y="920780"/>
            <a:ext cx="2143534" cy="672363"/>
          </a:xfrm>
        </p:spPr>
        <p:txBody>
          <a:bodyPr>
            <a:normAutofit fontScale="92500"/>
          </a:bodyPr>
          <a:lstStyle/>
          <a:p>
            <a:r>
              <a:rPr lang="ru-RU" sz="1772" dirty="0">
                <a:solidFill>
                  <a:schemeClr val="tx1"/>
                </a:solidFill>
              </a:rPr>
              <a:t>Куда </a:t>
            </a:r>
            <a:r>
              <a:rPr lang="ru-RU" sz="1772" dirty="0">
                <a:solidFill>
                  <a:schemeClr val="tx1"/>
                </a:solidFill>
              </a:rPr>
              <a:t>из-за этого попал главный </a:t>
            </a:r>
            <a:r>
              <a:rPr lang="ru-RU" sz="1772" dirty="0">
                <a:solidFill>
                  <a:schemeClr val="tx1"/>
                </a:solidFill>
              </a:rPr>
              <a:t>герой?</a:t>
            </a:r>
            <a:endParaRPr lang="ru-RU" sz="1772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54333" y="1774690"/>
            <a:ext cx="2118053" cy="365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72" dirty="0">
                <a:solidFill>
                  <a:srgbClr val="FF0000"/>
                </a:solidFill>
              </a:rPr>
              <a:t>Во дворец</a:t>
            </a:r>
            <a:endParaRPr lang="ru-RU" sz="1772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956" y="368361"/>
            <a:ext cx="1803132" cy="2372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728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2546698" y="455764"/>
            <a:ext cx="2124424" cy="1290261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70000"/>
              </a:lnSpc>
            </a:pPr>
            <a:r>
              <a:rPr lang="ru-RU" sz="1772" dirty="0">
                <a:solidFill>
                  <a:schemeClr val="tx1"/>
                </a:solidFill>
              </a:rPr>
              <a:t>Как </a:t>
            </a:r>
            <a:r>
              <a:rPr lang="ru-RU" sz="1772" dirty="0">
                <a:solidFill>
                  <a:schemeClr val="tx1"/>
                </a:solidFill>
              </a:rPr>
              <a:t>чудище собиралось наказать купца за его </a:t>
            </a:r>
            <a:r>
              <a:rPr lang="ru-RU" sz="1772" dirty="0">
                <a:solidFill>
                  <a:schemeClr val="tx1"/>
                </a:solidFill>
              </a:rPr>
              <a:t>неблагодарность, что он сорвал аленький цветочек? </a:t>
            </a:r>
            <a:endParaRPr lang="ru-RU" sz="1772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91948" y="1774689"/>
            <a:ext cx="1831399" cy="910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72" dirty="0">
                <a:solidFill>
                  <a:srgbClr val="FF0000"/>
                </a:solidFill>
              </a:rPr>
              <a:t>«Умереть тебе смертью безвременною»</a:t>
            </a:r>
            <a:endParaRPr lang="ru-RU" sz="1772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74" y="417364"/>
            <a:ext cx="2145258" cy="1608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966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2553067" y="920780"/>
            <a:ext cx="2143534" cy="672363"/>
          </a:xfrm>
        </p:spPr>
        <p:txBody>
          <a:bodyPr>
            <a:normAutofit fontScale="92500" lnSpcReduction="20000"/>
          </a:bodyPr>
          <a:lstStyle/>
          <a:p>
            <a:r>
              <a:rPr lang="ru-RU" sz="1772" dirty="0">
                <a:solidFill>
                  <a:schemeClr val="tx1"/>
                </a:solidFill>
              </a:rPr>
              <a:t>Чем </a:t>
            </a:r>
            <a:r>
              <a:rPr lang="ru-RU" sz="1772" dirty="0">
                <a:solidFill>
                  <a:schemeClr val="tx1"/>
                </a:solidFill>
              </a:rPr>
              <a:t>заменило чудище купцу смертную казнь?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667730" y="1774690"/>
            <a:ext cx="1955616" cy="637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72" dirty="0">
                <a:solidFill>
                  <a:srgbClr val="FF0000"/>
                </a:solidFill>
              </a:rPr>
              <a:t>Чтобы прислал он одну из дочерей</a:t>
            </a:r>
            <a:endParaRPr lang="ru-RU" sz="1772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31" y="489524"/>
            <a:ext cx="2135969" cy="170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13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2553067" y="920780"/>
            <a:ext cx="2143534" cy="672363"/>
          </a:xfrm>
        </p:spPr>
        <p:txBody>
          <a:bodyPr>
            <a:normAutofit fontScale="70000" lnSpcReduction="20000"/>
          </a:bodyPr>
          <a:lstStyle/>
          <a:p>
            <a:r>
              <a:rPr lang="ru-RU" sz="1772" dirty="0">
                <a:solidFill>
                  <a:schemeClr val="tx1"/>
                </a:solidFill>
              </a:rPr>
              <a:t>Какой </a:t>
            </a:r>
            <a:r>
              <a:rPr lang="ru-RU" sz="1772" dirty="0">
                <a:solidFill>
                  <a:schemeClr val="tx1"/>
                </a:solidFill>
              </a:rPr>
              <a:t>предмет дало чудище купцу, чтобы его дочь оказалась во дворце?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795132" y="1790616"/>
            <a:ext cx="1751773" cy="365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72" dirty="0">
                <a:solidFill>
                  <a:srgbClr val="FF0000"/>
                </a:solidFill>
              </a:rPr>
              <a:t>Перстень</a:t>
            </a:r>
            <a:endParaRPr lang="ru-RU" sz="1772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459" y="832427"/>
            <a:ext cx="1276693" cy="1276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175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2505292" y="716935"/>
            <a:ext cx="2143534" cy="793395"/>
          </a:xfrm>
        </p:spPr>
        <p:txBody>
          <a:bodyPr>
            <a:normAutofit fontScale="70000" lnSpcReduction="20000"/>
          </a:bodyPr>
          <a:lstStyle/>
          <a:p>
            <a:r>
              <a:rPr lang="ru-RU" sz="1772" dirty="0">
                <a:solidFill>
                  <a:schemeClr val="tx1"/>
                </a:solidFill>
              </a:rPr>
              <a:t>Что </a:t>
            </a:r>
            <a:r>
              <a:rPr lang="ru-RU" sz="1772" dirty="0">
                <a:solidFill>
                  <a:schemeClr val="tx1"/>
                </a:solidFill>
              </a:rPr>
              <a:t>должно было случиться, если бы ни одна из дочерей по своей воле не согласилась приехать к чудищу?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748948" y="1593142"/>
            <a:ext cx="1751773" cy="1183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72" dirty="0">
                <a:solidFill>
                  <a:srgbClr val="FF0000"/>
                </a:solidFill>
              </a:rPr>
              <a:t>Купец должен был сам вернуться и принять смерть</a:t>
            </a:r>
            <a:endParaRPr lang="ru-RU" sz="1772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75" y="666295"/>
            <a:ext cx="2148842" cy="1611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826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2505292" y="716935"/>
            <a:ext cx="2143534" cy="793395"/>
          </a:xfrm>
        </p:spPr>
        <p:txBody>
          <a:bodyPr>
            <a:normAutofit lnSpcReduction="10000"/>
          </a:bodyPr>
          <a:lstStyle/>
          <a:p>
            <a:r>
              <a:rPr lang="ru-RU" sz="1772" dirty="0">
                <a:solidFill>
                  <a:schemeClr val="tx1"/>
                </a:solidFill>
              </a:rPr>
              <a:t>Какая </a:t>
            </a:r>
            <a:r>
              <a:rPr lang="ru-RU" sz="1772" dirty="0">
                <a:solidFill>
                  <a:schemeClr val="tx1"/>
                </a:solidFill>
              </a:rPr>
              <a:t>из дочерей согласилась поехать к чудищу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748948" y="1593143"/>
            <a:ext cx="1751773" cy="365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72" dirty="0">
                <a:solidFill>
                  <a:srgbClr val="FF0000"/>
                </a:solidFill>
              </a:rPr>
              <a:t>Младшая</a:t>
            </a:r>
            <a:endParaRPr lang="ru-RU" sz="1772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700" y="497488"/>
            <a:ext cx="2157867" cy="1726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872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2505292" y="716935"/>
            <a:ext cx="2143534" cy="793395"/>
          </a:xfrm>
        </p:spPr>
        <p:txBody>
          <a:bodyPr>
            <a:normAutofit fontScale="92500" lnSpcReduction="20000"/>
          </a:bodyPr>
          <a:lstStyle/>
          <a:p>
            <a:r>
              <a:rPr lang="ru-RU" sz="1772" dirty="0">
                <a:solidFill>
                  <a:schemeClr val="tx1"/>
                </a:solidFill>
              </a:rPr>
              <a:t>Что </a:t>
            </a:r>
            <a:r>
              <a:rPr lang="ru-RU" sz="1772" dirty="0">
                <a:solidFill>
                  <a:schemeClr val="tx1"/>
                </a:solidFill>
              </a:rPr>
              <a:t>сделала девушка с цветочком аленьким, когда попала во дворец?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748948" y="1593144"/>
            <a:ext cx="1751773" cy="637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72" dirty="0">
                <a:solidFill>
                  <a:srgbClr val="FF0000"/>
                </a:solidFill>
              </a:rPr>
              <a:t>Посадила обратно</a:t>
            </a:r>
            <a:endParaRPr lang="ru-RU" sz="1772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80" y="324201"/>
            <a:ext cx="1747858" cy="2458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316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2801502" y="691456"/>
            <a:ext cx="1869619" cy="793395"/>
          </a:xfrm>
        </p:spPr>
        <p:txBody>
          <a:bodyPr>
            <a:normAutofit lnSpcReduction="10000"/>
          </a:bodyPr>
          <a:lstStyle/>
          <a:p>
            <a:r>
              <a:rPr lang="ru-RU" sz="1772" dirty="0">
                <a:solidFill>
                  <a:schemeClr val="tx1"/>
                </a:solidFill>
              </a:rPr>
              <a:t>Как </a:t>
            </a:r>
            <a:r>
              <a:rPr lang="ru-RU" sz="1772" dirty="0">
                <a:solidFill>
                  <a:schemeClr val="tx1"/>
                </a:solidFill>
              </a:rPr>
              <a:t>чудище общалось с девушкой?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748948" y="1593143"/>
            <a:ext cx="1751773" cy="910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72">
                <a:solidFill>
                  <a:srgbClr val="FF0000"/>
                </a:solidFill>
              </a:rPr>
              <a:t>С помощью огненных словес</a:t>
            </a:r>
            <a:endParaRPr lang="ru-RU" sz="1772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881" y="636037"/>
            <a:ext cx="1697628" cy="1697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032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725" y="519464"/>
            <a:ext cx="1515818" cy="1941284"/>
          </a:xfrm>
        </p:spPr>
      </p:pic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1877579" y="363397"/>
            <a:ext cx="2847690" cy="2405026"/>
          </a:xfrm>
        </p:spPr>
        <p:txBody>
          <a:bodyPr>
            <a:normAutofit lnSpcReduction="10000"/>
          </a:bodyPr>
          <a:lstStyle/>
          <a:p>
            <a:r>
              <a:rPr lang="ru-RU" sz="627" dirty="0">
                <a:solidFill>
                  <a:schemeClr val="tx1"/>
                </a:solidFill>
              </a:rPr>
              <a:t>1 октября исполняется 225 лет со дня рождения С.Т. </a:t>
            </a:r>
            <a:r>
              <a:rPr lang="ru-RU" sz="627" dirty="0">
                <a:solidFill>
                  <a:schemeClr val="tx1"/>
                </a:solidFill>
              </a:rPr>
              <a:t>Аксакова. </a:t>
            </a:r>
            <a:endParaRPr lang="ru-RU" sz="627" dirty="0">
              <a:solidFill>
                <a:schemeClr val="tx1"/>
              </a:solidFill>
            </a:endParaRPr>
          </a:p>
          <a:p>
            <a:r>
              <a:rPr lang="ru-RU" sz="627" dirty="0">
                <a:solidFill>
                  <a:schemeClr val="tx1"/>
                </a:solidFill>
              </a:rPr>
              <a:t>АКСАКОВ </a:t>
            </a:r>
            <a:r>
              <a:rPr lang="ru-RU" sz="627" dirty="0">
                <a:solidFill>
                  <a:schemeClr val="tx1"/>
                </a:solidFill>
              </a:rPr>
              <a:t>СЕРГЕЙ ТИМОФЕЕВИЧ </a:t>
            </a:r>
            <a:r>
              <a:rPr lang="ru-RU" sz="627" dirty="0">
                <a:solidFill>
                  <a:schemeClr val="tx1"/>
                </a:solidFill>
              </a:rPr>
              <a:t> - известный русский писатель.</a:t>
            </a:r>
          </a:p>
          <a:p>
            <a:r>
              <a:rPr lang="ru-RU" sz="627" dirty="0">
                <a:solidFill>
                  <a:schemeClr val="tx1"/>
                </a:solidFill>
              </a:rPr>
              <a:t> Род </a:t>
            </a:r>
            <a:r>
              <a:rPr lang="ru-RU" sz="627" dirty="0">
                <a:solidFill>
                  <a:schemeClr val="tx1"/>
                </a:solidFill>
              </a:rPr>
              <a:t>Аксаковых или </a:t>
            </a:r>
            <a:r>
              <a:rPr lang="ru-RU" sz="627" dirty="0" err="1">
                <a:solidFill>
                  <a:schemeClr val="tx1"/>
                </a:solidFill>
              </a:rPr>
              <a:t>Оксаковых</a:t>
            </a:r>
            <a:r>
              <a:rPr lang="ru-RU" sz="627" dirty="0">
                <a:solidFill>
                  <a:schemeClr val="tx1"/>
                </a:solidFill>
              </a:rPr>
              <a:t>, как звали их в старину, был древен и восходил к знатному варягу, переселившемуся в XI веке на Русь со своею дружиной. Были среди Аксаковых бояре, воеводы, генералы, но самым знаменитым стало имя Сергея Тимофеевича Аксакова — русского литератора</a:t>
            </a:r>
            <a:r>
              <a:rPr lang="ru-RU" sz="627" dirty="0">
                <a:solidFill>
                  <a:schemeClr val="tx1"/>
                </a:solidFill>
              </a:rPr>
              <a:t>. Серёжа </a:t>
            </a:r>
            <a:r>
              <a:rPr lang="ru-RU" sz="627" dirty="0">
                <a:solidFill>
                  <a:schemeClr val="tx1"/>
                </a:solidFill>
              </a:rPr>
              <a:t>Аксаков был очень одарённым мальчиком. В четыре года он уже хорошо читал, а в пять лет декламировал наизусть стихи Сумарокова и Хераскова, по-своему пересказывал и даже разыгрывал сказки «Тысячи и одной ночи</a:t>
            </a:r>
            <a:r>
              <a:rPr lang="ru-RU" sz="627" dirty="0">
                <a:solidFill>
                  <a:schemeClr val="tx1"/>
                </a:solidFill>
              </a:rPr>
              <a:t>». Литературой </a:t>
            </a:r>
            <a:r>
              <a:rPr lang="ru-RU" sz="627" dirty="0">
                <a:solidFill>
                  <a:schemeClr val="tx1"/>
                </a:solidFill>
              </a:rPr>
              <a:t>и театром Аксаков увлекался и в студенческие годы в Казанском университете, и в первые годы службы в Петербурге. Своё литературное призвание Сергей Тимофеевич осознал очень поздно и первые книги написал, когда ему было уже далеко за пятьдесят. В эту пору </a:t>
            </a:r>
            <a:r>
              <a:rPr lang="ru-RU" sz="627" dirty="0" err="1">
                <a:solidFill>
                  <a:schemeClr val="tx1"/>
                </a:solidFill>
              </a:rPr>
              <a:t>С.Т.Аксаков</a:t>
            </a:r>
            <a:r>
              <a:rPr lang="ru-RU" sz="627" dirty="0">
                <a:solidFill>
                  <a:schemeClr val="tx1"/>
                </a:solidFill>
              </a:rPr>
              <a:t> — отец многочисленного и дружного семейства, гостеприимный хозяин дома, куда съезжалась вся литературная, театральная и музыкальная Москва. Друзья (а среди них были </a:t>
            </a:r>
            <a:r>
              <a:rPr lang="ru-RU" sz="627" dirty="0" err="1">
                <a:solidFill>
                  <a:schemeClr val="tx1"/>
                </a:solidFill>
              </a:rPr>
              <a:t>Н.В.Гоголь</a:t>
            </a:r>
            <a:r>
              <a:rPr lang="ru-RU" sz="627" dirty="0">
                <a:solidFill>
                  <a:schemeClr val="tx1"/>
                </a:solidFill>
              </a:rPr>
              <a:t>, </a:t>
            </a:r>
            <a:r>
              <a:rPr lang="ru-RU" sz="627" dirty="0" err="1">
                <a:solidFill>
                  <a:schemeClr val="tx1"/>
                </a:solidFill>
              </a:rPr>
              <a:t>М.Н.Загоскин</a:t>
            </a:r>
            <a:r>
              <a:rPr lang="ru-RU" sz="627" dirty="0">
                <a:solidFill>
                  <a:schemeClr val="tx1"/>
                </a:solidFill>
              </a:rPr>
              <a:t>, </a:t>
            </a:r>
            <a:r>
              <a:rPr lang="ru-RU" sz="627" dirty="0" err="1">
                <a:solidFill>
                  <a:schemeClr val="tx1"/>
                </a:solidFill>
              </a:rPr>
              <a:t>И.С.Тургенев</a:t>
            </a:r>
            <a:r>
              <a:rPr lang="ru-RU" sz="627" dirty="0">
                <a:solidFill>
                  <a:schemeClr val="tx1"/>
                </a:solidFill>
              </a:rPr>
              <a:t>, молодой </a:t>
            </a:r>
            <a:r>
              <a:rPr lang="ru-RU" sz="627" dirty="0" err="1">
                <a:solidFill>
                  <a:schemeClr val="tx1"/>
                </a:solidFill>
              </a:rPr>
              <a:t>Л.Н.Толстой</a:t>
            </a:r>
            <a:r>
              <a:rPr lang="ru-RU" sz="627" dirty="0">
                <a:solidFill>
                  <a:schemeClr val="tx1"/>
                </a:solidFill>
              </a:rPr>
              <a:t>) восхищались рассказами Аксакова-старшего о русской старине, о семейных преданиях, о красоте земли, которую он, страстный охотник и рыболов, знал как никто</a:t>
            </a:r>
            <a:r>
              <a:rPr lang="ru-RU" sz="627" dirty="0">
                <a:solidFill>
                  <a:schemeClr val="tx1"/>
                </a:solidFill>
              </a:rPr>
              <a:t>. В </a:t>
            </a:r>
            <a:r>
              <a:rPr lang="ru-RU" sz="627" dirty="0">
                <a:solidFill>
                  <a:schemeClr val="tx1"/>
                </a:solidFill>
              </a:rPr>
              <a:t>приложении к «Детским годам Багрова-внука» дана была сказка «Аленький цветочек» — самая, быть может, добрая и мудрая из всех написанных на русском языке сказок</a:t>
            </a:r>
            <a:r>
              <a:rPr lang="ru-RU" sz="627" dirty="0">
                <a:solidFill>
                  <a:schemeClr val="tx1"/>
                </a:solidFill>
              </a:rPr>
              <a:t>. Совсем </a:t>
            </a:r>
            <a:r>
              <a:rPr lang="ru-RU" sz="627" dirty="0">
                <a:solidFill>
                  <a:schemeClr val="tx1"/>
                </a:solidFill>
              </a:rPr>
              <a:t>немного времени оставила Аксакову судьба для творчества. Уходило здоровье, слабели глаза (приходилось диктовать). Зато всё ярче делалось внутреннее зрение, всё более гибким и выразительным становился язык</a:t>
            </a:r>
            <a:r>
              <a:rPr lang="ru-RU" sz="627" dirty="0">
                <a:solidFill>
                  <a:schemeClr val="tx1"/>
                </a:solidFill>
              </a:rPr>
              <a:t>. </a:t>
            </a:r>
            <a:r>
              <a:rPr lang="ru-RU" sz="627" dirty="0" err="1">
                <a:solidFill>
                  <a:schemeClr val="tx1"/>
                </a:solidFill>
              </a:rPr>
              <a:t>С.Т.Аксаков</a:t>
            </a:r>
            <a:r>
              <a:rPr lang="ru-RU" sz="627" dirty="0">
                <a:solidFill>
                  <a:schemeClr val="tx1"/>
                </a:solidFill>
              </a:rPr>
              <a:t> </a:t>
            </a:r>
            <a:r>
              <a:rPr lang="ru-RU" sz="627" dirty="0">
                <a:solidFill>
                  <a:schemeClr val="tx1"/>
                </a:solidFill>
              </a:rPr>
              <a:t>умер, не завершив всего, что задумал. Но и того, что он успел, было довольно. Его любили современники и любят потомки. Источник: </a:t>
            </a:r>
            <a:r>
              <a:rPr lang="ru-RU" sz="627" dirty="0" err="1">
                <a:solidFill>
                  <a:schemeClr val="tx1"/>
                </a:solidFill>
              </a:rPr>
              <a:t>Библиогид</a:t>
            </a:r>
            <a:endParaRPr lang="ru-RU" sz="627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074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2568458" y="691455"/>
            <a:ext cx="1869619" cy="793395"/>
          </a:xfrm>
        </p:spPr>
        <p:txBody>
          <a:bodyPr>
            <a:normAutofit fontScale="92500" lnSpcReduction="20000"/>
          </a:bodyPr>
          <a:lstStyle/>
          <a:p>
            <a:r>
              <a:rPr lang="ru-RU" sz="1772" dirty="0">
                <a:solidFill>
                  <a:schemeClr val="tx1"/>
                </a:solidFill>
              </a:rPr>
              <a:t>Во </a:t>
            </a:r>
            <a:r>
              <a:rPr lang="ru-RU" sz="1772" dirty="0">
                <a:solidFill>
                  <a:schemeClr val="tx1"/>
                </a:solidFill>
              </a:rPr>
              <a:t>дворце она была единственным человеком?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748948" y="1593142"/>
            <a:ext cx="1751773" cy="910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72" dirty="0">
                <a:solidFill>
                  <a:srgbClr val="FF0000"/>
                </a:solidFill>
              </a:rPr>
              <a:t>С ней была еще </a:t>
            </a:r>
            <a:r>
              <a:rPr lang="ru-RU" sz="1772" dirty="0">
                <a:solidFill>
                  <a:srgbClr val="FF0000"/>
                </a:solidFill>
              </a:rPr>
              <a:t>её </a:t>
            </a:r>
            <a:r>
              <a:rPr lang="ru-RU" sz="1772" dirty="0">
                <a:solidFill>
                  <a:srgbClr val="FF0000"/>
                </a:solidFill>
              </a:rPr>
              <a:t>девушка сенная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634" y="491415"/>
            <a:ext cx="1477719" cy="1876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254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2568458" y="691455"/>
            <a:ext cx="1869619" cy="793395"/>
          </a:xfrm>
        </p:spPr>
        <p:txBody>
          <a:bodyPr>
            <a:normAutofit lnSpcReduction="10000"/>
          </a:bodyPr>
          <a:lstStyle/>
          <a:p>
            <a:r>
              <a:rPr lang="ru-RU" sz="1772" dirty="0">
                <a:solidFill>
                  <a:schemeClr val="tx1"/>
                </a:solidFill>
              </a:rPr>
              <a:t>На </a:t>
            </a:r>
            <a:r>
              <a:rPr lang="ru-RU" sz="1772" dirty="0">
                <a:solidFill>
                  <a:schemeClr val="tx1"/>
                </a:solidFill>
              </a:rPr>
              <a:t>какой срок отпустил чудище девицу </a:t>
            </a:r>
            <a:r>
              <a:rPr lang="ru-RU" sz="1772" dirty="0">
                <a:solidFill>
                  <a:schemeClr val="tx1"/>
                </a:solidFill>
              </a:rPr>
              <a:t>домой?</a:t>
            </a:r>
            <a:endParaRPr lang="ru-RU" sz="1772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48948" y="1593143"/>
            <a:ext cx="1751773" cy="637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72" dirty="0">
                <a:solidFill>
                  <a:srgbClr val="FF0000"/>
                </a:solidFill>
              </a:rPr>
              <a:t>На три дня и три ночи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637" y="649580"/>
            <a:ext cx="2156757" cy="1694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452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2659585" y="452390"/>
            <a:ext cx="2010748" cy="1171194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70000"/>
              </a:lnSpc>
            </a:pPr>
            <a:r>
              <a:rPr lang="ru-RU" sz="1772" dirty="0">
                <a:solidFill>
                  <a:schemeClr val="tx1"/>
                </a:solidFill>
              </a:rPr>
              <a:t>Что </a:t>
            </a:r>
            <a:r>
              <a:rPr lang="ru-RU" sz="1772" dirty="0">
                <a:solidFill>
                  <a:schemeClr val="tx1"/>
                </a:solidFill>
              </a:rPr>
              <a:t>придумали сестры, чтобы обмануть </a:t>
            </a:r>
            <a:r>
              <a:rPr lang="ru-RU" sz="1772" dirty="0">
                <a:solidFill>
                  <a:schemeClr val="tx1"/>
                </a:solidFill>
              </a:rPr>
              <a:t>сестру, чтобы она не вернулась вовремя? </a:t>
            </a:r>
            <a:endParaRPr lang="ru-RU" sz="1772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48948" y="1593143"/>
            <a:ext cx="1751773" cy="637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72" dirty="0">
                <a:solidFill>
                  <a:srgbClr val="FF0000"/>
                </a:solidFill>
              </a:rPr>
              <a:t>Переставили часы назад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33" y="514915"/>
            <a:ext cx="2177004" cy="1785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125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2659585" y="452390"/>
            <a:ext cx="2010748" cy="1171194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70000"/>
              </a:lnSpc>
            </a:pPr>
            <a:r>
              <a:rPr lang="ru-RU" sz="1772" dirty="0">
                <a:solidFill>
                  <a:schemeClr val="tx1"/>
                </a:solidFill>
              </a:rPr>
              <a:t>Опоздала </a:t>
            </a:r>
            <a:r>
              <a:rPr lang="ru-RU" sz="1772" dirty="0">
                <a:solidFill>
                  <a:schemeClr val="tx1"/>
                </a:solidFill>
              </a:rPr>
              <a:t>ли купеческая дочь вернуться к назначенному сроку?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748948" y="1593143"/>
            <a:ext cx="1751773" cy="111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29" dirty="0">
                <a:solidFill>
                  <a:srgbClr val="FF0000"/>
                </a:solidFill>
              </a:rPr>
              <a:t>Стало у нее сердце болеть и щемить, и она на час раньше простилась с родными</a:t>
            </a:r>
            <a:endParaRPr lang="ru-RU" sz="1329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39" y="577875"/>
            <a:ext cx="2257755" cy="1658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929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2659585" y="452390"/>
            <a:ext cx="2010748" cy="1171194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ru-RU" sz="1772" dirty="0">
                <a:solidFill>
                  <a:schemeClr val="tx1"/>
                </a:solidFill>
              </a:rPr>
              <a:t>Что </a:t>
            </a:r>
            <a:r>
              <a:rPr lang="ru-RU" sz="1772" dirty="0">
                <a:solidFill>
                  <a:schemeClr val="tx1"/>
                </a:solidFill>
              </a:rPr>
              <a:t>случилось с чудищем к этому времени?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748948" y="1593143"/>
            <a:ext cx="1751773" cy="296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29" dirty="0">
                <a:solidFill>
                  <a:srgbClr val="FF0000"/>
                </a:solidFill>
              </a:rPr>
              <a:t>Он умер</a:t>
            </a:r>
            <a:endParaRPr lang="ru-RU" sz="1329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690" y="1103156"/>
            <a:ext cx="2335893" cy="1646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357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2659585" y="452390"/>
            <a:ext cx="2010748" cy="1171194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ru-RU" sz="1772" dirty="0">
                <a:solidFill>
                  <a:schemeClr val="tx1"/>
                </a:solidFill>
              </a:rPr>
              <a:t>Как </a:t>
            </a:r>
            <a:r>
              <a:rPr lang="ru-RU" sz="1772" dirty="0">
                <a:solidFill>
                  <a:schemeClr val="tx1"/>
                </a:solidFill>
              </a:rPr>
              <a:t>поступила девушка, когда это увидела?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748948" y="1593144"/>
            <a:ext cx="1751773" cy="70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29" dirty="0">
                <a:solidFill>
                  <a:srgbClr val="FF0000"/>
                </a:solidFill>
              </a:rPr>
              <a:t>Она обняла чудище и сказала, что любит его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691" y="1093966"/>
            <a:ext cx="2304121" cy="1605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092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2659585" y="452390"/>
            <a:ext cx="2010748" cy="1171194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ru-RU" sz="1772" dirty="0">
                <a:solidFill>
                  <a:schemeClr val="tx1"/>
                </a:solidFill>
              </a:rPr>
              <a:t>Спасла </a:t>
            </a:r>
            <a:r>
              <a:rPr lang="ru-RU" sz="1772" dirty="0">
                <a:solidFill>
                  <a:schemeClr val="tx1"/>
                </a:solidFill>
              </a:rPr>
              <a:t>ли она чудище?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748948" y="1593144"/>
            <a:ext cx="1751773" cy="501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29" dirty="0">
                <a:solidFill>
                  <a:srgbClr val="FF0000"/>
                </a:solidFill>
              </a:rPr>
              <a:t>Он превратился в принца</a:t>
            </a:r>
            <a:endParaRPr lang="ru-RU" sz="1329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39" y="327088"/>
            <a:ext cx="1878515" cy="2479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19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2659585" y="452390"/>
            <a:ext cx="2010748" cy="117119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1625" dirty="0">
                <a:solidFill>
                  <a:schemeClr val="tx1"/>
                </a:solidFill>
              </a:rPr>
              <a:t>А почему аленький цветочек оказался таким волшебным?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659584" y="1247128"/>
            <a:ext cx="2055566" cy="1683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34" dirty="0">
                <a:solidFill>
                  <a:srgbClr val="FF0000"/>
                </a:solidFill>
              </a:rPr>
              <a:t> Наверное, дело было не только в аленьком цветочке, но и в доброте героини сказки, в ее самоотверженности и способности любить. А когда человек обладает такими качествами, он заслуживает такой награды, как купеческая дочка из сказки «Аленький цветочек».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09" y="374710"/>
            <a:ext cx="2235157" cy="1872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787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8027" y="1386183"/>
            <a:ext cx="1873810" cy="140535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393" y="300016"/>
            <a:ext cx="1788302" cy="253210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920" y="347821"/>
            <a:ext cx="656000" cy="87540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696" y="300015"/>
            <a:ext cx="700129" cy="97699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125" y="347820"/>
            <a:ext cx="672521" cy="87839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835" y="1277007"/>
            <a:ext cx="615850" cy="81185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0433" y="2120793"/>
            <a:ext cx="514654" cy="67099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4945" y="347820"/>
            <a:ext cx="659975" cy="877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41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2193159" y="363397"/>
            <a:ext cx="2532108" cy="2366806"/>
          </a:xfrm>
        </p:spPr>
        <p:txBody>
          <a:bodyPr>
            <a:normAutofit/>
          </a:bodyPr>
          <a:lstStyle/>
          <a:p>
            <a:r>
              <a:rPr lang="ru-RU" sz="702" dirty="0">
                <a:solidFill>
                  <a:schemeClr val="tx1"/>
                </a:solidFill>
              </a:rPr>
              <a:t>Сергей Тимофеевич </a:t>
            </a:r>
            <a:r>
              <a:rPr lang="ru-RU" sz="702" dirty="0">
                <a:solidFill>
                  <a:schemeClr val="tx1"/>
                </a:solidFill>
              </a:rPr>
              <a:t>занимался </a:t>
            </a:r>
            <a:r>
              <a:rPr lang="ru-RU" sz="702" dirty="0">
                <a:solidFill>
                  <a:schemeClr val="tx1"/>
                </a:solidFill>
              </a:rPr>
              <a:t>сельским хозяйством. Потом служил цензором. Литературой стал заниматься довольно поздно, и первыми его книгами стали «Записки об уженье» и «Записки оружейного охотника». Еще он написал автобиографические книги «Семейная хроника» и «Детские годы Багрова-внука». Но самое известное его произведение кто знает? Конечно же, это «Аленький цветочек». </a:t>
            </a:r>
          </a:p>
          <a:p>
            <a:r>
              <a:rPr lang="ru-RU" sz="702" dirty="0">
                <a:solidFill>
                  <a:schemeClr val="tx1"/>
                </a:solidFill>
              </a:rPr>
              <a:t>В книге «Детские годы Багрова-внука» Сергей Тимофеевич пишет о том, как он впервые услышал эту сказку: «Скорому выздоровлению моему мешала бессонница… По совету тетушки, позвали один раз ключницу Пелагею, которая была великая мастерица сказывать сказки и которую даже покойный дедушка любил слушать… Пришла Пелагея, не молодая, но еще белая, румяная… села у печки и начала говорить, немного нараспев. «В </a:t>
            </a:r>
            <a:r>
              <a:rPr lang="ru-RU" sz="702" dirty="0" err="1">
                <a:solidFill>
                  <a:schemeClr val="tx1"/>
                </a:solidFill>
              </a:rPr>
              <a:t>некиим</a:t>
            </a:r>
            <a:r>
              <a:rPr lang="ru-RU" sz="702" dirty="0">
                <a:solidFill>
                  <a:schemeClr val="tx1"/>
                </a:solidFill>
              </a:rPr>
              <a:t> царстве, в </a:t>
            </a:r>
            <a:r>
              <a:rPr lang="ru-RU" sz="702" dirty="0" err="1">
                <a:solidFill>
                  <a:schemeClr val="tx1"/>
                </a:solidFill>
              </a:rPr>
              <a:t>некиим</a:t>
            </a:r>
            <a:r>
              <a:rPr lang="ru-RU" sz="702" dirty="0">
                <a:solidFill>
                  <a:schemeClr val="tx1"/>
                </a:solidFill>
              </a:rPr>
              <a:t> государстве…»  И так понравилась маленькому Сереже эта сказка, что он прослушал ее много раз, а потом сам пересказывал «на потеху всем со всеми прибаутками сказочницы Пелагеи». А вам нравится эта сказка, ребята? Тогда посмотрим, насколько хорошо вы ее знаете.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107" y="500314"/>
            <a:ext cx="1688073" cy="2131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255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1951096" y="920780"/>
            <a:ext cx="2624476" cy="564071"/>
          </a:xfrm>
        </p:spPr>
        <p:txBody>
          <a:bodyPr>
            <a:normAutofit lnSpcReduction="10000"/>
          </a:bodyPr>
          <a:lstStyle/>
          <a:p>
            <a:r>
              <a:rPr lang="ru-RU" sz="1772" dirty="0">
                <a:solidFill>
                  <a:schemeClr val="tx1"/>
                </a:solidFill>
              </a:rPr>
              <a:t>Кем </a:t>
            </a:r>
            <a:r>
              <a:rPr lang="ru-RU" sz="1772" dirty="0">
                <a:solidFill>
                  <a:schemeClr val="tx1"/>
                </a:solidFill>
              </a:rPr>
              <a:t>был по профессии главный герой сказки?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998975" y="1746024"/>
            <a:ext cx="1143430" cy="399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93" dirty="0">
                <a:solidFill>
                  <a:srgbClr val="FF0000"/>
                </a:solidFill>
              </a:rPr>
              <a:t>Купец</a:t>
            </a:r>
            <a:endParaRPr lang="ru-RU" sz="1993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163" y="1484850"/>
            <a:ext cx="1631803" cy="914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548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2454332" y="920780"/>
            <a:ext cx="2121239" cy="564071"/>
          </a:xfrm>
        </p:spPr>
        <p:txBody>
          <a:bodyPr>
            <a:normAutofit lnSpcReduction="10000"/>
          </a:bodyPr>
          <a:lstStyle/>
          <a:p>
            <a:r>
              <a:rPr lang="ru-RU" sz="1772" dirty="0">
                <a:solidFill>
                  <a:schemeClr val="tx1"/>
                </a:solidFill>
              </a:rPr>
              <a:t>Сколько </a:t>
            </a:r>
            <a:r>
              <a:rPr lang="ru-RU" sz="1772" dirty="0">
                <a:solidFill>
                  <a:schemeClr val="tx1"/>
                </a:solidFill>
              </a:rPr>
              <a:t>дочерей у него было?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973494" y="1746024"/>
            <a:ext cx="1143430" cy="399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93" dirty="0">
                <a:solidFill>
                  <a:srgbClr val="FF0000"/>
                </a:solidFill>
              </a:rPr>
              <a:t>Три</a:t>
            </a:r>
            <a:endParaRPr lang="ru-RU" sz="1993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236" y="300016"/>
            <a:ext cx="1934249" cy="2532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549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2454331" y="920780"/>
            <a:ext cx="2143534" cy="672363"/>
          </a:xfrm>
        </p:spPr>
        <p:txBody>
          <a:bodyPr>
            <a:normAutofit fontScale="92500" lnSpcReduction="20000"/>
          </a:bodyPr>
          <a:lstStyle/>
          <a:p>
            <a:r>
              <a:rPr lang="ru-RU" sz="1772" dirty="0">
                <a:solidFill>
                  <a:schemeClr val="tx1"/>
                </a:solidFill>
              </a:rPr>
              <a:t>Куда </a:t>
            </a:r>
            <a:r>
              <a:rPr lang="ru-RU" sz="1772" dirty="0">
                <a:solidFill>
                  <a:schemeClr val="tx1"/>
                </a:solidFill>
              </a:rPr>
              <a:t>собрался купец по своим торговым делам?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479813" y="1621807"/>
            <a:ext cx="2118053" cy="1001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77" dirty="0">
                <a:solidFill>
                  <a:srgbClr val="FF0000"/>
                </a:solidFill>
              </a:rPr>
              <a:t>За море, за тридевять земель, в тридевятое царство, в тридесятое государство</a:t>
            </a:r>
            <a:endParaRPr lang="ru-RU" sz="1477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40" y="368080"/>
            <a:ext cx="1890641" cy="1421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90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2454331" y="920780"/>
            <a:ext cx="2143534" cy="672363"/>
          </a:xfrm>
        </p:spPr>
        <p:txBody>
          <a:bodyPr>
            <a:normAutofit fontScale="92500" lnSpcReduction="20000"/>
          </a:bodyPr>
          <a:lstStyle/>
          <a:p>
            <a:r>
              <a:rPr lang="ru-RU" sz="1772" dirty="0">
                <a:solidFill>
                  <a:schemeClr val="tx1"/>
                </a:solidFill>
              </a:rPr>
              <a:t>Как </a:t>
            </a:r>
            <a:r>
              <a:rPr lang="ru-RU" sz="1772" dirty="0">
                <a:solidFill>
                  <a:schemeClr val="tx1"/>
                </a:solidFill>
              </a:rPr>
              <a:t>наказал купец жить дочкам, пока он будет в отъезде?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479813" y="1621809"/>
            <a:ext cx="2118053" cy="399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93" dirty="0">
                <a:solidFill>
                  <a:srgbClr val="FF0000"/>
                </a:solidFill>
              </a:rPr>
              <a:t>Честно и смирно</a:t>
            </a:r>
            <a:endParaRPr lang="ru-RU" sz="1993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393" y="720442"/>
            <a:ext cx="2137258" cy="1614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653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2454331" y="920780"/>
            <a:ext cx="2143534" cy="672363"/>
          </a:xfrm>
        </p:spPr>
        <p:txBody>
          <a:bodyPr>
            <a:normAutofit fontScale="85000" lnSpcReduction="10000"/>
          </a:bodyPr>
          <a:lstStyle/>
          <a:p>
            <a:r>
              <a:rPr lang="ru-RU" sz="1772" dirty="0">
                <a:solidFill>
                  <a:schemeClr val="tx1"/>
                </a:solidFill>
              </a:rPr>
              <a:t>Что </a:t>
            </a:r>
            <a:r>
              <a:rPr lang="ru-RU" sz="1772" dirty="0">
                <a:solidFill>
                  <a:schemeClr val="tx1"/>
                </a:solidFill>
              </a:rPr>
              <a:t>попросила старшая дочь </a:t>
            </a:r>
            <a:r>
              <a:rPr lang="ru-RU" sz="1772" dirty="0">
                <a:solidFill>
                  <a:schemeClr val="tx1"/>
                </a:solidFill>
              </a:rPr>
              <a:t>привезти ей в подарок?</a:t>
            </a:r>
            <a:endParaRPr lang="ru-RU" sz="1772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79813" y="1621808"/>
            <a:ext cx="2118053" cy="70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29" dirty="0">
                <a:solidFill>
                  <a:srgbClr val="FF0000"/>
                </a:solidFill>
              </a:rPr>
              <a:t>Венец из самоцветов, от которого светло в темную ночь, как в ясный день</a:t>
            </a:r>
            <a:endParaRPr lang="ru-RU" sz="1329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796" y="856115"/>
            <a:ext cx="2079111" cy="1265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40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2454331" y="920780"/>
            <a:ext cx="2143534" cy="672363"/>
          </a:xfrm>
        </p:spPr>
        <p:txBody>
          <a:bodyPr>
            <a:normAutofit fontScale="92500"/>
          </a:bodyPr>
          <a:lstStyle/>
          <a:p>
            <a:r>
              <a:rPr lang="ru-RU" sz="1772" dirty="0">
                <a:solidFill>
                  <a:schemeClr val="tx1"/>
                </a:solidFill>
              </a:rPr>
              <a:t>О </a:t>
            </a:r>
            <a:r>
              <a:rPr lang="ru-RU" sz="1772" dirty="0">
                <a:solidFill>
                  <a:schemeClr val="tx1"/>
                </a:solidFill>
              </a:rPr>
              <a:t>чем попросила купца средняя дочь?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479813" y="1621809"/>
            <a:ext cx="2118053" cy="111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29" dirty="0">
                <a:solidFill>
                  <a:srgbClr val="FF0000"/>
                </a:solidFill>
              </a:rPr>
              <a:t>Привезти </a:t>
            </a:r>
            <a:r>
              <a:rPr lang="ru-RU" sz="1329" dirty="0" err="1">
                <a:solidFill>
                  <a:srgbClr val="FF0000"/>
                </a:solidFill>
              </a:rPr>
              <a:t>тувалет</a:t>
            </a:r>
            <a:r>
              <a:rPr lang="ru-RU" sz="1329" dirty="0">
                <a:solidFill>
                  <a:srgbClr val="FF0000"/>
                </a:solidFill>
              </a:rPr>
              <a:t> (зеркало) из хрусталя восточного, в котором видна вся красота поднебесная</a:t>
            </a:r>
            <a:endParaRPr lang="ru-RU" sz="1329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270" y="585941"/>
            <a:ext cx="2039092" cy="1803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375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230</TotalTime>
  <Words>906</Words>
  <Application>Microsoft Office PowerPoint</Application>
  <PresentationFormat>Произвольный</PresentationFormat>
  <Paragraphs>54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2" baseType="lpstr">
      <vt:lpstr>Calibri</vt:lpstr>
      <vt:lpstr>Calibri Light</vt:lpstr>
      <vt:lpstr>Decorlz</vt:lpstr>
      <vt:lpstr>Ретро</vt:lpstr>
      <vt:lpstr>Аленький   цветочек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Аленький цветочек</dc:title>
  <dc:creator>Аня</dc:creator>
  <cp:lastModifiedBy>Аня</cp:lastModifiedBy>
  <cp:revision>36</cp:revision>
  <dcterms:created xsi:type="dcterms:W3CDTF">2016-09-23T08:12:00Z</dcterms:created>
  <dcterms:modified xsi:type="dcterms:W3CDTF">2016-09-23T13:52:44Z</dcterms:modified>
</cp:coreProperties>
</file>