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9" r:id="rId10"/>
    <p:sldId id="265" r:id="rId11"/>
    <p:sldId id="267" r:id="rId12"/>
    <p:sldId id="268" r:id="rId13"/>
    <p:sldId id="270" r:id="rId14"/>
    <p:sldId id="271" r:id="rId15"/>
    <p:sldId id="272" r:id="rId16"/>
    <p:sldId id="273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noProof="0" smtClean="0"/>
              <a:t>Образец текста</a:t>
            </a:r>
          </a:p>
          <a:p>
            <a:pPr lvl="1"/>
            <a:r>
              <a:rPr lang="ru-RU" altLang="ru-RU" noProof="0" smtClean="0"/>
              <a:t>Второй уровень</a:t>
            </a:r>
          </a:p>
          <a:p>
            <a:pPr lvl="2"/>
            <a:r>
              <a:rPr lang="ru-RU" altLang="ru-RU" noProof="0" smtClean="0"/>
              <a:t>Третий уровень</a:t>
            </a:r>
          </a:p>
          <a:p>
            <a:pPr lvl="3"/>
            <a:r>
              <a:rPr lang="ru-RU" altLang="ru-RU" noProof="0" smtClean="0"/>
              <a:t>Четвертый уровень</a:t>
            </a:r>
          </a:p>
          <a:p>
            <a:pPr lvl="4"/>
            <a:r>
              <a:rPr lang="ru-RU" altLang="ru-RU" noProof="0" smtClean="0"/>
              <a:t>Пятый уровень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ABFA8269-9716-4D3F-B07E-6FE2E6816E6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6A1F55-B374-4951-ACFC-4679CBAF5FF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2915DB-3523-44F4-830D-92AF8A2228F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04C9E1-54DB-451A-B4EB-B07D5DF0180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50071-B1B9-4D43-B405-1EF97CAF146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833B50-8EBE-4A0B-B91F-A80871E3F29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D6FC8B-153B-4144-B273-2542D80149F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CC6D8C-3DA7-4E46-96B2-5CFFE31301C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73A0A7-6972-4D6C-B189-08F86D55619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5E7559-3F92-4295-93B2-3027AD3CEDA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70D560-04FD-4962-BE7B-C6BFEAE72DC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A49BC7-2063-48CE-86F8-14CB2D0EF02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1FABC9-1046-4A65-B035-994D5225DF8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1C4D77-B49B-49E5-9D89-1D23567260A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C4F219B9-36B4-4D73-BBF4-7E6FF00FA40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WordArt 5"/>
          <p:cNvSpPr>
            <a:spLocks noChangeArrowheads="1" noChangeShapeType="1" noTextEdit="1"/>
          </p:cNvSpPr>
          <p:nvPr/>
        </p:nvSpPr>
        <p:spPr bwMode="auto">
          <a:xfrm>
            <a:off x="2405063" y="1484785"/>
            <a:ext cx="5623321" cy="955204"/>
          </a:xfrm>
          <a:prstGeom prst="rect">
            <a:avLst/>
          </a:prstGeom>
          <a:extLst>
            <a:ext uri="{AF507438-7753-43E0-B8FC-AC1667EBCBE1}">
              <a14:hiddenEffects xmlns=""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Дикие</a:t>
            </a:r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 кошки</a:t>
            </a:r>
          </a:p>
        </p:txBody>
      </p:sp>
      <p:pic>
        <p:nvPicPr>
          <p:cNvPr id="2051" name="Picture 6" descr="Кошачьи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1500" y="2133600"/>
            <a:ext cx="2730500" cy="403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7" descr="Кошачьи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1025" y="-242888"/>
            <a:ext cx="3506788" cy="3698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 Box 8"/>
          <p:cNvSpPr txBox="1">
            <a:spLocks noChangeArrowheads="1"/>
          </p:cNvSpPr>
          <p:nvPr/>
        </p:nvSpPr>
        <p:spPr bwMode="auto">
          <a:xfrm>
            <a:off x="396875" y="5351463"/>
            <a:ext cx="369093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altLang="ru-RU" sz="2400" b="1" i="1" dirty="0" smtClean="0">
                <a:latin typeface="Times New Roman" pitchFamily="18" charset="0"/>
                <a:cs typeface="Times New Roman" pitchFamily="18" charset="0"/>
              </a:rPr>
              <a:t>Подготовила ученица 9 класса</a:t>
            </a:r>
            <a:endParaRPr lang="ru-RU" altLang="ru-RU" sz="2400" b="1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sz="2400" b="1" i="1" dirty="0" err="1">
                <a:latin typeface="Times New Roman" pitchFamily="18" charset="0"/>
                <a:cs typeface="Times New Roman" pitchFamily="18" charset="0"/>
              </a:rPr>
              <a:t>Таранова</a:t>
            </a:r>
            <a:r>
              <a:rPr lang="ru-RU" altLang="ru-RU" sz="2400" b="1" i="1" dirty="0">
                <a:latin typeface="Times New Roman" pitchFamily="18" charset="0"/>
                <a:cs typeface="Times New Roman" pitchFamily="18" charset="0"/>
              </a:rPr>
              <a:t> Виктория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4"/>
          <p:cNvSpPr txBox="1">
            <a:spLocks noChangeArrowheads="1"/>
          </p:cNvSpPr>
          <p:nvPr/>
        </p:nvSpPr>
        <p:spPr bwMode="auto">
          <a:xfrm>
            <a:off x="179388" y="44450"/>
            <a:ext cx="8785225" cy="169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altLang="ru-RU" sz="2400" b="1" i="1">
                <a:latin typeface="Times New Roman" pitchFamily="18" charset="0"/>
                <a:cs typeface="Times New Roman" pitchFamily="18" charset="0"/>
              </a:rPr>
              <a:t>Оцелот</a:t>
            </a:r>
            <a:r>
              <a:rPr lang="ru-RU" altLang="ru-RU" sz="2000" i="1">
                <a:latin typeface="Times New Roman" pitchFamily="18" charset="0"/>
                <a:cs typeface="Times New Roman" pitchFamily="18" charset="0"/>
              </a:rPr>
              <a:t> производит весьма эффектное впечатление. В длину он достигает 150 см, из которых 30 – 40 см приходится на хвост .Это сильный , стройный зверь  с массивной головой и окраской в полосочки и пятнышки. Целый день он спит в густой листве деревьев или дуплах ,свернувшись клубочком , а в сумерках или ночью он выходит на охоту.</a:t>
            </a:r>
          </a:p>
        </p:txBody>
      </p:sp>
      <p:pic>
        <p:nvPicPr>
          <p:cNvPr id="8" name="Picture 7" descr="оцелот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284538"/>
            <a:ext cx="5184775" cy="3449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 descr="оцелот 1"/>
          <p:cNvPicPr>
            <a:picLocks noChangeAspect="1" noChangeArrowheads="1"/>
          </p:cNvPicPr>
          <p:nvPr/>
        </p:nvPicPr>
        <p:blipFill>
          <a:blip r:embed="rId3" cstate="print"/>
          <a:srcRect l="1672" t="2579" b="9097"/>
          <a:stretch>
            <a:fillRect/>
          </a:stretch>
        </p:blipFill>
        <p:spPr bwMode="auto">
          <a:xfrm>
            <a:off x="3635375" y="1763713"/>
            <a:ext cx="5310188" cy="349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4"/>
          <p:cNvSpPr txBox="1">
            <a:spLocks noChangeArrowheads="1"/>
          </p:cNvSpPr>
          <p:nvPr/>
        </p:nvSpPr>
        <p:spPr bwMode="auto">
          <a:xfrm>
            <a:off x="107950" y="44450"/>
            <a:ext cx="9036050" cy="261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altLang="ru-RU" sz="2400" b="1" i="1">
                <a:latin typeface="Times New Roman" pitchFamily="18" charset="0"/>
                <a:cs typeface="Times New Roman" pitchFamily="18" charset="0"/>
              </a:rPr>
              <a:t>Рыбья кошка </a:t>
            </a:r>
            <a:r>
              <a:rPr lang="ru-RU" altLang="ru-RU" sz="2000" i="1">
                <a:latin typeface="Times New Roman" pitchFamily="18" charset="0"/>
                <a:cs typeface="Times New Roman" pitchFamily="18" charset="0"/>
              </a:rPr>
              <a:t>или кошка – рыболов , получила своё название за гастрономические пристрастия. Она охотно плавает и даже ныряет в погоне за рыбой. Именно рыба и ракообразные составляют основу питания рыболова, но также она </a:t>
            </a:r>
          </a:p>
          <a:p>
            <a:r>
              <a:rPr lang="ru-RU" altLang="ru-RU" sz="2000" i="1">
                <a:latin typeface="Times New Roman" pitchFamily="18" charset="0"/>
                <a:cs typeface="Times New Roman" pitchFamily="18" charset="0"/>
              </a:rPr>
              <a:t>ест улиток, ракообразных, лягушек, змей и другую живность. Когти на передних лапах кошки не убираются полностью в подушечки , они всегда наготове схватить проплывающую у берега рыбу. Сейчас рыбья кошка находится под угрозой вымирания .</a:t>
            </a:r>
          </a:p>
        </p:txBody>
      </p:sp>
      <p:pic>
        <p:nvPicPr>
          <p:cNvPr id="41989" name="Picture 5" descr="рыбья кош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2636838"/>
            <a:ext cx="3236913" cy="392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0" name="Picture 6" descr="рыбья кошка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6100" y="2676525"/>
            <a:ext cx="3976688" cy="392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250825" y="260350"/>
            <a:ext cx="8785225" cy="6408738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ru-RU" altLang="ru-RU" sz="2800" smtClean="0"/>
              <a:t>   </a:t>
            </a:r>
            <a:r>
              <a:rPr lang="ru-RU" altLang="ru-RU" sz="2800" b="1" i="1" smtClean="0">
                <a:latin typeface="Times New Roman" pitchFamily="18" charset="0"/>
                <a:cs typeface="Times New Roman" pitchFamily="18" charset="0"/>
              </a:rPr>
              <a:t>Пума</a:t>
            </a:r>
            <a:r>
              <a:rPr lang="ru-RU" altLang="ru-RU" sz="2800" i="1" smtClean="0">
                <a:latin typeface="Times New Roman" pitchFamily="18" charset="0"/>
                <a:cs typeface="Times New Roman" pitchFamily="18" charset="0"/>
              </a:rPr>
              <a:t> или горный лев – это прекрасный крупный зверь достигающий в длину  200 см., с большими и спокойными глазами, и совсем не свирепым взглядом. Она может делать прыжки до 6 метров, бегает так быстро,что может догнать страуса,                  а в лазании по деревьям состязается в ловкости с обезьянами.</a:t>
            </a:r>
          </a:p>
          <a:p>
            <a:pPr algn="just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ru-RU" altLang="ru-RU" sz="2800" smtClean="0">
              <a:latin typeface="Calibri" pitchFamily="34" charset="0"/>
            </a:endParaRPr>
          </a:p>
        </p:txBody>
      </p:sp>
      <p:pic>
        <p:nvPicPr>
          <p:cNvPr id="13315" name="Picture 7" descr="Кошачьи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1725" y="5937250"/>
            <a:ext cx="1368425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пума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2500" y="2719388"/>
            <a:ext cx="5327650" cy="399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8" name="Picture 6" descr="пума 2"/>
          <p:cNvPicPr>
            <a:picLocks noChangeAspect="1" noChangeArrowheads="1"/>
          </p:cNvPicPr>
          <p:nvPr/>
        </p:nvPicPr>
        <p:blipFill>
          <a:blip r:embed="rId2" cstate="print"/>
          <a:srcRect l="4242" t="212" r="2492" b="3613"/>
          <a:stretch>
            <a:fillRect/>
          </a:stretch>
        </p:blipFill>
        <p:spPr bwMode="auto">
          <a:xfrm>
            <a:off x="9525" y="2633663"/>
            <a:ext cx="4849813" cy="4014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 descr="пума 3"/>
          <p:cNvPicPr>
            <a:picLocks noChangeAspect="1" noChangeArrowheads="1"/>
          </p:cNvPicPr>
          <p:nvPr/>
        </p:nvPicPr>
        <p:blipFill>
          <a:blip r:embed="rId3" cstate="print"/>
          <a:srcRect l="10277" t="-360" r="7423" b="4544"/>
          <a:stretch>
            <a:fillRect/>
          </a:stretch>
        </p:blipFill>
        <p:spPr bwMode="auto">
          <a:xfrm>
            <a:off x="3875088" y="76200"/>
            <a:ext cx="5062537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9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9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4"/>
          <p:cNvSpPr txBox="1">
            <a:spLocks noChangeArrowheads="1"/>
          </p:cNvSpPr>
          <p:nvPr/>
        </p:nvSpPr>
        <p:spPr bwMode="auto">
          <a:xfrm>
            <a:off x="130175" y="-1588"/>
            <a:ext cx="9013825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altLang="ru-RU" sz="2400" b="1" i="1">
                <a:latin typeface="Times New Roman" pitchFamily="18" charset="0"/>
                <a:cs typeface="Times New Roman" pitchFamily="18" charset="0"/>
              </a:rPr>
              <a:t>Черноногая кошка </a:t>
            </a:r>
            <a:r>
              <a:rPr lang="ru-RU" altLang="ru-RU" sz="2400" i="1">
                <a:latin typeface="Times New Roman" pitchFamily="18" charset="0"/>
                <a:cs typeface="Times New Roman" pitchFamily="18" charset="0"/>
              </a:rPr>
              <a:t>– самая мелкая во всём семействе и очень редкая. В длину(с хвостом) она не превышает 55 см и имеет массу всего 1,5 – 2,5 кг. Своим названием эта кошка обязана чёрному цвету пяточных подушечек. Предполагается, что черноногая кошка не пьёт,довольствуясь влагой, получаемой с пищей.</a:t>
            </a:r>
          </a:p>
        </p:txBody>
      </p:sp>
      <p:pic>
        <p:nvPicPr>
          <p:cNvPr id="15363" name="Picture 5" descr="черноногая кошка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5088" y="2222500"/>
            <a:ext cx="3314700" cy="444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6" descr="черноногая кошка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1150" y="2222500"/>
            <a:ext cx="4297363" cy="444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4"/>
          <p:cNvSpPr txBox="1">
            <a:spLocks noChangeArrowheads="1"/>
          </p:cNvSpPr>
          <p:nvPr/>
        </p:nvSpPr>
        <p:spPr bwMode="auto">
          <a:xfrm>
            <a:off x="179388" y="188913"/>
            <a:ext cx="8666162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altLang="ru-RU" sz="2800" b="1" i="1">
                <a:latin typeface="Times New Roman" pitchFamily="18" charset="0"/>
                <a:cs typeface="Times New Roman" pitchFamily="18" charset="0"/>
              </a:rPr>
              <a:t>Ягуарунди</a:t>
            </a:r>
            <a:r>
              <a:rPr lang="ru-RU" altLang="ru-RU" sz="2800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i="1">
                <a:latin typeface="Times New Roman" pitchFamily="18" charset="0"/>
                <a:cs typeface="Times New Roman" pitchFamily="18" charset="0"/>
              </a:rPr>
              <a:t>– удивительно красивая кошка с человеческими глазами. В отличие от большинства кошачьих, ягуарунди активны в основном днём. Ягуарунди — наземные</a:t>
            </a:r>
          </a:p>
          <a:p>
            <a:r>
              <a:rPr lang="ru-RU" altLang="ru-RU" sz="2400" i="1">
                <a:latin typeface="Times New Roman" pitchFamily="18" charset="0"/>
                <a:cs typeface="Times New Roman" pitchFamily="18" charset="0"/>
              </a:rPr>
              <a:t> животные, однако они умеют хорошо лазить и плавать.</a:t>
            </a:r>
            <a:br>
              <a:rPr lang="ru-RU" altLang="ru-RU" sz="2400" i="1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400">
                <a:latin typeface="Calibri" pitchFamily="34" charset="0"/>
              </a:rPr>
              <a:t/>
            </a:r>
            <a:br>
              <a:rPr lang="ru-RU" altLang="ru-RU" sz="2400">
                <a:latin typeface="Calibri" pitchFamily="34" charset="0"/>
              </a:rPr>
            </a:br>
            <a:r>
              <a:rPr lang="ru-RU" altLang="ru-RU"/>
              <a:t/>
            </a:r>
            <a:br>
              <a:rPr lang="ru-RU" altLang="ru-RU"/>
            </a:br>
            <a:endParaRPr lang="ru-RU" altLang="ru-RU"/>
          </a:p>
        </p:txBody>
      </p:sp>
      <p:pic>
        <p:nvPicPr>
          <p:cNvPr id="16387" name="Picture 5" descr="Ягуарунди (15 фотографий), photo:1"/>
          <p:cNvPicPr>
            <a:picLocks noChangeAspect="1" noChangeArrowheads="1"/>
          </p:cNvPicPr>
          <p:nvPr/>
        </p:nvPicPr>
        <p:blipFill>
          <a:blip r:embed="rId2" cstate="print"/>
          <a:srcRect l="2237" t="2583" r="1955" b="2824"/>
          <a:stretch>
            <a:fillRect/>
          </a:stretch>
        </p:blipFill>
        <p:spPr bwMode="auto">
          <a:xfrm>
            <a:off x="434975" y="1989138"/>
            <a:ext cx="4779963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6" descr="Ягуарунди (15 фотографий), photo: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5600" y="1989138"/>
            <a:ext cx="3409950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539750" y="2133600"/>
            <a:ext cx="8362950" cy="2073275"/>
          </a:xfrm>
        </p:spPr>
        <p:txBody>
          <a:bodyPr/>
          <a:lstStyle/>
          <a:p>
            <a:pPr eaLnBrk="1" hangingPunct="1"/>
            <a:r>
              <a:rPr lang="ru-RU" b="1" i="1" smtClean="0">
                <a:latin typeface="Times New Roman" pitchFamily="18" charset="0"/>
                <a:cs typeface="Times New Roman" pitchFamily="18" charset="0"/>
              </a:rPr>
              <a:t>Любите, уважайте и знайте животных своей планеты!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7838" y="333375"/>
            <a:ext cx="7839075" cy="5688013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ru-RU" altLang="ru-RU" sz="2800" i="1" smtClean="0">
                <a:latin typeface="Times New Roman" pitchFamily="18" charset="0"/>
                <a:cs typeface="Times New Roman" pitchFamily="18" charset="0"/>
              </a:rPr>
              <a:t>       Кошачьи – самое, пожалуй, привлекательное семейство среди хищников. Пластичные, грациозные, ловкие – залюбуешься. </a:t>
            </a:r>
          </a:p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ru-RU" altLang="ru-RU" sz="2800" i="1" smtClean="0">
                <a:latin typeface="Times New Roman" pitchFamily="18" charset="0"/>
                <a:cs typeface="Times New Roman" pitchFamily="18" charset="0"/>
              </a:rPr>
              <a:t>        Если вас попросят назвать представителей этого семейства, вы, наверняка, вспомните дикую кошку, льва, тигра, гепарда, леопарда, барса, ягуара и рысь. </a:t>
            </a:r>
          </a:p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ru-RU" altLang="ru-RU" sz="2800" i="1" smtClean="0">
                <a:latin typeface="Times New Roman" pitchFamily="18" charset="0"/>
                <a:cs typeface="Times New Roman" pitchFamily="18" charset="0"/>
              </a:rPr>
              <a:t>         И всё?! А ведь всего кошачьих известно около 37 видов и про многих из них, которые особенно очаровательны и интересны, мы мало что знаем. Давайте восполним этот пробел, познакомившись с экзотическими дикими кошками.</a:t>
            </a:r>
          </a:p>
        </p:txBody>
      </p:sp>
      <p:pic>
        <p:nvPicPr>
          <p:cNvPr id="3075" name="Picture 5" descr="Кошачьи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1725" y="5937250"/>
            <a:ext cx="1368425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4"/>
          <p:cNvSpPr txBox="1">
            <a:spLocks noChangeArrowheads="1"/>
          </p:cNvSpPr>
          <p:nvPr/>
        </p:nvSpPr>
        <p:spPr bwMode="auto">
          <a:xfrm>
            <a:off x="107950" y="-46038"/>
            <a:ext cx="8985250" cy="2000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altLang="ru-RU" sz="2400" b="1" i="1">
                <a:latin typeface="Times New Roman" pitchFamily="18" charset="0"/>
                <a:cs typeface="Times New Roman" pitchFamily="18" charset="0"/>
              </a:rPr>
              <a:t>Андская кошка </a:t>
            </a:r>
            <a:r>
              <a:rPr lang="ru-RU" altLang="ru-RU" sz="2000" i="1">
                <a:latin typeface="Times New Roman" pitchFamily="18" charset="0"/>
                <a:cs typeface="Times New Roman" pitchFamily="18" charset="0"/>
              </a:rPr>
              <a:t>прекрасно приспособлена к обитанию в суровых условиях</a:t>
            </a:r>
          </a:p>
          <a:p>
            <a:r>
              <a:rPr lang="ru-RU" altLang="ru-RU" sz="2000" i="1">
                <a:latin typeface="Times New Roman" pitchFamily="18" charset="0"/>
                <a:cs typeface="Times New Roman" pitchFamily="18" charset="0"/>
              </a:rPr>
              <a:t>Анд. Длина её тела, покрытого густой и длинной ( до 4см!) шерстью </a:t>
            </a:r>
          </a:p>
          <a:p>
            <a:r>
              <a:rPr lang="ru-RU" altLang="ru-RU" sz="2000" i="1">
                <a:latin typeface="Times New Roman" pitchFamily="18" charset="0"/>
                <a:cs typeface="Times New Roman" pitchFamily="18" charset="0"/>
              </a:rPr>
              <a:t>серебристого цвета. Примерно 70см, и плюсом к этому идёт очаровательный, </a:t>
            </a:r>
          </a:p>
          <a:p>
            <a:r>
              <a:rPr lang="ru-RU" altLang="ru-RU" sz="2000" i="1">
                <a:latin typeface="Times New Roman" pitchFamily="18" charset="0"/>
                <a:cs typeface="Times New Roman" pitchFamily="18" charset="0"/>
              </a:rPr>
              <a:t>пушистый, толстый хвост длиной около 50 см. который пересекают широкие, </a:t>
            </a:r>
          </a:p>
          <a:p>
            <a:r>
              <a:rPr lang="ru-RU" altLang="ru-RU" sz="2000" i="1">
                <a:latin typeface="Times New Roman" pitchFamily="18" charset="0"/>
                <a:cs typeface="Times New Roman" pitchFamily="18" charset="0"/>
              </a:rPr>
              <a:t>тёмные кольца. Живёт эта кошка на высоте 3000 м среди холода и ветра. </a:t>
            </a:r>
          </a:p>
          <a:p>
            <a:r>
              <a:rPr lang="ru-RU" altLang="ru-RU" sz="2000" i="1">
                <a:latin typeface="Times New Roman" pitchFamily="18" charset="0"/>
                <a:cs typeface="Times New Roman" pitchFamily="18" charset="0"/>
              </a:rPr>
              <a:t>Из – за  уединённости этой кошки о ней мало что известно.</a:t>
            </a:r>
          </a:p>
        </p:txBody>
      </p:sp>
      <p:pic>
        <p:nvPicPr>
          <p:cNvPr id="23557" name="Picture 5" descr="Андская кошка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2027238"/>
            <a:ext cx="3889375" cy="385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6" descr="андская кошка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738" y="2492375"/>
            <a:ext cx="4897437" cy="391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-6350" y="404813"/>
            <a:ext cx="4495800" cy="5761037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400" smtClean="0">
                <a:latin typeface="Calibri" pitchFamily="34" charset="0"/>
              </a:rPr>
              <a:t>       </a:t>
            </a:r>
            <a:r>
              <a:rPr lang="ru-RU" altLang="ru-RU" sz="2800" b="1" i="1" smtClean="0">
                <a:latin typeface="Times New Roman" pitchFamily="18" charset="0"/>
                <a:cs typeface="Times New Roman" pitchFamily="18" charset="0"/>
              </a:rPr>
              <a:t>Барханная</a:t>
            </a:r>
            <a:r>
              <a:rPr lang="ru-RU" altLang="ru-RU" sz="2800" i="1" smtClean="0">
                <a:latin typeface="Times New Roman" pitchFamily="18" charset="0"/>
                <a:cs typeface="Times New Roman" pitchFamily="18" charset="0"/>
              </a:rPr>
              <a:t> кошка </a:t>
            </a:r>
            <a:r>
              <a:rPr lang="ru-RU" altLang="ru-RU" sz="2400" i="1" smtClean="0">
                <a:latin typeface="Times New Roman" pitchFamily="18" charset="0"/>
                <a:cs typeface="Times New Roman" pitchFamily="18" charset="0"/>
              </a:rPr>
              <a:t>очень своеобразна. Она обитает в песчаных пустынях и её интересной особенностью является сплошь покрытые густой шерстью подошвы, которые не оставляют следов на песке. В наиболее жаркие месяцы она ведёт строго ночную жизнь, но зимой и ранней весной её нередко можно увидеть днём. Цвет шерсти делает кошку неразличимой на фоне песка. </a:t>
            </a:r>
            <a:endParaRPr lang="ru-RU" altLang="ru-RU" sz="2400" smtClean="0"/>
          </a:p>
        </p:txBody>
      </p:sp>
      <p:pic>
        <p:nvPicPr>
          <p:cNvPr id="24584" name="Picture 8" descr="барханная кошка 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00563" y="357188"/>
            <a:ext cx="4408487" cy="2914650"/>
          </a:xfrm>
          <a:noFill/>
        </p:spPr>
      </p:pic>
      <p:pic>
        <p:nvPicPr>
          <p:cNvPr id="24585" name="Picture 9" descr="барханная кошка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3" y="3321050"/>
            <a:ext cx="4438650" cy="316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333375"/>
            <a:ext cx="8686800" cy="633571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i="1" smtClean="0"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altLang="ru-RU" sz="2800" b="1" i="1" smtClean="0">
                <a:latin typeface="Times New Roman" pitchFamily="18" charset="0"/>
                <a:cs typeface="Times New Roman" pitchFamily="18" charset="0"/>
              </a:rPr>
              <a:t>Каракал</a:t>
            </a:r>
            <a:r>
              <a:rPr lang="ru-RU" altLang="ru-RU" sz="2400" i="1" smtClean="0">
                <a:latin typeface="Times New Roman" pitchFamily="18" charset="0"/>
                <a:cs typeface="Times New Roman" pitchFamily="18" charset="0"/>
              </a:rPr>
              <a:t>, известный также как пустынная рысь по внешнему виду действительно похож на рысь, но тело у него более тонкое и хвост более длинный. Тело длиной 65 – 82 см, имеет окраску рыжевато – песчаную с небольшими чёрными отметинами на морде и ушах, концы которых украшены длинными ( 5 см) кисточками.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i="1" smtClean="0">
                <a:latin typeface="Times New Roman" pitchFamily="18" charset="0"/>
                <a:cs typeface="Times New Roman" pitchFamily="18" charset="0"/>
              </a:rPr>
              <a:t>                Долго бежать он не может, поэтому охотится, настигая жертву большими ( до 4,5 м в длину) прыжками.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i="1" smtClean="0">
                <a:latin typeface="Times New Roman" pitchFamily="18" charset="0"/>
                <a:cs typeface="Times New Roman" pitchFamily="18" charset="0"/>
              </a:rPr>
              <a:t>                В прежние годы в Индии каракалов дрессировали для охоты. В древности такая охота была очень популярна , а каракала называли «гепардом для бедных», поскольку в отличие от гепардов каракала отлавливали и держали небогатые люди .Теперь такая охота большая редкость .                     </a:t>
            </a:r>
            <a:r>
              <a:rPr lang="ru-RU" altLang="ru-RU" sz="2400" i="1" smtClean="0">
                <a:latin typeface="Calibri" pitchFamily="34" charset="0"/>
              </a:rPr>
              <a:t>                                                   </a:t>
            </a:r>
          </a:p>
        </p:txBody>
      </p:sp>
      <p:pic>
        <p:nvPicPr>
          <p:cNvPr id="6147" name="Picture 4" descr="Кошачьи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1725" y="5937250"/>
            <a:ext cx="1368425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1" descr="каракал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250" y="2492375"/>
            <a:ext cx="5640388" cy="423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" descr="Каракал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175" y="115888"/>
            <a:ext cx="4981575" cy="388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sz="4000" smtClean="0"/>
              <a:t/>
            </a:r>
            <a:br>
              <a:rPr lang="ru-RU" altLang="ru-RU" sz="4000" smtClean="0"/>
            </a:br>
            <a:endParaRPr lang="ru-RU" altLang="ru-RU" sz="4000" smtClean="0"/>
          </a:p>
        </p:txBody>
      </p:sp>
      <p:sp>
        <p:nvSpPr>
          <p:cNvPr id="8195" name="Text Box 8"/>
          <p:cNvSpPr txBox="1">
            <a:spLocks noChangeArrowheads="1"/>
          </p:cNvSpPr>
          <p:nvPr/>
        </p:nvSpPr>
        <p:spPr bwMode="auto">
          <a:xfrm>
            <a:off x="12700" y="55563"/>
            <a:ext cx="9072563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ru-RU" altLang="ru-RU" sz="2400" b="1" i="1">
                <a:latin typeface="Times New Roman" pitchFamily="18" charset="0"/>
                <a:cs typeface="Times New Roman" pitchFamily="18" charset="0"/>
              </a:rPr>
              <a:t>Онцилла</a:t>
            </a:r>
            <a:r>
              <a:rPr lang="ru-RU" altLang="ru-RU" sz="2000" i="1">
                <a:latin typeface="Times New Roman" pitchFamily="18" charset="0"/>
                <a:cs typeface="Times New Roman" pitchFamily="18" charset="0"/>
              </a:rPr>
              <a:t> по величине , как домашняя кошка . Пёстрая окраска на теле и хвост, </a:t>
            </a:r>
          </a:p>
          <a:p>
            <a:pPr algn="just"/>
            <a:r>
              <a:rPr lang="ru-RU" altLang="ru-RU" sz="2000" i="1">
                <a:latin typeface="Times New Roman" pitchFamily="18" charset="0"/>
                <a:cs typeface="Times New Roman" pitchFamily="18" charset="0"/>
              </a:rPr>
              <a:t>украшенный по-перечными полосками: пятнистая онцилла совершенно неразличима среди ветвей деревьев , где она живёт и отдыхает в течении дня. Как и другие мелкие лесные кошки , онцилла охотится на всевозможных зверьков, птиц , неядовитых змей и древесных лягушек .Онцилла – практически неизученный вид , даже в зоопарках  её можно встретить крайне редко . </a:t>
            </a:r>
            <a:endParaRPr lang="ru-RU" altLang="ru-RU" sz="2000">
              <a:latin typeface="Calibri" pitchFamily="34" charset="0"/>
            </a:endParaRPr>
          </a:p>
        </p:txBody>
      </p:sp>
      <p:pic>
        <p:nvPicPr>
          <p:cNvPr id="32777" name="Picture 9" descr="онцилл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2420938"/>
            <a:ext cx="4471988" cy="404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9" name="Picture 11" descr="онцилла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2276475"/>
            <a:ext cx="4105275" cy="410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74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457200" y="333375"/>
            <a:ext cx="8229600" cy="6191250"/>
          </a:xfrm>
        </p:spPr>
        <p:txBody>
          <a:bodyPr/>
          <a:lstStyle/>
          <a:p>
            <a:pPr marL="0" indent="0" algn="just" eaLnBrk="1" hangingPunct="1">
              <a:lnSpc>
                <a:spcPct val="80000"/>
              </a:lnSpc>
              <a:buFontTx/>
              <a:buNone/>
              <a:defRPr/>
            </a:pPr>
            <a:r>
              <a:rPr lang="ru-RU" alt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Манул</a:t>
            </a:r>
            <a:r>
              <a:rPr lang="ru-RU" alt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, или палласов кот , - размером с домашнюю кошку , но вид имеет своеобразный и забавный : у него массивное тело на коротких лапах , голова  приплюснута с баками на щеках , хвост очень толстый и словно отрубленный , а шерсть необычно густая и длинная . Вообще мех манула – самый пушистый из всех кошачьих. На спине           на 1 кв. см. насчитывается до 9000 волос. Длина волоса – 7 см. </a:t>
            </a:r>
          </a:p>
          <a:p>
            <a:pPr marL="0" indent="0" algn="just" eaLnBrk="1" hangingPunct="1">
              <a:lnSpc>
                <a:spcPct val="80000"/>
              </a:lnSpc>
              <a:buFontTx/>
              <a:buNone/>
              <a:defRPr/>
            </a:pPr>
            <a:r>
              <a:rPr lang="ru-RU" alt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 кошка считается редким видом и занесена в Красную Книгу РФ .</a:t>
            </a:r>
          </a:p>
          <a:p>
            <a:pPr algn="just" eaLnBrk="1" hangingPunct="1">
              <a:lnSpc>
                <a:spcPct val="80000"/>
              </a:lnSpc>
              <a:buFontTx/>
              <a:buNone/>
              <a:defRPr/>
            </a:pPr>
            <a:endParaRPr lang="ru-RU" altLang="ru-RU" sz="28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манул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67138" y="115888"/>
            <a:ext cx="5376862" cy="403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 descr="манул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950" y="3335338"/>
            <a:ext cx="5472113" cy="340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258</TotalTime>
  <Words>811</Words>
  <Application>Microsoft Office PowerPoint</Application>
  <PresentationFormat>Экран (4:3)</PresentationFormat>
  <Paragraphs>29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 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Любите, уважайте и знайте животных своей планеты!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Asus</cp:lastModifiedBy>
  <cp:revision>14</cp:revision>
  <dcterms:created xsi:type="dcterms:W3CDTF">2009-05-28T11:56:57Z</dcterms:created>
  <dcterms:modified xsi:type="dcterms:W3CDTF">2016-09-23T11:44:58Z</dcterms:modified>
</cp:coreProperties>
</file>